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EDFEB67-A581-4DD7-82C6-327984D20961}" type="datetimeFigureOut">
              <a:rPr lang="de-DE" smtClean="0"/>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4144867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EDFEB67-A581-4DD7-82C6-327984D20961}" type="datetimeFigureOut">
              <a:rPr lang="de-DE" smtClean="0"/>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20269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EDFEB67-A581-4DD7-82C6-327984D20961}" type="datetimeFigureOut">
              <a:rPr lang="de-DE" smtClean="0"/>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235816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EDFEB67-A581-4DD7-82C6-327984D20961}" type="datetimeFigureOut">
              <a:rPr lang="de-DE" smtClean="0"/>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415209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EDFEB67-A581-4DD7-82C6-327984D20961}" type="datetimeFigureOut">
              <a:rPr lang="de-DE" smtClean="0"/>
              <a:t>03.04.2020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5071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EDFEB67-A581-4DD7-82C6-327984D20961}" type="datetimeFigureOut">
              <a:rPr lang="de-DE" smtClean="0"/>
              <a:t>03.04.2020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31929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EDFEB67-A581-4DD7-82C6-327984D20961}" type="datetimeFigureOut">
              <a:rPr lang="de-DE" smtClean="0"/>
              <a:t>03.04.2020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162562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EDFEB67-A581-4DD7-82C6-327984D20961}" type="datetimeFigureOut">
              <a:rPr lang="de-DE" smtClean="0"/>
              <a:t>03.04.2020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150000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EDFEB67-A581-4DD7-82C6-327984D20961}" type="datetimeFigureOut">
              <a:rPr lang="de-DE" smtClean="0"/>
              <a:t>03.04.2020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213355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EDFEB67-A581-4DD7-82C6-327984D20961}" type="datetimeFigureOut">
              <a:rPr lang="de-DE" smtClean="0"/>
              <a:t>03.04.2020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3241945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EDFEB67-A581-4DD7-82C6-327984D20961}" type="datetimeFigureOut">
              <a:rPr lang="de-DE" smtClean="0"/>
              <a:t>03.04.2020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F7D8408-6F9E-41DF-8D9D-D984BCB5DD20}" type="slidenum">
              <a:rPr lang="de-DE" smtClean="0"/>
              <a:t>‹Nr.›</a:t>
            </a:fld>
            <a:endParaRPr lang="de-DE"/>
          </a:p>
        </p:txBody>
      </p:sp>
    </p:spTree>
    <p:extLst>
      <p:ext uri="{BB962C8B-B14F-4D97-AF65-F5344CB8AC3E}">
        <p14:creationId xmlns:p14="http://schemas.microsoft.com/office/powerpoint/2010/main" val="85871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FEB67-A581-4DD7-82C6-327984D20961}" type="datetimeFigureOut">
              <a:rPr lang="de-DE" smtClean="0"/>
              <a:t>03.04.2020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D8408-6F9E-41DF-8D9D-D984BCB5DD20}" type="slidenum">
              <a:rPr lang="de-DE" smtClean="0"/>
              <a:t>‹Nr.›</a:t>
            </a:fld>
            <a:endParaRPr lang="de-DE"/>
          </a:p>
        </p:txBody>
      </p:sp>
    </p:spTree>
    <p:extLst>
      <p:ext uri="{BB962C8B-B14F-4D97-AF65-F5344CB8AC3E}">
        <p14:creationId xmlns:p14="http://schemas.microsoft.com/office/powerpoint/2010/main" val="2695279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Windkraftanlagen</a:t>
            </a:r>
            <a:endParaRPr lang="de-DE" dirty="0"/>
          </a:p>
        </p:txBody>
      </p:sp>
      <p:sp>
        <p:nvSpPr>
          <p:cNvPr id="3" name="Untertitel 2"/>
          <p:cNvSpPr>
            <a:spLocks noGrp="1"/>
          </p:cNvSpPr>
          <p:nvPr>
            <p:ph type="subTitle" idx="1"/>
          </p:nvPr>
        </p:nvSpPr>
        <p:spPr/>
        <p:txBody>
          <a:bodyPr/>
          <a:lstStyle/>
          <a:p>
            <a:r>
              <a:rPr lang="de-DE" dirty="0" smtClean="0"/>
              <a:t>Thomas </a:t>
            </a:r>
            <a:r>
              <a:rPr lang="de-DE" dirty="0" err="1" smtClean="0"/>
              <a:t>Hoeren</a:t>
            </a:r>
            <a:endParaRPr lang="de-DE" dirty="0"/>
          </a:p>
        </p:txBody>
      </p:sp>
    </p:spTree>
    <p:extLst>
      <p:ext uri="{BB962C8B-B14F-4D97-AF65-F5344CB8AC3E}">
        <p14:creationId xmlns:p14="http://schemas.microsoft.com/office/powerpoint/2010/main" val="413247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a:t>
            </a:r>
            <a:endParaRPr lang="de-DE" dirty="0"/>
          </a:p>
        </p:txBody>
      </p:sp>
      <p:sp>
        <p:nvSpPr>
          <p:cNvPr id="3" name="Inhaltsplatzhalter 2"/>
          <p:cNvSpPr>
            <a:spLocks noGrp="1"/>
          </p:cNvSpPr>
          <p:nvPr>
            <p:ph idx="1"/>
          </p:nvPr>
        </p:nvSpPr>
        <p:spPr/>
        <p:txBody>
          <a:bodyPr>
            <a:normAutofit fontScale="70000" lnSpcReduction="20000"/>
          </a:bodyPr>
          <a:lstStyle/>
          <a:p>
            <a:r>
              <a:rPr lang="de-DE" dirty="0" smtClean="0"/>
              <a:t>K ist Eigentümer eines Grundstücks, auf dem sich eine Windkraftanlage befindet. Erworben hat er es aufgrund notariellen Kaufvertrags vom 12. Mai 2014 von der ursprünglichen Eigentümerin, C. A.. Deren Ehemann, M. A., hatte die Anlage Mitte der 1990er Jahre errichten lassen und die Fläche, auf der die Anlage stehen sollte, nebst Zuwegung von seiner Ehefrau gepachtet. Dabei ging M.A. davon aus, dass die Windkraftanlage nur eine begrenzte Lebens- und Nutzungsdauer habe, die er auf etwa 20 Jahre bemessen hatte; nach deren Ablauf hätte die Anlage abgebaut werden müssen. Durch Vertrag vom 19. Juli 2006 veräußerte er die Windkraftanlage an die B. Diese pachtete mit Vertrag vom selben Tag von C. A. den Teil des Grundstücks, auf dem die Anlage steht.</a:t>
            </a:r>
            <a:br>
              <a:rPr lang="de-DE" dirty="0" smtClean="0"/>
            </a:br>
            <a:r>
              <a:rPr lang="de-DE" dirty="0" smtClean="0"/>
              <a:t> </a:t>
            </a:r>
            <a:br>
              <a:rPr lang="de-DE" dirty="0" smtClean="0"/>
            </a:br>
            <a:r>
              <a:rPr lang="de-DE" dirty="0" smtClean="0"/>
              <a:t>K meint, bei der Anlage handele es sich um einen wesentlichen Bestandteil des Grundstücks und begehrt die Feststellung, dass er Eigentümer der Windkraftanlage sei.</a:t>
            </a:r>
            <a:endParaRPr lang="de-DE" dirty="0"/>
          </a:p>
        </p:txBody>
      </p:sp>
    </p:spTree>
    <p:extLst>
      <p:ext uri="{BB962C8B-B14F-4D97-AF65-F5344CB8AC3E}">
        <p14:creationId xmlns:p14="http://schemas.microsoft.com/office/powerpoint/2010/main" val="183943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lstStyle/>
          <a:p>
            <a:r>
              <a:rPr lang="de-DE" dirty="0" smtClean="0"/>
              <a:t>Feststellungsklage nach § 256 Abs. 1 ZPO</a:t>
            </a:r>
          </a:p>
          <a:p>
            <a:r>
              <a:rPr lang="de-DE" dirty="0" smtClean="0"/>
              <a:t>Begründet, wenn K Eigentum an der Windkraftanlage erworben hat</a:t>
            </a:r>
          </a:p>
          <a:p>
            <a:r>
              <a:rPr lang="de-DE" dirty="0" smtClean="0"/>
              <a:t>Übereignung des Grundstücks nach § 873,925</a:t>
            </a:r>
          </a:p>
          <a:p>
            <a:r>
              <a:rPr lang="de-DE" dirty="0" smtClean="0"/>
              <a:t>Windkraftanlage wesentlicher Bestandteil? Dann mit Errichtung in das Eigentum der damaligen Eigentümerin übergegangen (§ 946)</a:t>
            </a:r>
            <a:endParaRPr lang="de-DE" dirty="0"/>
          </a:p>
        </p:txBody>
      </p:sp>
    </p:spTree>
    <p:extLst>
      <p:ext uri="{BB962C8B-B14F-4D97-AF65-F5344CB8AC3E}">
        <p14:creationId xmlns:p14="http://schemas.microsoft.com/office/powerpoint/2010/main" val="368581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lstStyle/>
          <a:p>
            <a:r>
              <a:rPr lang="de-DE" dirty="0" smtClean="0"/>
              <a:t>Anlage mit Grund und Boden fest verbunden (§ 94)</a:t>
            </a:r>
          </a:p>
          <a:p>
            <a:r>
              <a:rPr lang="de-DE" dirty="0" smtClean="0"/>
              <a:t>Aber eventuell Scheinbestandteil? § 95</a:t>
            </a:r>
          </a:p>
          <a:p>
            <a:pPr lvl="1"/>
            <a:r>
              <a:rPr lang="de-DE" dirty="0" smtClean="0"/>
              <a:t>Argumente erfinden!!!!!</a:t>
            </a:r>
          </a:p>
          <a:p>
            <a:pPr lvl="1"/>
            <a:r>
              <a:rPr lang="de-DE" dirty="0" smtClean="0"/>
              <a:t>Innerer Wille des Einfügenden im Zeitpunkt der Verbindung</a:t>
            </a:r>
          </a:p>
          <a:p>
            <a:pPr lvl="1"/>
            <a:r>
              <a:rPr lang="de-DE" dirty="0" smtClean="0"/>
              <a:t>Zum Beispiel bei Einführung durch Mieter oder Pächter</a:t>
            </a:r>
            <a:endParaRPr lang="de-DE" dirty="0"/>
          </a:p>
        </p:txBody>
      </p:sp>
    </p:spTree>
    <p:extLst>
      <p:ext uri="{BB962C8B-B14F-4D97-AF65-F5344CB8AC3E}">
        <p14:creationId xmlns:p14="http://schemas.microsoft.com/office/powerpoint/2010/main" val="329626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lstStyle/>
          <a:p>
            <a:r>
              <a:rPr lang="de-DE" dirty="0" smtClean="0"/>
              <a:t>Aber Windkraftanlage soll mindestens 20 Jahre auf dem Grundstück bleiben</a:t>
            </a:r>
          </a:p>
          <a:p>
            <a:r>
              <a:rPr lang="de-DE" dirty="0" smtClean="0"/>
              <a:t>Während der Lebenszeit verbraucht</a:t>
            </a:r>
          </a:p>
          <a:p>
            <a:r>
              <a:rPr lang="de-DE" dirty="0" smtClean="0"/>
              <a:t>Argument ist umstritten/„Verbindung zu einem vorübergehenden Zweck „</a:t>
            </a:r>
            <a:endParaRPr lang="de-DE" dirty="0"/>
          </a:p>
        </p:txBody>
      </p:sp>
    </p:spTree>
    <p:extLst>
      <p:ext uri="{BB962C8B-B14F-4D97-AF65-F5344CB8AC3E}">
        <p14:creationId xmlns:p14="http://schemas.microsoft.com/office/powerpoint/2010/main" val="2158651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85000" lnSpcReduction="20000"/>
          </a:bodyPr>
          <a:lstStyle/>
          <a:p>
            <a:r>
              <a:rPr lang="de-DE" dirty="0" smtClean="0"/>
              <a:t>„(cc) Soweit es – wie hier – um Windkraftanlagen geht, hat der Errichter der Anlage beispielsweise wegen des sog. </a:t>
            </a:r>
            <a:r>
              <a:rPr lang="de-DE" dirty="0" err="1" smtClean="0"/>
              <a:t>Repowerings</a:t>
            </a:r>
            <a:r>
              <a:rPr lang="de-DE" dirty="0" smtClean="0"/>
              <a:t> und des Zweitmarktes für gebrauchte Windkraftanlagen ein Interesse an der Verfügungsbefugnis während der Nutzungszeit. Bei Tausch vorhandener Windkraftanlagen gegen leistungsstärkere “verbrauchen” sie sich gerade nicht auf dem Fremdgrundstück, sondern werden vor Ablauf ihrer erwarteten Lebensdauer von dem Grundstück entfernt, verkauft und an anderer Stelle weiter genutzt (vgl. OLG Schleswig, WM 2005, 1909, 1912; Peters, WM 2007, 2003, 2006).“ </a:t>
            </a:r>
          </a:p>
          <a:p>
            <a:endParaRPr lang="de-DE" dirty="0"/>
          </a:p>
        </p:txBody>
      </p:sp>
    </p:spTree>
    <p:extLst>
      <p:ext uri="{BB962C8B-B14F-4D97-AF65-F5344CB8AC3E}">
        <p14:creationId xmlns:p14="http://schemas.microsoft.com/office/powerpoint/2010/main" val="59910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Lösung</a:t>
            </a:r>
            <a:endParaRPr lang="de-DE" dirty="0"/>
          </a:p>
        </p:txBody>
      </p:sp>
      <p:sp>
        <p:nvSpPr>
          <p:cNvPr id="3" name="Inhaltsplatzhalter 2"/>
          <p:cNvSpPr>
            <a:spLocks noGrp="1"/>
          </p:cNvSpPr>
          <p:nvPr>
            <p:ph idx="1"/>
          </p:nvPr>
        </p:nvSpPr>
        <p:spPr/>
        <p:txBody>
          <a:bodyPr>
            <a:normAutofit fontScale="92500" lnSpcReduction="20000"/>
          </a:bodyPr>
          <a:lstStyle/>
          <a:p>
            <a:r>
              <a:rPr lang="de-DE" dirty="0" smtClean="0"/>
              <a:t>Damit ist die Windkraftanlage ein Scheinbestandteil (§ 95 I 1 BGB) und nicht wesentlicher Bestandteil des Grundstücks. Durch die Errichtung auf dem Grundstück hat sie somit ihre Sonderrechtsfähigkeit nicht verloren. Scheinbestandteile bleiben, obwohl mit dem Grundstück verbunden, rechtlich selbstständige bewegliche Sachen und werden deshalb wie bewegliche Sachen nach den §§ 929 ff. BGB übereignet. </a:t>
            </a:r>
            <a:r>
              <a:rPr lang="de-DE" smtClean="0"/>
              <a:t>Eine solche Übereignung hat nicht stattgefunden, sodass die Feststellungsklage unbegründet ist.</a:t>
            </a:r>
            <a:endParaRPr lang="de-DE"/>
          </a:p>
        </p:txBody>
      </p:sp>
    </p:spTree>
    <p:extLst>
      <p:ext uri="{BB962C8B-B14F-4D97-AF65-F5344CB8AC3E}">
        <p14:creationId xmlns:p14="http://schemas.microsoft.com/office/powerpoint/2010/main" val="222814696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Words>
  <Application>Microsoft Office PowerPoint</Application>
  <PresentationFormat>Bildschirmpräsentation (4:3)</PresentationFormat>
  <Paragraphs>23</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vt:lpstr>
      <vt:lpstr>Windkraftanlagen</vt:lpstr>
      <vt:lpstr>Fall</vt:lpstr>
      <vt:lpstr>Lösung</vt:lpstr>
      <vt:lpstr>Lösung</vt:lpstr>
      <vt:lpstr>Lösung</vt:lpstr>
      <vt:lpstr>Lösung</vt:lpstr>
      <vt:lpstr>Lösung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Windkraftanlagen</dc:title>
  <dc:creator>Thomas Hoeren</dc:creator>
  <cp:lastModifiedBy>Thomas Hoeren</cp:lastModifiedBy>
  <cp:revision>2</cp:revision>
  <dcterms:created xsi:type="dcterms:W3CDTF">2020-04-03T09:43:50Z</dcterms:created>
  <dcterms:modified xsi:type="dcterms:W3CDTF">2020-04-03T09:55:53Z</dcterms:modified>
</cp:coreProperties>
</file>