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4449C0-C962-4F7E-9FA2-26DBAA766105}" type="datetimeFigureOut">
              <a:rPr lang="de-DE" smtClean="0"/>
              <a:t>24.04.2020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6B6BDE-D1D8-4A02-8094-76FD35884ECC}" type="slidenum">
              <a:rPr lang="de-DE" smtClean="0"/>
              <a:t>‹Nr.›</a:t>
            </a:fld>
            <a:endParaRPr lang="de-DE"/>
          </a:p>
        </p:txBody>
      </p:sp>
    </p:spTree>
    <p:extLst>
      <p:ext uri="{BB962C8B-B14F-4D97-AF65-F5344CB8AC3E}">
        <p14:creationId xmlns:p14="http://schemas.microsoft.com/office/powerpoint/2010/main" val="1966442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Tx/>
              <a:buChar char="-"/>
            </a:pPr>
            <a:endParaRPr lang="de-DE" dirty="0"/>
          </a:p>
        </p:txBody>
      </p:sp>
      <p:sp>
        <p:nvSpPr>
          <p:cNvPr id="4" name="Foliennummernplatzhalter 3"/>
          <p:cNvSpPr>
            <a:spLocks noGrp="1"/>
          </p:cNvSpPr>
          <p:nvPr>
            <p:ph type="sldNum" sz="quarter" idx="10"/>
          </p:nvPr>
        </p:nvSpPr>
        <p:spPr/>
        <p:txBody>
          <a:bodyPr/>
          <a:lstStyle/>
          <a:p>
            <a:fld id="{E708A121-6DD3-4B6F-9197-6E6401B2A31C}" type="slidenum">
              <a:rPr lang="de-DE" smtClean="0"/>
              <a:pPr/>
              <a:t>5</a:t>
            </a:fld>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Tx/>
              <a:buChar char="-"/>
            </a:pPr>
            <a:endParaRPr lang="de-DE" dirty="0"/>
          </a:p>
        </p:txBody>
      </p:sp>
      <p:sp>
        <p:nvSpPr>
          <p:cNvPr id="4" name="Foliennummernplatzhalter 3"/>
          <p:cNvSpPr>
            <a:spLocks noGrp="1"/>
          </p:cNvSpPr>
          <p:nvPr>
            <p:ph type="sldNum" sz="quarter" idx="10"/>
          </p:nvPr>
        </p:nvSpPr>
        <p:spPr/>
        <p:txBody>
          <a:bodyPr/>
          <a:lstStyle/>
          <a:p>
            <a:fld id="{E708A121-6DD3-4B6F-9197-6E6401B2A31C}" type="slidenum">
              <a:rPr lang="de-DE" smtClean="0"/>
              <a:pPr/>
              <a:t>6</a:t>
            </a:fld>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Tx/>
              <a:buChar char="-"/>
            </a:pPr>
            <a:endParaRPr lang="de-DE" dirty="0"/>
          </a:p>
        </p:txBody>
      </p:sp>
      <p:sp>
        <p:nvSpPr>
          <p:cNvPr id="4" name="Foliennummernplatzhalter 3"/>
          <p:cNvSpPr>
            <a:spLocks noGrp="1"/>
          </p:cNvSpPr>
          <p:nvPr>
            <p:ph type="sldNum" sz="quarter" idx="10"/>
          </p:nvPr>
        </p:nvSpPr>
        <p:spPr/>
        <p:txBody>
          <a:bodyPr/>
          <a:lstStyle/>
          <a:p>
            <a:fld id="{E708A121-6DD3-4B6F-9197-6E6401B2A31C}" type="slidenum">
              <a:rPr lang="de-DE" smtClean="0"/>
              <a:pPr/>
              <a:t>7</a:t>
            </a:fld>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Tx/>
              <a:buChar char="-"/>
            </a:pPr>
            <a:endParaRPr lang="de-DE" dirty="0"/>
          </a:p>
        </p:txBody>
      </p:sp>
      <p:sp>
        <p:nvSpPr>
          <p:cNvPr id="4" name="Foliennummernplatzhalter 3"/>
          <p:cNvSpPr>
            <a:spLocks noGrp="1"/>
          </p:cNvSpPr>
          <p:nvPr>
            <p:ph type="sldNum" sz="quarter" idx="10"/>
          </p:nvPr>
        </p:nvSpPr>
        <p:spPr/>
        <p:txBody>
          <a:bodyPr/>
          <a:lstStyle/>
          <a:p>
            <a:fld id="{E708A121-6DD3-4B6F-9197-6E6401B2A31C}" type="slidenum">
              <a:rPr lang="de-DE" smtClean="0"/>
              <a:pPr/>
              <a:t>9</a:t>
            </a:fld>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CD300DE-3ABE-491C-9FE7-B32529498AC5}" type="datetimeFigureOut">
              <a:rPr lang="de-DE" smtClean="0"/>
              <a:t>24.04.2020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ED04FD-52E1-4CC3-9349-3DA45EE0353D}" type="slidenum">
              <a:rPr lang="de-DE" smtClean="0"/>
              <a:t>‹Nr.›</a:t>
            </a:fld>
            <a:endParaRPr lang="de-DE"/>
          </a:p>
        </p:txBody>
      </p:sp>
    </p:spTree>
    <p:extLst>
      <p:ext uri="{BB962C8B-B14F-4D97-AF65-F5344CB8AC3E}">
        <p14:creationId xmlns:p14="http://schemas.microsoft.com/office/powerpoint/2010/main" val="524282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CD300DE-3ABE-491C-9FE7-B32529498AC5}" type="datetimeFigureOut">
              <a:rPr lang="de-DE" smtClean="0"/>
              <a:t>24.04.2020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ED04FD-52E1-4CC3-9349-3DA45EE0353D}" type="slidenum">
              <a:rPr lang="de-DE" smtClean="0"/>
              <a:t>‹Nr.›</a:t>
            </a:fld>
            <a:endParaRPr lang="de-DE"/>
          </a:p>
        </p:txBody>
      </p:sp>
    </p:spTree>
    <p:extLst>
      <p:ext uri="{BB962C8B-B14F-4D97-AF65-F5344CB8AC3E}">
        <p14:creationId xmlns:p14="http://schemas.microsoft.com/office/powerpoint/2010/main" val="81533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CD300DE-3ABE-491C-9FE7-B32529498AC5}" type="datetimeFigureOut">
              <a:rPr lang="de-DE" smtClean="0"/>
              <a:t>24.04.2020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ED04FD-52E1-4CC3-9349-3DA45EE0353D}" type="slidenum">
              <a:rPr lang="de-DE" smtClean="0"/>
              <a:t>‹Nr.›</a:t>
            </a:fld>
            <a:endParaRPr lang="de-DE"/>
          </a:p>
        </p:txBody>
      </p:sp>
    </p:spTree>
    <p:extLst>
      <p:ext uri="{BB962C8B-B14F-4D97-AF65-F5344CB8AC3E}">
        <p14:creationId xmlns:p14="http://schemas.microsoft.com/office/powerpoint/2010/main" val="3827751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CD300DE-3ABE-491C-9FE7-B32529498AC5}" type="datetimeFigureOut">
              <a:rPr lang="de-DE" smtClean="0"/>
              <a:t>24.04.2020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ED04FD-52E1-4CC3-9349-3DA45EE0353D}" type="slidenum">
              <a:rPr lang="de-DE" smtClean="0"/>
              <a:t>‹Nr.›</a:t>
            </a:fld>
            <a:endParaRPr lang="de-DE"/>
          </a:p>
        </p:txBody>
      </p:sp>
    </p:spTree>
    <p:extLst>
      <p:ext uri="{BB962C8B-B14F-4D97-AF65-F5344CB8AC3E}">
        <p14:creationId xmlns:p14="http://schemas.microsoft.com/office/powerpoint/2010/main" val="842148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CD300DE-3ABE-491C-9FE7-B32529498AC5}" type="datetimeFigureOut">
              <a:rPr lang="de-DE" smtClean="0"/>
              <a:t>24.04.2020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0ED04FD-52E1-4CC3-9349-3DA45EE0353D}" type="slidenum">
              <a:rPr lang="de-DE" smtClean="0"/>
              <a:t>‹Nr.›</a:t>
            </a:fld>
            <a:endParaRPr lang="de-DE"/>
          </a:p>
        </p:txBody>
      </p:sp>
    </p:spTree>
    <p:extLst>
      <p:ext uri="{BB962C8B-B14F-4D97-AF65-F5344CB8AC3E}">
        <p14:creationId xmlns:p14="http://schemas.microsoft.com/office/powerpoint/2010/main" val="3782898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CD300DE-3ABE-491C-9FE7-B32529498AC5}" type="datetimeFigureOut">
              <a:rPr lang="de-DE" smtClean="0"/>
              <a:t>24.04.2020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ED04FD-52E1-4CC3-9349-3DA45EE0353D}" type="slidenum">
              <a:rPr lang="de-DE" smtClean="0"/>
              <a:t>‹Nr.›</a:t>
            </a:fld>
            <a:endParaRPr lang="de-DE"/>
          </a:p>
        </p:txBody>
      </p:sp>
    </p:spTree>
    <p:extLst>
      <p:ext uri="{BB962C8B-B14F-4D97-AF65-F5344CB8AC3E}">
        <p14:creationId xmlns:p14="http://schemas.microsoft.com/office/powerpoint/2010/main" val="2212645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CD300DE-3ABE-491C-9FE7-B32529498AC5}" type="datetimeFigureOut">
              <a:rPr lang="de-DE" smtClean="0"/>
              <a:t>24.04.2020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0ED04FD-52E1-4CC3-9349-3DA45EE0353D}" type="slidenum">
              <a:rPr lang="de-DE" smtClean="0"/>
              <a:t>‹Nr.›</a:t>
            </a:fld>
            <a:endParaRPr lang="de-DE"/>
          </a:p>
        </p:txBody>
      </p:sp>
    </p:spTree>
    <p:extLst>
      <p:ext uri="{BB962C8B-B14F-4D97-AF65-F5344CB8AC3E}">
        <p14:creationId xmlns:p14="http://schemas.microsoft.com/office/powerpoint/2010/main" val="3331921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CD300DE-3ABE-491C-9FE7-B32529498AC5}" type="datetimeFigureOut">
              <a:rPr lang="de-DE" smtClean="0"/>
              <a:t>24.04.2020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0ED04FD-52E1-4CC3-9349-3DA45EE0353D}" type="slidenum">
              <a:rPr lang="de-DE" smtClean="0"/>
              <a:t>‹Nr.›</a:t>
            </a:fld>
            <a:endParaRPr lang="de-DE"/>
          </a:p>
        </p:txBody>
      </p:sp>
    </p:spTree>
    <p:extLst>
      <p:ext uri="{BB962C8B-B14F-4D97-AF65-F5344CB8AC3E}">
        <p14:creationId xmlns:p14="http://schemas.microsoft.com/office/powerpoint/2010/main" val="1462892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CD300DE-3ABE-491C-9FE7-B32529498AC5}" type="datetimeFigureOut">
              <a:rPr lang="de-DE" smtClean="0"/>
              <a:t>24.04.2020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0ED04FD-52E1-4CC3-9349-3DA45EE0353D}" type="slidenum">
              <a:rPr lang="de-DE" smtClean="0"/>
              <a:t>‹Nr.›</a:t>
            </a:fld>
            <a:endParaRPr lang="de-DE"/>
          </a:p>
        </p:txBody>
      </p:sp>
    </p:spTree>
    <p:extLst>
      <p:ext uri="{BB962C8B-B14F-4D97-AF65-F5344CB8AC3E}">
        <p14:creationId xmlns:p14="http://schemas.microsoft.com/office/powerpoint/2010/main" val="3271693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CD300DE-3ABE-491C-9FE7-B32529498AC5}" type="datetimeFigureOut">
              <a:rPr lang="de-DE" smtClean="0"/>
              <a:t>24.04.2020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ED04FD-52E1-4CC3-9349-3DA45EE0353D}" type="slidenum">
              <a:rPr lang="de-DE" smtClean="0"/>
              <a:t>‹Nr.›</a:t>
            </a:fld>
            <a:endParaRPr lang="de-DE"/>
          </a:p>
        </p:txBody>
      </p:sp>
    </p:spTree>
    <p:extLst>
      <p:ext uri="{BB962C8B-B14F-4D97-AF65-F5344CB8AC3E}">
        <p14:creationId xmlns:p14="http://schemas.microsoft.com/office/powerpoint/2010/main" val="80781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CD300DE-3ABE-491C-9FE7-B32529498AC5}" type="datetimeFigureOut">
              <a:rPr lang="de-DE" smtClean="0"/>
              <a:t>24.04.2020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0ED04FD-52E1-4CC3-9349-3DA45EE0353D}" type="slidenum">
              <a:rPr lang="de-DE" smtClean="0"/>
              <a:t>‹Nr.›</a:t>
            </a:fld>
            <a:endParaRPr lang="de-DE"/>
          </a:p>
        </p:txBody>
      </p:sp>
    </p:spTree>
    <p:extLst>
      <p:ext uri="{BB962C8B-B14F-4D97-AF65-F5344CB8AC3E}">
        <p14:creationId xmlns:p14="http://schemas.microsoft.com/office/powerpoint/2010/main" val="953876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300DE-3ABE-491C-9FE7-B32529498AC5}" type="datetimeFigureOut">
              <a:rPr lang="de-DE" smtClean="0"/>
              <a:t>24.04.2020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ED04FD-52E1-4CC3-9349-3DA45EE0353D}" type="slidenum">
              <a:rPr lang="de-DE" smtClean="0"/>
              <a:t>‹Nr.›</a:t>
            </a:fld>
            <a:endParaRPr lang="de-DE"/>
          </a:p>
        </p:txBody>
      </p:sp>
    </p:spTree>
    <p:extLst>
      <p:ext uri="{BB962C8B-B14F-4D97-AF65-F5344CB8AC3E}">
        <p14:creationId xmlns:p14="http://schemas.microsoft.com/office/powerpoint/2010/main" val="4132950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Wettlauf der Sicherungsgeber – die Grundschuld</a:t>
            </a:r>
            <a:endParaRPr lang="de-DE" dirty="0"/>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2143263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a:xfrm>
            <a:off x="214282" y="785802"/>
            <a:ext cx="8358246" cy="1143000"/>
          </a:xfrm>
          <a:prstGeom prst="rect">
            <a:avLst/>
          </a:prstGeom>
          <a:ln/>
        </p:spPr>
        <p:txBody>
          <a:bodyPr/>
          <a:lstStyle/>
          <a:p>
            <a:pPr marL="0" marR="0" lvl="0" indent="0" defTabSz="9144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3200" i="0" u="none" strike="noStrike" kern="1200" cap="none" spc="0" normalizeH="0" baseline="0" noProof="0" dirty="0" smtClean="0">
                <a:ln>
                  <a:noFill/>
                </a:ln>
                <a:solidFill>
                  <a:schemeClr val="tx1"/>
                </a:solidFill>
                <a:effectLst/>
                <a:uLnTx/>
                <a:uFillTx/>
                <a:ea typeface="+mj-ea"/>
                <a:cs typeface="+mj-cs"/>
              </a:rPr>
              <a:t>Fall  – Lösung (5)</a:t>
            </a:r>
          </a:p>
        </p:txBody>
      </p:sp>
      <p:sp>
        <p:nvSpPr>
          <p:cNvPr id="5" name="Inhaltsplatzhalter 5"/>
          <p:cNvSpPr>
            <a:spLocks noGrp="1"/>
          </p:cNvSpPr>
          <p:nvPr>
            <p:ph idx="1"/>
          </p:nvPr>
        </p:nvSpPr>
        <p:spPr>
          <a:xfrm>
            <a:off x="237728" y="1412776"/>
            <a:ext cx="8640960" cy="4992395"/>
          </a:xfrm>
        </p:spPr>
        <p:txBody>
          <a:bodyPr>
            <a:noAutofit/>
          </a:bodyPr>
          <a:lstStyle/>
          <a:p>
            <a:pPr marL="896938" lvl="1" indent="-628650">
              <a:buNone/>
            </a:pPr>
            <a:r>
              <a:rPr lang="de-DE" sz="2400" dirty="0" smtClean="0"/>
              <a:t>III. 	Stellungnahme</a:t>
            </a:r>
            <a:endParaRPr lang="de-DE" sz="2400" dirty="0"/>
          </a:p>
          <a:p>
            <a:pPr marL="1257300" lvl="2" indent="-360363"/>
            <a:r>
              <a:rPr lang="de-DE" dirty="0" smtClean="0">
                <a:sym typeface="Wingdings" pitchFamily="2" charset="2"/>
              </a:rPr>
              <a:t>Contra 1. Ansicht: § 776 betrifft nur das Verhältnis Bürge/Gläubiger</a:t>
            </a:r>
          </a:p>
          <a:p>
            <a:pPr marL="1257300" lvl="2" indent="-360363"/>
            <a:r>
              <a:rPr lang="de-DE" dirty="0" smtClean="0">
                <a:sym typeface="Wingdings" pitchFamily="2" charset="2"/>
              </a:rPr>
              <a:t>Weite Haftung des Bürgen als </a:t>
            </a:r>
            <a:r>
              <a:rPr lang="de-DE" dirty="0" smtClean="0">
                <a:solidFill>
                  <a:srgbClr val="FF0000"/>
                </a:solidFill>
                <a:sym typeface="Wingdings" pitchFamily="2" charset="2"/>
              </a:rPr>
              <a:t>typisches</a:t>
            </a:r>
            <a:r>
              <a:rPr lang="de-DE" dirty="0" smtClean="0">
                <a:sym typeface="Wingdings" pitchFamily="2" charset="2"/>
              </a:rPr>
              <a:t> Risiko der Bürgschaft</a:t>
            </a:r>
          </a:p>
          <a:p>
            <a:pPr marL="1257300" lvl="2" indent="-360363"/>
            <a:r>
              <a:rPr lang="de-DE" dirty="0" smtClean="0">
                <a:sym typeface="Wingdings" pitchFamily="2" charset="2"/>
              </a:rPr>
              <a:t>Grundstück macht ebenfalls häufig Großteil des Vermögens aus</a:t>
            </a:r>
          </a:p>
          <a:p>
            <a:pPr marL="896937" lvl="2" indent="0">
              <a:buNone/>
            </a:pPr>
            <a:r>
              <a:rPr lang="de-DE" dirty="0" smtClean="0">
                <a:sym typeface="Wingdings" pitchFamily="2" charset="2"/>
              </a:rPr>
              <a:t>	 2. Ansicht folgen</a:t>
            </a:r>
          </a:p>
          <a:p>
            <a:pPr marL="896937" lvl="2" indent="0">
              <a:buNone/>
            </a:pPr>
            <a:endParaRPr lang="de-DE" dirty="0">
              <a:sym typeface="Wingdings" pitchFamily="2" charset="2"/>
            </a:endParaRPr>
          </a:p>
          <a:p>
            <a:pPr marL="1238250" lvl="2" indent="-790575">
              <a:buFont typeface="Wingdings" panose="05000000000000000000" pitchFamily="2" charset="2"/>
              <a:buChar char="Ø"/>
            </a:pPr>
            <a:r>
              <a:rPr lang="de-DE" dirty="0" smtClean="0">
                <a:sym typeface="Wingdings" pitchFamily="2" charset="2"/>
              </a:rPr>
              <a:t>G hat gegen B Anspruch auf Zahlung von 100.000 Euro gem. §§ 774 Abs. 2, 426 Abs. 1 BGB</a:t>
            </a:r>
          </a:p>
        </p:txBody>
      </p:sp>
      <p:sp>
        <p:nvSpPr>
          <p:cNvPr id="6" name="Foliennummernplatzhalter 5"/>
          <p:cNvSpPr>
            <a:spLocks noGrp="1"/>
          </p:cNvSpPr>
          <p:nvPr>
            <p:ph type="sldNum" sz="quarter" idx="12"/>
          </p:nvPr>
        </p:nvSpPr>
        <p:spPr>
          <a:xfrm>
            <a:off x="6553200" y="6356350"/>
            <a:ext cx="2133600" cy="365125"/>
          </a:xfrm>
        </p:spPr>
        <p:txBody>
          <a:bodyPr/>
          <a:lstStyle/>
          <a:p>
            <a:fld id="{90E0686B-584F-4865-A903-7CE77087EA93}" type="slidenum">
              <a:rPr lang="en-US" sz="2400"/>
              <a:pPr/>
              <a:t>10</a:t>
            </a:fld>
            <a:endParaRPr lang="en-US" sz="2400" dirty="0"/>
          </a:p>
        </p:txBody>
      </p:sp>
    </p:spTree>
    <p:extLst>
      <p:ext uri="{BB962C8B-B14F-4D97-AF65-F5344CB8AC3E}">
        <p14:creationId xmlns:p14="http://schemas.microsoft.com/office/powerpoint/2010/main" val="59550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Wettlauf der Sicherungsgeber</a:t>
            </a:r>
            <a:endParaRPr lang="de-DE" dirty="0"/>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4691" y="1600200"/>
            <a:ext cx="6034617" cy="4525963"/>
          </a:xfrm>
        </p:spPr>
      </p:pic>
    </p:spTree>
    <p:extLst>
      <p:ext uri="{BB962C8B-B14F-4D97-AF65-F5344CB8AC3E}">
        <p14:creationId xmlns:p14="http://schemas.microsoft.com/office/powerpoint/2010/main" val="1770289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Wettlauf</a:t>
            </a:r>
            <a:endParaRPr lang="de-DE" dirty="0"/>
          </a:p>
        </p:txBody>
      </p:sp>
      <p:sp>
        <p:nvSpPr>
          <p:cNvPr id="3" name="Inhaltsplatzhalter 2"/>
          <p:cNvSpPr>
            <a:spLocks noGrp="1"/>
          </p:cNvSpPr>
          <p:nvPr>
            <p:ph idx="1"/>
          </p:nvPr>
        </p:nvSpPr>
        <p:spPr/>
        <p:txBody>
          <a:bodyPr>
            <a:normAutofit fontScale="70000" lnSpcReduction="20000"/>
          </a:bodyPr>
          <a:lstStyle/>
          <a:p>
            <a:r>
              <a:rPr lang="de-DE" b="1" dirty="0"/>
              <a:t>Befriedigt der Bürge den Gläubiger</a:t>
            </a:r>
            <a:r>
              <a:rPr lang="de-DE" dirty="0"/>
              <a:t>, müsste er nach § 774 Abs. 1 S.1 BGB zwar die Forderung des Gläubigers gegen den Hauptschuldner erwerben; doch ginge die Grundschuld nicht auf ihn über, da § 401 BGB nur akzessorische Sicherungsrechte erfasst, die Grundschuld aber nicht akzessorisch ist.  </a:t>
            </a:r>
          </a:p>
          <a:p>
            <a:r>
              <a:rPr lang="de-DE" b="1" dirty="0"/>
              <a:t>Zahlt umgekehrt der Eigentümer auf die Grundschuld</a:t>
            </a:r>
            <a:r>
              <a:rPr lang="de-DE" dirty="0"/>
              <a:t>, so würde er die Rechte aus der Bürgschaft nicht erwerben; die Bürgschaft als akzessorisches Recht verbliebe nämlich bei der Hauptforderung, und die Forderung würde - anders als bei der Hypothek - nicht auf den Eigentümer übergehen, weil § 1143 Abs. 1 BGB wegen § 1192 Abs. 1 BGB nicht anwendbar ist. Damit würde stets derjenige Sicherungsgeber letztlich für den Schuldner einstehen müssen, den der Gläubiger willkürlich zuerst in Anspruch nimmt, während der zweite Sicherungsgeber nicht zu leisten </a:t>
            </a:r>
            <a:r>
              <a:rPr lang="de-DE" dirty="0" smtClean="0"/>
              <a:t>brauchte.</a:t>
            </a:r>
            <a:endParaRPr lang="de-DE" dirty="0"/>
          </a:p>
        </p:txBody>
      </p:sp>
    </p:spTree>
    <p:extLst>
      <p:ext uri="{BB962C8B-B14F-4D97-AF65-F5344CB8AC3E}">
        <p14:creationId xmlns:p14="http://schemas.microsoft.com/office/powerpoint/2010/main" val="3643400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Wettlauf</a:t>
            </a:r>
            <a:endParaRPr lang="de-DE" dirty="0"/>
          </a:p>
        </p:txBody>
      </p:sp>
      <p:sp>
        <p:nvSpPr>
          <p:cNvPr id="3" name="Inhaltsplatzhalter 2"/>
          <p:cNvSpPr>
            <a:spLocks noGrp="1"/>
          </p:cNvSpPr>
          <p:nvPr>
            <p:ph idx="1"/>
          </p:nvPr>
        </p:nvSpPr>
        <p:spPr/>
        <p:txBody>
          <a:bodyPr>
            <a:normAutofit fontScale="62500" lnSpcReduction="20000"/>
          </a:bodyPr>
          <a:lstStyle/>
          <a:p>
            <a:r>
              <a:rPr lang="de-DE" dirty="0"/>
              <a:t>Der Bürge soll daher vom Gläubiger Zug um Zug gegen Befriedigung der Forderung die Abtretung der für die Forderung bestellten nicht akzessorischen Sicherheiten verlangen können (analog § 401 BGB). Er stünde dann so, wie wenn der Eigentümer eine Hypothek bestellt hätte und § 401 BGB unmittelbar anwendbar wäre. Befriedigt umgekehrt der Eigentümer den Gläubiger, so hat er aus dem Sicherungsvertrag einen Anspruch gegen den Gläubiger auf Abtretung der (gesicherten) Hauptforderung. Mit der Abtretung gehen die Rechte aus der Bürgschaft nach § 401 BGB auf den Eigentümer über. Auch insoweit ergibt sich also dieselbe Lage wie bei der Kollision von Bürgschaft und Hypothek</a:t>
            </a:r>
            <a:r>
              <a:rPr lang="de-DE" dirty="0" smtClean="0"/>
              <a:t>.</a:t>
            </a:r>
            <a:endParaRPr lang="de-DE" dirty="0"/>
          </a:p>
          <a:p>
            <a:r>
              <a:rPr lang="de-DE" dirty="0"/>
              <a:t>Nach der Rechtsprechung wird der allgemeine Rechtsgedanke angewendet, dass mehrere auf gleicher Stufe stehende Sicherungsgeber ohne eine zwischen ihnen getroffene Vereinbarung untereinander entsprechend den Gesamtschuldregeln (§ 426 Abs. 1 BGB) zum Ausgleich verpflichtet sind. Nur eine anteilige Verpflichtung analog § 426 Abs. 1 BGB entspreche der Billigkeit (§ 242 BGB). Bejaht man diesen Rechtsgedanken, so muss er auch im Verhältnis Bürgschaft – Grundschuld gelten.</a:t>
            </a:r>
          </a:p>
          <a:p>
            <a:endParaRPr lang="de-DE" dirty="0"/>
          </a:p>
        </p:txBody>
      </p:sp>
    </p:spTree>
    <p:extLst>
      <p:ext uri="{BB962C8B-B14F-4D97-AF65-F5344CB8AC3E}">
        <p14:creationId xmlns:p14="http://schemas.microsoft.com/office/powerpoint/2010/main" val="2171408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a:xfrm>
            <a:off x="142844" y="1546243"/>
            <a:ext cx="8786874" cy="4525963"/>
          </a:xfrm>
        </p:spPr>
        <p:txBody>
          <a:bodyPr>
            <a:noAutofit/>
          </a:bodyPr>
          <a:lstStyle/>
          <a:p>
            <a:pPr>
              <a:buNone/>
            </a:pPr>
            <a:r>
              <a:rPr lang="de-DE" sz="2400" dirty="0" smtClean="0"/>
              <a:t>	Die A-GmbH erhielt von der Kreditbank K ein Darlehen in Höhe von 200.000 €, für das sich B verbürgt und für das G zur Sicherheit eine Grundschuld bestellt hat. Zu einer Rückzahlung der Darlehenssumme durch die A-GmbH kommt es nicht. Um die Zwangsvollstreckung in sein Grundstück zu vermeiden, zahlt G der K die 200.000 €. </a:t>
            </a:r>
          </a:p>
          <a:p>
            <a:pPr>
              <a:buNone/>
            </a:pPr>
            <a:r>
              <a:rPr lang="de-DE" sz="2400" b="1" dirty="0"/>
              <a:t>	</a:t>
            </a:r>
            <a:r>
              <a:rPr lang="de-DE" sz="2400" b="1" dirty="0" smtClean="0"/>
              <a:t>Hat G Ansprüche gegen B?</a:t>
            </a:r>
            <a:endParaRPr lang="de-DE" sz="2400" dirty="0"/>
          </a:p>
        </p:txBody>
      </p:sp>
      <p:sp>
        <p:nvSpPr>
          <p:cNvPr id="3" name="Rectangle 1"/>
          <p:cNvSpPr txBox="1">
            <a:spLocks noChangeArrowheads="1"/>
          </p:cNvSpPr>
          <p:nvPr/>
        </p:nvSpPr>
        <p:spPr>
          <a:xfrm>
            <a:off x="428596" y="928678"/>
            <a:ext cx="8358246" cy="1143000"/>
          </a:xfrm>
          <a:prstGeom prst="rect">
            <a:avLst/>
          </a:prstGeom>
          <a:ln/>
        </p:spPr>
        <p:txBody>
          <a:bodyPr/>
          <a:lstStyle/>
          <a:p>
            <a:pPr marL="0" marR="0" lvl="0" indent="0" defTabSz="9144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3200" i="0" u="none" strike="noStrike" kern="1200" cap="none" spc="0" normalizeH="0" baseline="0" noProof="0" dirty="0" smtClean="0">
                <a:ln>
                  <a:noFill/>
                </a:ln>
                <a:solidFill>
                  <a:schemeClr val="tx1"/>
                </a:solidFill>
                <a:effectLst/>
                <a:uLnTx/>
                <a:uFillTx/>
                <a:ea typeface="+mj-ea"/>
                <a:cs typeface="+mj-cs"/>
              </a:rPr>
              <a:t>Fall </a:t>
            </a:r>
          </a:p>
        </p:txBody>
      </p:sp>
      <p:sp>
        <p:nvSpPr>
          <p:cNvPr id="4" name="Rectangle 2"/>
          <p:cNvSpPr txBox="1">
            <a:spLocks noChangeArrowheads="1"/>
          </p:cNvSpPr>
          <p:nvPr/>
        </p:nvSpPr>
        <p:spPr>
          <a:xfrm>
            <a:off x="357158" y="1428736"/>
            <a:ext cx="8572560" cy="4643470"/>
          </a:xfrm>
          <a:prstGeom prst="rect">
            <a:avLst/>
          </a:prstGeom>
          <a:ln>
            <a:solidFill>
              <a:schemeClr val="bg1"/>
            </a:solidFill>
          </a:ln>
        </p:spPr>
        <p:txBody>
          <a:bodyPr/>
          <a:lstStyle/>
          <a:p>
            <a:pPr marL="914400" marR="0" lvl="1" indent="-457200" algn="l" defTabSz="914400" rtl="0" eaLnBrk="1" fontAlgn="auto" latinLnBrk="0" hangingPunct="1">
              <a:lnSpc>
                <a:spcPct val="90000"/>
              </a:lnSpc>
              <a:spcBef>
                <a:spcPts val="500"/>
              </a:spcBef>
              <a:spcAft>
                <a:spcPts val="0"/>
              </a:spcAft>
              <a:buClrTx/>
              <a:buSzTx/>
              <a:tabLst>
                <a:tab pos="1101725" algn="l"/>
                <a:tab pos="2016125" algn="l"/>
                <a:tab pos="2930525" algn="l"/>
                <a:tab pos="3844925" algn="l"/>
                <a:tab pos="4759325" algn="l"/>
                <a:tab pos="5673725" algn="l"/>
                <a:tab pos="6588125" algn="l"/>
                <a:tab pos="7502525" algn="l"/>
                <a:tab pos="8416925" algn="l"/>
                <a:tab pos="9331325" algn="l"/>
                <a:tab pos="10245725" algn="l"/>
              </a:tabLst>
              <a:defRPr/>
            </a:pPr>
            <a:endParaRPr kumimoji="0" lang="de-DE" sz="2300" i="0" u="none" strike="noStrike" kern="1200" cap="none" spc="0" normalizeH="0" baseline="0" noProof="0" dirty="0" smtClean="0">
              <a:ln>
                <a:noFill/>
              </a:ln>
              <a:solidFill>
                <a:schemeClr val="tx1"/>
              </a:solidFill>
              <a:effectLst/>
              <a:uLnTx/>
              <a:uFillTx/>
              <a:ea typeface="+mn-ea"/>
              <a:cs typeface="+mn-cs"/>
            </a:endParaRPr>
          </a:p>
        </p:txBody>
      </p:sp>
      <p:sp>
        <p:nvSpPr>
          <p:cNvPr id="7" name="Foliennummernplatzhalter 5"/>
          <p:cNvSpPr>
            <a:spLocks noGrp="1"/>
          </p:cNvSpPr>
          <p:nvPr>
            <p:ph type="sldNum" sz="quarter" idx="12"/>
          </p:nvPr>
        </p:nvSpPr>
        <p:spPr>
          <a:xfrm>
            <a:off x="6553200" y="6356350"/>
            <a:ext cx="2133600" cy="365125"/>
          </a:xfrm>
        </p:spPr>
        <p:txBody>
          <a:bodyPr/>
          <a:lstStyle/>
          <a:p>
            <a:fld id="{90E0686B-584F-4865-A903-7CE77087EA93}" type="slidenum">
              <a:rPr lang="en-US" sz="2400"/>
              <a:pPr/>
              <a:t>5</a:t>
            </a:fld>
            <a:endParaRPr lang="en-US" sz="2400" dirty="0"/>
          </a:p>
        </p:txBody>
      </p:sp>
    </p:spTree>
    <p:extLst>
      <p:ext uri="{BB962C8B-B14F-4D97-AF65-F5344CB8AC3E}">
        <p14:creationId xmlns:p14="http://schemas.microsoft.com/office/powerpoint/2010/main" val="2621362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a:xfrm>
            <a:off x="271490" y="1260491"/>
            <a:ext cx="8586790" cy="4525963"/>
          </a:xfrm>
        </p:spPr>
        <p:txBody>
          <a:bodyPr>
            <a:noAutofit/>
          </a:bodyPr>
          <a:lstStyle/>
          <a:p>
            <a:pPr>
              <a:buNone/>
            </a:pPr>
            <a:r>
              <a:rPr lang="de-DE" sz="2400" b="1" dirty="0" smtClean="0"/>
              <a:t>Ansprüche G gegen B</a:t>
            </a:r>
          </a:p>
          <a:p>
            <a:pPr marL="514350" indent="-514350">
              <a:buAutoNum type="alphaUcPeriod"/>
            </a:pPr>
            <a:r>
              <a:rPr lang="de-DE" sz="2400" b="1" dirty="0" smtClean="0"/>
              <a:t>Anspruch gem. § 488 Abs. 1 S. 2</a:t>
            </a:r>
          </a:p>
          <a:p>
            <a:pPr marL="1257300" lvl="2" indent="-457200"/>
            <a:r>
              <a:rPr lang="de-DE" sz="2200" dirty="0" smtClean="0"/>
              <a:t>G könnte durch die Zahlung der 200.000 € an K die Forderung aus dem Darlehensvertrag zwischen der A-GmbH und K erworben haben</a:t>
            </a:r>
            <a:endParaRPr lang="de-DE" sz="2200" dirty="0"/>
          </a:p>
          <a:p>
            <a:pPr marL="1257300" lvl="2" indent="-457200"/>
            <a:r>
              <a:rPr lang="de-DE" sz="2200" dirty="0" smtClean="0"/>
              <a:t>Der Eigentümer des mit der Grundschuld belasteten Grundstücks zahlt auf die Grundschuld </a:t>
            </a:r>
            <a:r>
              <a:rPr lang="de-DE" sz="2200" dirty="0" smtClean="0">
                <a:sym typeface="Wingdings" pitchFamily="2" charset="2"/>
              </a:rPr>
              <a:t> Forderung bleibt mangels Akzessorietät zwischen Forderung und Grundschuld bestehen</a:t>
            </a:r>
          </a:p>
          <a:p>
            <a:pPr marL="1257300" lvl="2" indent="-457200"/>
            <a:r>
              <a:rPr lang="de-DE" sz="2200" dirty="0" smtClean="0">
                <a:solidFill>
                  <a:srgbClr val="FF0000"/>
                </a:solidFill>
                <a:sym typeface="Wingdings" pitchFamily="2" charset="2"/>
              </a:rPr>
              <a:t>Wegen fehlender Anwendbarkeit des § 1143 Abs. 1 geht jedoch gem. § 1192 Abs. 1 die Forderung nicht automatisch auf Zahlenden über</a:t>
            </a:r>
          </a:p>
          <a:p>
            <a:pPr lvl="2" indent="-342900">
              <a:buFont typeface="Wingdings"/>
              <a:buChar char="è"/>
            </a:pPr>
            <a:r>
              <a:rPr lang="de-DE" b="1" dirty="0" smtClean="0">
                <a:sym typeface="Wingdings" pitchFamily="2" charset="2"/>
              </a:rPr>
              <a:t>G hat Forderung nicht erworben und keinen Anspruch gem. § 488 Abs. 1 S. 2</a:t>
            </a:r>
            <a:endParaRPr lang="de-DE" b="1" dirty="0"/>
          </a:p>
        </p:txBody>
      </p:sp>
      <p:sp>
        <p:nvSpPr>
          <p:cNvPr id="3" name="Rectangle 1"/>
          <p:cNvSpPr txBox="1">
            <a:spLocks noChangeArrowheads="1"/>
          </p:cNvSpPr>
          <p:nvPr/>
        </p:nvSpPr>
        <p:spPr>
          <a:xfrm>
            <a:off x="214282" y="785802"/>
            <a:ext cx="8358246" cy="1143000"/>
          </a:xfrm>
          <a:prstGeom prst="rect">
            <a:avLst/>
          </a:prstGeom>
          <a:ln/>
        </p:spPr>
        <p:txBody>
          <a:bodyPr/>
          <a:lstStyle/>
          <a:p>
            <a:pPr marL="0" marR="0" lvl="0" indent="0" defTabSz="9144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3200" i="0" u="none" strike="noStrike" kern="1200" cap="none" spc="0" normalizeH="0" baseline="0" noProof="0" dirty="0" smtClean="0">
                <a:ln>
                  <a:noFill/>
                </a:ln>
                <a:solidFill>
                  <a:schemeClr val="tx1"/>
                </a:solidFill>
                <a:effectLst/>
                <a:uLnTx/>
                <a:uFillTx/>
                <a:ea typeface="+mj-ea"/>
                <a:cs typeface="+mj-cs"/>
              </a:rPr>
              <a:t>Fall  – Lösung (1)</a:t>
            </a:r>
          </a:p>
        </p:txBody>
      </p:sp>
      <p:sp>
        <p:nvSpPr>
          <p:cNvPr id="5" name="Foliennummernplatzhalter 5"/>
          <p:cNvSpPr>
            <a:spLocks noGrp="1"/>
          </p:cNvSpPr>
          <p:nvPr>
            <p:ph type="sldNum" sz="quarter" idx="12"/>
          </p:nvPr>
        </p:nvSpPr>
        <p:spPr>
          <a:xfrm>
            <a:off x="6553200" y="6356350"/>
            <a:ext cx="2133600" cy="365125"/>
          </a:xfrm>
        </p:spPr>
        <p:txBody>
          <a:bodyPr/>
          <a:lstStyle/>
          <a:p>
            <a:fld id="{90E0686B-584F-4865-A903-7CE77087EA93}" type="slidenum">
              <a:rPr lang="en-US" sz="2400"/>
              <a:pPr/>
              <a:t>6</a:t>
            </a:fld>
            <a:endParaRPr lang="en-US" sz="2400" dirty="0"/>
          </a:p>
        </p:txBody>
      </p:sp>
    </p:spTree>
    <p:extLst>
      <p:ext uri="{BB962C8B-B14F-4D97-AF65-F5344CB8AC3E}">
        <p14:creationId xmlns:p14="http://schemas.microsoft.com/office/powerpoint/2010/main" val="61100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a:xfrm>
            <a:off x="323528" y="1484784"/>
            <a:ext cx="8586790" cy="4525963"/>
          </a:xfrm>
        </p:spPr>
        <p:txBody>
          <a:bodyPr>
            <a:noAutofit/>
          </a:bodyPr>
          <a:lstStyle/>
          <a:p>
            <a:pPr marL="0" indent="0">
              <a:buNone/>
            </a:pPr>
            <a:r>
              <a:rPr lang="de-DE" sz="2400" b="1" dirty="0" smtClean="0"/>
              <a:t>B.    Ausgleichsanspruch</a:t>
            </a:r>
          </a:p>
          <a:p>
            <a:pPr marL="400050" lvl="1" indent="0">
              <a:buNone/>
            </a:pPr>
            <a:r>
              <a:rPr lang="de-DE" sz="2400" dirty="0">
                <a:sym typeface="Wingdings" pitchFamily="2" charset="2"/>
              </a:rPr>
              <a:t>	</a:t>
            </a:r>
            <a:r>
              <a:rPr lang="de-DE" sz="2400" dirty="0" smtClean="0">
                <a:solidFill>
                  <a:srgbClr val="FF0000"/>
                </a:solidFill>
                <a:sym typeface="Wingdings" pitchFamily="2" charset="2"/>
              </a:rPr>
              <a:t>Befriedigt der Eigentümer den Gläubiger, geht die 	Bürgschaft nicht über, sie verbleibt bei der Hauptforderung, 	die wegen § 1143 Abs. 1 nicht auf den Eigentümer übergeht</a:t>
            </a:r>
          </a:p>
          <a:p>
            <a:pPr marL="400050" lvl="1" indent="0">
              <a:buNone/>
            </a:pPr>
            <a:endParaRPr lang="de-DE" sz="2400" dirty="0" smtClean="0">
              <a:sym typeface="Wingdings" pitchFamily="2" charset="2"/>
            </a:endParaRPr>
          </a:p>
          <a:p>
            <a:pPr marL="400050" lvl="1" indent="0">
              <a:buNone/>
            </a:pPr>
            <a:r>
              <a:rPr lang="de-DE" sz="2400" dirty="0" smtClean="0">
                <a:sym typeface="Wingdings" pitchFamily="2" charset="2"/>
              </a:rPr>
              <a:t>	</a:t>
            </a:r>
            <a:r>
              <a:rPr lang="de-DE" sz="2400" dirty="0" smtClean="0">
                <a:solidFill>
                  <a:srgbClr val="FF0000"/>
                </a:solidFill>
                <a:sym typeface="Wingdings" pitchFamily="2" charset="2"/>
              </a:rPr>
              <a:t>Befriedigt der Bürge den Gläubiger, erlangt er zwar die	Forderung gem. § 774 Abs. 1, nicht aber die 	Grundschuld (§ 	401 gilt nur für akzessorische Sicherungsrechte)</a:t>
            </a:r>
            <a:r>
              <a:rPr lang="de-DE" sz="2400" dirty="0" smtClean="0">
                <a:sym typeface="Wingdings" pitchFamily="2" charset="2"/>
              </a:rPr>
              <a:t/>
            </a:r>
            <a:br>
              <a:rPr lang="de-DE" sz="2400" dirty="0" smtClean="0">
                <a:sym typeface="Wingdings" pitchFamily="2" charset="2"/>
              </a:rPr>
            </a:br>
            <a:r>
              <a:rPr lang="de-DE" sz="2400" dirty="0" smtClean="0">
                <a:sym typeface="Wingdings" pitchFamily="2" charset="2"/>
              </a:rPr>
              <a:t/>
            </a:r>
            <a:br>
              <a:rPr lang="de-DE" sz="2400" dirty="0" smtClean="0">
                <a:sym typeface="Wingdings" pitchFamily="2" charset="2"/>
              </a:rPr>
            </a:br>
            <a:r>
              <a:rPr lang="de-DE" sz="2400" dirty="0" smtClean="0">
                <a:sym typeface="Wingdings" pitchFamily="2" charset="2"/>
              </a:rPr>
              <a:t>	</a:t>
            </a:r>
            <a:r>
              <a:rPr lang="de-DE" sz="2400" b="1" dirty="0" smtClean="0">
                <a:sym typeface="Wingdings" pitchFamily="2" charset="2"/>
              </a:rPr>
              <a:t>P: </a:t>
            </a:r>
            <a:r>
              <a:rPr lang="de-DE" sz="2400" dirty="0" smtClean="0">
                <a:sym typeface="Wingdings" pitchFamily="2" charset="2"/>
              </a:rPr>
              <a:t>Gläubiger kann bestimmen, welcher Sicherungsgeber die 	vollständige Haftung für die Schuld übernehmen muss!</a:t>
            </a:r>
            <a:r>
              <a:rPr lang="de-DE" sz="2400" dirty="0" smtClean="0"/>
              <a:t> </a:t>
            </a:r>
            <a:br>
              <a:rPr lang="de-DE" sz="2400" dirty="0" smtClean="0"/>
            </a:br>
            <a:r>
              <a:rPr lang="de-DE" sz="2400" dirty="0" smtClean="0"/>
              <a:t/>
            </a:r>
            <a:br>
              <a:rPr lang="de-DE" sz="2400" dirty="0" smtClean="0"/>
            </a:br>
            <a:r>
              <a:rPr lang="de-DE" sz="2200" dirty="0" smtClean="0"/>
              <a:t/>
            </a:r>
            <a:br>
              <a:rPr lang="de-DE" sz="2200" dirty="0" smtClean="0"/>
            </a:br>
            <a:endParaRPr lang="de-DE" sz="2200" dirty="0"/>
          </a:p>
        </p:txBody>
      </p:sp>
      <p:sp>
        <p:nvSpPr>
          <p:cNvPr id="3" name="Rectangle 1"/>
          <p:cNvSpPr txBox="1">
            <a:spLocks noChangeArrowheads="1"/>
          </p:cNvSpPr>
          <p:nvPr/>
        </p:nvSpPr>
        <p:spPr>
          <a:xfrm>
            <a:off x="214282" y="785802"/>
            <a:ext cx="8358246" cy="1143000"/>
          </a:xfrm>
          <a:prstGeom prst="rect">
            <a:avLst/>
          </a:prstGeom>
          <a:ln/>
        </p:spPr>
        <p:txBody>
          <a:bodyPr/>
          <a:lstStyle/>
          <a:p>
            <a:pPr marL="0" marR="0" lvl="0" indent="0" defTabSz="9144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3200" i="0" u="none" strike="noStrike" kern="1200" cap="none" spc="0" normalizeH="0" baseline="0" noProof="0" dirty="0" smtClean="0">
                <a:ln>
                  <a:noFill/>
                </a:ln>
                <a:solidFill>
                  <a:schemeClr val="tx1"/>
                </a:solidFill>
                <a:effectLst/>
                <a:uLnTx/>
                <a:uFillTx/>
                <a:ea typeface="+mj-ea"/>
                <a:cs typeface="+mj-cs"/>
              </a:rPr>
              <a:t>Fall – Lösung (2)</a:t>
            </a:r>
          </a:p>
        </p:txBody>
      </p:sp>
      <p:sp>
        <p:nvSpPr>
          <p:cNvPr id="5" name="Foliennummernplatzhalter 5"/>
          <p:cNvSpPr>
            <a:spLocks noGrp="1"/>
          </p:cNvSpPr>
          <p:nvPr>
            <p:ph type="sldNum" sz="quarter" idx="12"/>
          </p:nvPr>
        </p:nvSpPr>
        <p:spPr>
          <a:xfrm>
            <a:off x="6553200" y="6356350"/>
            <a:ext cx="2133600" cy="365125"/>
          </a:xfrm>
        </p:spPr>
        <p:txBody>
          <a:bodyPr/>
          <a:lstStyle/>
          <a:p>
            <a:fld id="{90E0686B-584F-4865-A903-7CE77087EA93}" type="slidenum">
              <a:rPr lang="en-US" sz="2400"/>
              <a:pPr/>
              <a:t>7</a:t>
            </a:fld>
            <a:endParaRPr lang="en-US" sz="2400" dirty="0"/>
          </a:p>
        </p:txBody>
      </p:sp>
    </p:spTree>
    <p:extLst>
      <p:ext uri="{BB962C8B-B14F-4D97-AF65-F5344CB8AC3E}">
        <p14:creationId xmlns:p14="http://schemas.microsoft.com/office/powerpoint/2010/main" val="318495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linds(horizontal)">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6" y="1484784"/>
            <a:ext cx="8579296" cy="4525963"/>
          </a:xfrm>
        </p:spPr>
        <p:txBody>
          <a:bodyPr>
            <a:normAutofit/>
          </a:bodyPr>
          <a:lstStyle/>
          <a:p>
            <a:pPr marL="0" indent="0">
              <a:buNone/>
            </a:pPr>
            <a:r>
              <a:rPr lang="de-DE" sz="2400" dirty="0" smtClean="0">
                <a:solidFill>
                  <a:srgbClr val="FF0000"/>
                </a:solidFill>
              </a:rPr>
              <a:t>Willkürliche Inanspruchnahme ist unsachgemäß</a:t>
            </a:r>
            <a:r>
              <a:rPr lang="de-DE" sz="2400" dirty="0" smtClean="0"/>
              <a:t>, daher:</a:t>
            </a:r>
          </a:p>
          <a:p>
            <a:r>
              <a:rPr lang="de-DE" sz="2400" dirty="0" smtClean="0">
                <a:solidFill>
                  <a:srgbClr val="FF0000"/>
                </a:solidFill>
              </a:rPr>
              <a:t>Befriedigt Bürge, kann er vom Gläubiger die Abtretung der für die Forderung bestellten Sicherheit verlangen (§ 401 analog)</a:t>
            </a:r>
          </a:p>
          <a:p>
            <a:r>
              <a:rPr lang="de-DE" sz="2400" dirty="0" smtClean="0">
                <a:solidFill>
                  <a:srgbClr val="FF0000"/>
                </a:solidFill>
              </a:rPr>
              <a:t>Befriedigt der Eigentümer den Gläubiger, hat er aus dem Sicherungsvertrag einen Anspruch auf Abtretung der Hauptforderung; mit der Abtretung gehen Sicherungsrechte mit über (§ 401 )</a:t>
            </a:r>
          </a:p>
          <a:p>
            <a:pPr marL="0" indent="0">
              <a:buNone/>
            </a:pPr>
            <a:endParaRPr lang="de-DE" sz="2400" dirty="0"/>
          </a:p>
          <a:p>
            <a:pPr marL="0" indent="0">
              <a:buNone/>
              <a:tabLst>
                <a:tab pos="358775" algn="l"/>
              </a:tabLst>
            </a:pPr>
            <a:r>
              <a:rPr lang="de-DE" sz="2400" b="1" dirty="0" smtClean="0"/>
              <a:t>P</a:t>
            </a:r>
            <a:r>
              <a:rPr lang="de-DE" sz="2400" dirty="0" smtClean="0"/>
              <a:t>: 	Bei Ausfall der gesicherten Forderung ist keine 	gesamtschuldnerische Haftung vorgesehen </a:t>
            </a:r>
            <a:r>
              <a:rPr lang="de-DE" sz="2400" dirty="0" smtClean="0">
                <a:sym typeface="Wingdings" pitchFamily="2" charset="2"/>
              </a:rPr>
              <a:t> </a:t>
            </a:r>
            <a:r>
              <a:rPr lang="de-DE" sz="2400" b="1" dirty="0" smtClean="0">
                <a:solidFill>
                  <a:srgbClr val="FF0000"/>
                </a:solidFill>
              </a:rPr>
              <a:t>„Wettlauf der 	Sicherungsgeber“</a:t>
            </a:r>
          </a:p>
          <a:p>
            <a:pPr marL="0" indent="0">
              <a:buNone/>
            </a:pPr>
            <a:endParaRPr lang="de-DE" sz="2400" dirty="0" smtClean="0"/>
          </a:p>
        </p:txBody>
      </p:sp>
      <p:sp>
        <p:nvSpPr>
          <p:cNvPr id="2" name="Titel 1"/>
          <p:cNvSpPr>
            <a:spLocks noGrp="1"/>
          </p:cNvSpPr>
          <p:nvPr>
            <p:ph type="title"/>
          </p:nvPr>
        </p:nvSpPr>
        <p:spPr>
          <a:xfrm>
            <a:off x="323528" y="620688"/>
            <a:ext cx="8075240" cy="940966"/>
          </a:xfrm>
        </p:spPr>
        <p:txBody>
          <a:bodyPr>
            <a:normAutofit/>
          </a:bodyPr>
          <a:lstStyle/>
          <a:p>
            <a:pPr algn="l"/>
            <a:r>
              <a:rPr lang="de-DE" sz="3200" dirty="0" smtClean="0"/>
              <a:t>Fall  – Lösung (3)</a:t>
            </a:r>
            <a:endParaRPr lang="de-DE" sz="3200" dirty="0"/>
          </a:p>
        </p:txBody>
      </p:sp>
    </p:spTree>
    <p:extLst>
      <p:ext uri="{BB962C8B-B14F-4D97-AF65-F5344CB8AC3E}">
        <p14:creationId xmlns:p14="http://schemas.microsoft.com/office/powerpoint/2010/main" val="222647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a:xfrm>
            <a:off x="214282" y="1357303"/>
            <a:ext cx="8678198" cy="5024026"/>
          </a:xfrm>
        </p:spPr>
        <p:txBody>
          <a:bodyPr>
            <a:noAutofit/>
          </a:bodyPr>
          <a:lstStyle/>
          <a:p>
            <a:pPr marL="400050" lvl="1" indent="-41275">
              <a:buNone/>
            </a:pPr>
            <a:r>
              <a:rPr lang="de-DE" sz="2400" dirty="0" smtClean="0"/>
              <a:t>I. 	1. Ansicht</a:t>
            </a:r>
            <a:endParaRPr lang="de-DE" sz="2400" dirty="0"/>
          </a:p>
          <a:p>
            <a:pPr marL="1257300" lvl="2" indent="-360363"/>
            <a:r>
              <a:rPr lang="de-DE" dirty="0" smtClean="0">
                <a:solidFill>
                  <a:srgbClr val="FF0000"/>
                </a:solidFill>
              </a:rPr>
              <a:t>Privilegierung des Bürgen </a:t>
            </a:r>
            <a:r>
              <a:rPr lang="de-DE" dirty="0" smtClean="0">
                <a:sym typeface="Wingdings" pitchFamily="2" charset="2"/>
              </a:rPr>
              <a:t> Bürge erwirbt Grundschuld in vollem Umfang; wenn Eigentümer zahlt, soll Bürgschaftsforderung aber erlöschen</a:t>
            </a:r>
          </a:p>
          <a:p>
            <a:pPr marL="1257300" lvl="2" indent="-360363"/>
            <a:r>
              <a:rPr lang="de-DE" dirty="0" smtClean="0">
                <a:solidFill>
                  <a:srgbClr val="FF0000"/>
                </a:solidFill>
                <a:sym typeface="Wingdings" pitchFamily="2" charset="2"/>
              </a:rPr>
              <a:t>Argument</a:t>
            </a:r>
            <a:r>
              <a:rPr lang="de-DE" dirty="0" smtClean="0">
                <a:sym typeface="Wingdings" pitchFamily="2" charset="2"/>
              </a:rPr>
              <a:t>: § 776 S. 1 BGB und Bürge haftet mit gesamtem Vermögen; Haftung des Eigentümers sei auf Grundstück beschränkt</a:t>
            </a:r>
            <a:endParaRPr lang="de-DE" dirty="0">
              <a:sym typeface="Wingdings" pitchFamily="2" charset="2"/>
            </a:endParaRPr>
          </a:p>
          <a:p>
            <a:pPr marL="896938" lvl="2" indent="-538163">
              <a:buNone/>
            </a:pPr>
            <a:r>
              <a:rPr lang="de-DE" dirty="0" smtClean="0">
                <a:sym typeface="Wingdings" pitchFamily="2" charset="2"/>
              </a:rPr>
              <a:t>II. 	2. Ansicht</a:t>
            </a:r>
          </a:p>
          <a:p>
            <a:pPr marL="1255713" lvl="2" indent="-358775"/>
            <a:r>
              <a:rPr lang="de-DE" dirty="0" smtClean="0">
                <a:solidFill>
                  <a:srgbClr val="FF0000"/>
                </a:solidFill>
                <a:sym typeface="Wingdings" pitchFamily="2" charset="2"/>
              </a:rPr>
              <a:t>Ausgleichsanspruch zwischen den Sicherungsgebern gem. §§ 774 Abs. 2, 426 analog</a:t>
            </a:r>
          </a:p>
          <a:p>
            <a:pPr marL="1255713" lvl="2" indent="-358775"/>
            <a:r>
              <a:rPr lang="de-DE" dirty="0" smtClean="0">
                <a:sym typeface="Wingdings" pitchFamily="2" charset="2"/>
              </a:rPr>
              <a:t>Bürgschaft und Grundschuld sind </a:t>
            </a:r>
            <a:r>
              <a:rPr lang="de-DE" dirty="0" smtClean="0">
                <a:solidFill>
                  <a:srgbClr val="FF0000"/>
                </a:solidFill>
                <a:sym typeface="Wingdings" pitchFamily="2" charset="2"/>
              </a:rPr>
              <a:t>gleichrangige</a:t>
            </a:r>
            <a:r>
              <a:rPr lang="de-DE" dirty="0" smtClean="0">
                <a:sym typeface="Wingdings" pitchFamily="2" charset="2"/>
              </a:rPr>
              <a:t> Sicherungsmittel</a:t>
            </a:r>
            <a:endParaRPr lang="de-DE" dirty="0">
              <a:sym typeface="Wingdings" pitchFamily="2" charset="2"/>
            </a:endParaRPr>
          </a:p>
          <a:p>
            <a:pPr marL="1257300" lvl="2" indent="-360363"/>
            <a:endParaRPr lang="de-DE" dirty="0" smtClean="0">
              <a:sym typeface="Wingdings" pitchFamily="2" charset="2"/>
            </a:endParaRPr>
          </a:p>
        </p:txBody>
      </p:sp>
      <p:sp>
        <p:nvSpPr>
          <p:cNvPr id="3" name="Rectangle 1"/>
          <p:cNvSpPr txBox="1">
            <a:spLocks noChangeArrowheads="1"/>
          </p:cNvSpPr>
          <p:nvPr/>
        </p:nvSpPr>
        <p:spPr>
          <a:xfrm>
            <a:off x="214282" y="785802"/>
            <a:ext cx="8358246" cy="1143000"/>
          </a:xfrm>
          <a:prstGeom prst="rect">
            <a:avLst/>
          </a:prstGeom>
          <a:ln/>
        </p:spPr>
        <p:txBody>
          <a:bodyPr/>
          <a:lstStyle/>
          <a:p>
            <a:pPr marL="0" marR="0" lvl="0" indent="0" defTabSz="9144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3200" i="0" u="none" strike="noStrike" kern="1200" cap="none" spc="0" normalizeH="0" baseline="0" noProof="0" dirty="0" smtClean="0">
                <a:ln>
                  <a:noFill/>
                </a:ln>
                <a:solidFill>
                  <a:schemeClr val="tx1"/>
                </a:solidFill>
                <a:effectLst/>
                <a:uLnTx/>
                <a:uFillTx/>
                <a:ea typeface="+mj-ea"/>
                <a:cs typeface="+mj-cs"/>
              </a:rPr>
              <a:t>Fall  – Lösung (4)</a:t>
            </a:r>
          </a:p>
        </p:txBody>
      </p:sp>
      <p:sp>
        <p:nvSpPr>
          <p:cNvPr id="5" name="Foliennummernplatzhalter 5"/>
          <p:cNvSpPr>
            <a:spLocks noGrp="1"/>
          </p:cNvSpPr>
          <p:nvPr>
            <p:ph type="sldNum" sz="quarter" idx="12"/>
          </p:nvPr>
        </p:nvSpPr>
        <p:spPr>
          <a:xfrm>
            <a:off x="6553200" y="6356350"/>
            <a:ext cx="2133600" cy="365125"/>
          </a:xfrm>
        </p:spPr>
        <p:txBody>
          <a:bodyPr/>
          <a:lstStyle/>
          <a:p>
            <a:fld id="{90E0686B-584F-4865-A903-7CE77087EA93}" type="slidenum">
              <a:rPr lang="en-US" sz="2400"/>
              <a:pPr/>
              <a:t>9</a:t>
            </a:fld>
            <a:endParaRPr lang="en-US" sz="2400" dirty="0"/>
          </a:p>
        </p:txBody>
      </p:sp>
    </p:spTree>
    <p:extLst>
      <p:ext uri="{BB962C8B-B14F-4D97-AF65-F5344CB8AC3E}">
        <p14:creationId xmlns:p14="http://schemas.microsoft.com/office/powerpoint/2010/main" val="347080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255</Words>
  <Application>Microsoft Office PowerPoint</Application>
  <PresentationFormat>Bildschirmpräsentation (4:3)</PresentationFormat>
  <Paragraphs>53</Paragraphs>
  <Slides>10</Slides>
  <Notes>4</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Larissa</vt:lpstr>
      <vt:lpstr>Wettlauf der Sicherungsgeber – die Grundschuld</vt:lpstr>
      <vt:lpstr>Wettlauf der Sicherungsgeber</vt:lpstr>
      <vt:lpstr>Wettlauf</vt:lpstr>
      <vt:lpstr>Wettlauf</vt:lpstr>
      <vt:lpstr>PowerPoint-Präsentation</vt:lpstr>
      <vt:lpstr>PowerPoint-Präsentation</vt:lpstr>
      <vt:lpstr>PowerPoint-Präsentation</vt:lpstr>
      <vt:lpstr>Fall  – Lösung (3)</vt:lpstr>
      <vt:lpstr>PowerPoint-Präsentation</vt:lpstr>
      <vt:lpstr>PowerPoint-Präsentation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Wettlauf der Sicherungsgeber – die Grundschuld</dc:title>
  <dc:creator>Thomas Hoeren</dc:creator>
  <cp:lastModifiedBy>Thomas Hoeren</cp:lastModifiedBy>
  <cp:revision>1</cp:revision>
  <dcterms:created xsi:type="dcterms:W3CDTF">2020-04-24T06:57:09Z</dcterms:created>
  <dcterms:modified xsi:type="dcterms:W3CDTF">2020-04-24T06:57:43Z</dcterms:modified>
</cp:coreProperties>
</file>