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9"/>
  </p:notesMasterIdLst>
  <p:sldIdLst>
    <p:sldId id="256" r:id="rId2"/>
    <p:sldId id="271" r:id="rId3"/>
    <p:sldId id="268" r:id="rId4"/>
    <p:sldId id="269" r:id="rId5"/>
    <p:sldId id="283" r:id="rId6"/>
    <p:sldId id="284" r:id="rId7"/>
    <p:sldId id="272" r:id="rId8"/>
    <p:sldId id="257" r:id="rId9"/>
    <p:sldId id="258" r:id="rId10"/>
    <p:sldId id="260" r:id="rId11"/>
    <p:sldId id="261" r:id="rId12"/>
    <p:sldId id="262" r:id="rId13"/>
    <p:sldId id="263" r:id="rId14"/>
    <p:sldId id="264" r:id="rId15"/>
    <p:sldId id="267" r:id="rId16"/>
    <p:sldId id="270" r:id="rId17"/>
    <p:sldId id="265" r:id="rId18"/>
    <p:sldId id="266" r:id="rId19"/>
    <p:sldId id="273" r:id="rId20"/>
    <p:sldId id="274" r:id="rId21"/>
    <p:sldId id="275" r:id="rId22"/>
    <p:sldId id="279" r:id="rId23"/>
    <p:sldId id="276" r:id="rId24"/>
    <p:sldId id="277" r:id="rId25"/>
    <p:sldId id="278" r:id="rId26"/>
    <p:sldId id="280" r:id="rId27"/>
    <p:sldId id="355" r:id="rId28"/>
    <p:sldId id="356" r:id="rId29"/>
    <p:sldId id="357" r:id="rId30"/>
    <p:sldId id="358" r:id="rId31"/>
    <p:sldId id="359" r:id="rId32"/>
    <p:sldId id="360" r:id="rId33"/>
    <p:sldId id="361" r:id="rId34"/>
    <p:sldId id="370" r:id="rId35"/>
    <p:sldId id="281" r:id="rId36"/>
    <p:sldId id="352" r:id="rId37"/>
    <p:sldId id="288" r:id="rId38"/>
    <p:sldId id="289" r:id="rId39"/>
    <p:sldId id="290" r:id="rId40"/>
    <p:sldId id="292" r:id="rId41"/>
    <p:sldId id="353" r:id="rId42"/>
    <p:sldId id="293" r:id="rId43"/>
    <p:sldId id="401" r:id="rId44"/>
    <p:sldId id="402" r:id="rId45"/>
    <p:sldId id="403" r:id="rId46"/>
    <p:sldId id="412" r:id="rId47"/>
    <p:sldId id="404" r:id="rId48"/>
    <p:sldId id="411" r:id="rId49"/>
    <p:sldId id="405" r:id="rId50"/>
    <p:sldId id="406" r:id="rId51"/>
    <p:sldId id="430" r:id="rId52"/>
    <p:sldId id="407" r:id="rId53"/>
    <p:sldId id="558" r:id="rId54"/>
    <p:sldId id="294" r:id="rId55"/>
    <p:sldId id="295" r:id="rId56"/>
    <p:sldId id="296" r:id="rId57"/>
    <p:sldId id="297" r:id="rId58"/>
    <p:sldId id="298" r:id="rId59"/>
    <p:sldId id="383" r:id="rId60"/>
    <p:sldId id="299" r:id="rId61"/>
    <p:sldId id="300" r:id="rId62"/>
    <p:sldId id="301" r:id="rId63"/>
    <p:sldId id="302" r:id="rId64"/>
    <p:sldId id="303" r:id="rId65"/>
    <p:sldId id="559" r:id="rId66"/>
    <p:sldId id="354" r:id="rId67"/>
    <p:sldId id="366" r:id="rId68"/>
    <p:sldId id="367" r:id="rId69"/>
    <p:sldId id="429" r:id="rId70"/>
    <p:sldId id="397" r:id="rId71"/>
    <p:sldId id="413" r:id="rId72"/>
    <p:sldId id="398" r:id="rId73"/>
    <p:sldId id="414" r:id="rId74"/>
    <p:sldId id="400" r:id="rId75"/>
    <p:sldId id="368" r:id="rId76"/>
    <p:sldId id="396" r:id="rId77"/>
    <p:sldId id="425" r:id="rId78"/>
    <p:sldId id="362" r:id="rId79"/>
    <p:sldId id="314" r:id="rId80"/>
    <p:sldId id="315" r:id="rId81"/>
    <p:sldId id="363" r:id="rId82"/>
    <p:sldId id="364" r:id="rId83"/>
    <p:sldId id="316" r:id="rId84"/>
    <p:sldId id="317" r:id="rId85"/>
    <p:sldId id="320" r:id="rId86"/>
    <p:sldId id="321" r:id="rId87"/>
    <p:sldId id="384" r:id="rId88"/>
    <p:sldId id="322" r:id="rId89"/>
    <p:sldId id="318" r:id="rId90"/>
    <p:sldId id="319" r:id="rId91"/>
    <p:sldId id="324" r:id="rId92"/>
    <p:sldId id="385" r:id="rId93"/>
    <p:sldId id="409" r:id="rId94"/>
    <p:sldId id="386" r:id="rId95"/>
    <p:sldId id="387" r:id="rId96"/>
    <p:sldId id="426" r:id="rId97"/>
    <p:sldId id="424" r:id="rId98"/>
    <p:sldId id="388" r:id="rId99"/>
    <p:sldId id="390" r:id="rId100"/>
    <p:sldId id="391" r:id="rId101"/>
    <p:sldId id="389" r:id="rId102"/>
    <p:sldId id="365" r:id="rId103"/>
    <p:sldId id="427" r:id="rId104"/>
    <p:sldId id="372" r:id="rId105"/>
    <p:sldId id="428" r:id="rId106"/>
    <p:sldId id="374" r:id="rId107"/>
    <p:sldId id="434" r:id="rId108"/>
    <p:sldId id="382" r:id="rId109"/>
    <p:sldId id="381" r:id="rId110"/>
    <p:sldId id="392" r:id="rId111"/>
    <p:sldId id="415" r:id="rId112"/>
    <p:sldId id="378" r:id="rId113"/>
    <p:sldId id="438" r:id="rId114"/>
    <p:sldId id="439" r:id="rId115"/>
    <p:sldId id="440" r:id="rId116"/>
    <p:sldId id="441" r:id="rId117"/>
    <p:sldId id="442" r:id="rId118"/>
    <p:sldId id="379" r:id="rId119"/>
    <p:sldId id="380" r:id="rId120"/>
    <p:sldId id="435" r:id="rId121"/>
    <p:sldId id="437" r:id="rId122"/>
    <p:sldId id="416" r:id="rId123"/>
    <p:sldId id="436" r:id="rId124"/>
    <p:sldId id="417" r:id="rId125"/>
    <p:sldId id="418" r:id="rId126"/>
    <p:sldId id="419" r:id="rId127"/>
    <p:sldId id="443" r:id="rId128"/>
    <p:sldId id="444" r:id="rId129"/>
    <p:sldId id="445" r:id="rId130"/>
    <p:sldId id="393" r:id="rId131"/>
    <p:sldId id="420" r:id="rId132"/>
    <p:sldId id="376" r:id="rId133"/>
    <p:sldId id="446" r:id="rId134"/>
    <p:sldId id="377" r:id="rId135"/>
    <p:sldId id="394" r:id="rId136"/>
    <p:sldId id="421" r:id="rId137"/>
    <p:sldId id="375" r:id="rId138"/>
    <p:sldId id="447" r:id="rId139"/>
    <p:sldId id="334" r:id="rId140"/>
    <p:sldId id="448" r:id="rId141"/>
    <p:sldId id="449" r:id="rId142"/>
    <p:sldId id="335" r:id="rId143"/>
    <p:sldId id="450" r:id="rId144"/>
    <p:sldId id="452" r:id="rId145"/>
    <p:sldId id="464" r:id="rId146"/>
    <p:sldId id="451" r:id="rId147"/>
    <p:sldId id="463" r:id="rId148"/>
    <p:sldId id="461" r:id="rId149"/>
    <p:sldId id="462" r:id="rId150"/>
    <p:sldId id="453" r:id="rId151"/>
    <p:sldId id="422" r:id="rId152"/>
    <p:sldId id="336" r:id="rId153"/>
    <p:sldId id="337" r:id="rId154"/>
    <p:sldId id="454" r:id="rId155"/>
    <p:sldId id="455" r:id="rId156"/>
    <p:sldId id="456" r:id="rId157"/>
    <p:sldId id="457" r:id="rId158"/>
    <p:sldId id="458" r:id="rId159"/>
    <p:sldId id="459" r:id="rId160"/>
    <p:sldId id="460" r:id="rId161"/>
    <p:sldId id="395" r:id="rId162"/>
    <p:sldId id="538" r:id="rId163"/>
    <p:sldId id="483" r:id="rId164"/>
    <p:sldId id="484" r:id="rId165"/>
    <p:sldId id="540" r:id="rId166"/>
    <p:sldId id="541" r:id="rId167"/>
    <p:sldId id="542" r:id="rId168"/>
    <p:sldId id="543" r:id="rId169"/>
    <p:sldId id="544" r:id="rId170"/>
    <p:sldId id="545" r:id="rId171"/>
    <p:sldId id="546" r:id="rId172"/>
    <p:sldId id="547" r:id="rId173"/>
    <p:sldId id="548" r:id="rId174"/>
    <p:sldId id="549" r:id="rId175"/>
    <p:sldId id="423" r:id="rId176"/>
    <p:sldId id="560" r:id="rId177"/>
    <p:sldId id="346" r:id="rId178"/>
    <p:sldId id="465" r:id="rId179"/>
    <p:sldId id="433" r:id="rId180"/>
    <p:sldId id="564" r:id="rId181"/>
    <p:sldId id="496" r:id="rId182"/>
    <p:sldId id="497" r:id="rId183"/>
    <p:sldId id="498" r:id="rId184"/>
    <p:sldId id="565" r:id="rId185"/>
    <p:sldId id="499" r:id="rId186"/>
    <p:sldId id="500" r:id="rId187"/>
    <p:sldId id="501" r:id="rId188"/>
    <p:sldId id="502" r:id="rId189"/>
    <p:sldId id="503" r:id="rId190"/>
    <p:sldId id="504" r:id="rId191"/>
    <p:sldId id="505" r:id="rId192"/>
    <p:sldId id="506" r:id="rId193"/>
    <p:sldId id="507" r:id="rId194"/>
    <p:sldId id="508" r:id="rId195"/>
    <p:sldId id="509" r:id="rId196"/>
    <p:sldId id="510" r:id="rId197"/>
    <p:sldId id="511" r:id="rId198"/>
    <p:sldId id="512" r:id="rId199"/>
    <p:sldId id="513" r:id="rId200"/>
    <p:sldId id="514" r:id="rId201"/>
    <p:sldId id="563" r:id="rId202"/>
    <p:sldId id="561" r:id="rId203"/>
    <p:sldId id="466" r:id="rId204"/>
    <p:sldId id="479" r:id="rId205"/>
    <p:sldId id="485" r:id="rId206"/>
    <p:sldId id="486" r:id="rId207"/>
    <p:sldId id="488" r:id="rId208"/>
    <p:sldId id="489" r:id="rId209"/>
    <p:sldId id="487" r:id="rId210"/>
    <p:sldId id="490" r:id="rId211"/>
    <p:sldId id="491" r:id="rId212"/>
    <p:sldId id="492" r:id="rId213"/>
    <p:sldId id="493" r:id="rId214"/>
    <p:sldId id="494" r:id="rId215"/>
    <p:sldId id="523" r:id="rId216"/>
    <p:sldId id="524" r:id="rId217"/>
    <p:sldId id="525" r:id="rId218"/>
    <p:sldId id="526" r:id="rId219"/>
    <p:sldId id="527" r:id="rId220"/>
    <p:sldId id="528" r:id="rId221"/>
    <p:sldId id="529" r:id="rId222"/>
    <p:sldId id="530" r:id="rId223"/>
    <p:sldId id="531" r:id="rId224"/>
    <p:sldId id="532" r:id="rId225"/>
    <p:sldId id="533" r:id="rId226"/>
    <p:sldId id="534" r:id="rId227"/>
    <p:sldId id="535" r:id="rId228"/>
    <p:sldId id="536" r:id="rId229"/>
    <p:sldId id="537" r:id="rId230"/>
    <p:sldId id="481" r:id="rId231"/>
    <p:sldId id="515" r:id="rId232"/>
    <p:sldId id="468" r:id="rId233"/>
    <p:sldId id="474" r:id="rId234"/>
    <p:sldId id="469" r:id="rId235"/>
    <p:sldId id="470" r:id="rId236"/>
    <p:sldId id="475" r:id="rId237"/>
    <p:sldId id="471" r:id="rId238"/>
    <p:sldId id="472" r:id="rId239"/>
    <p:sldId id="477" r:id="rId240"/>
    <p:sldId id="476" r:id="rId241"/>
    <p:sldId id="473" r:id="rId242"/>
    <p:sldId id="566" r:id="rId243"/>
    <p:sldId id="567" r:id="rId244"/>
    <p:sldId id="568" r:id="rId245"/>
    <p:sldId id="569" r:id="rId246"/>
    <p:sldId id="562" r:id="rId247"/>
    <p:sldId id="482" r:id="rId2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64304-E7A0-44A1-90E5-78207804F216}" type="datetimeFigureOut">
              <a:rPr lang="de-DE" smtClean="0"/>
              <a:t>12.05.2021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9587F-64DE-45C7-9526-7DF319D7DBAA}" type="slidenum">
              <a:rPr lang="de-DE" smtClean="0"/>
              <a:t>‹Nr.›</a:t>
            </a:fld>
            <a:endParaRPr lang="de-DE"/>
          </a:p>
        </p:txBody>
      </p:sp>
    </p:spTree>
    <p:extLst>
      <p:ext uri="{BB962C8B-B14F-4D97-AF65-F5344CB8AC3E}">
        <p14:creationId xmlns:p14="http://schemas.microsoft.com/office/powerpoint/2010/main" val="92307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9E51CFA-F9CE-4C40-B0FE-8BC52BD6CE88}" type="slidenum">
              <a:rPr lang="de-DE" smtClean="0">
                <a:latin typeface="Times New Roman" pitchFamily="18" charset="0"/>
              </a:rPr>
              <a:pPr eaLnBrk="1" hangingPunct="1"/>
              <a:t>5</a:t>
            </a:fld>
            <a:endParaRPr lang="de-DE"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eaLnBrk="1" hangingPunct="1">
              <a:lnSpc>
                <a:spcPct val="80000"/>
              </a:lnSpc>
              <a:buFontTx/>
              <a:buChar char="•"/>
            </a:pPr>
            <a:r>
              <a:rPr lang="de-DE" sz="700" smtClean="0">
                <a:latin typeface="Times New Roman" pitchFamily="18" charset="0"/>
                <a:ea typeface="ＭＳ Ｐゴシック" pitchFamily="34" charset="-128"/>
              </a:rPr>
              <a:t>Urheberrecht = Schutz der schöpferischen Leistung</a:t>
            </a:r>
          </a:p>
          <a:p>
            <a:pPr marL="628650" lvl="1" indent="-171450" eaLnBrk="1" hangingPunct="1">
              <a:lnSpc>
                <a:spcPct val="80000"/>
              </a:lnSpc>
              <a:buFontTx/>
              <a:buChar char="•"/>
            </a:pPr>
            <a:r>
              <a:rPr lang="de-DE" sz="700" smtClean="0">
                <a:latin typeface="Times New Roman" pitchFamily="18" charset="0"/>
                <a:ea typeface="ＭＳ Ｐゴシック" pitchFamily="34" charset="-128"/>
              </a:rPr>
              <a:t>Patentrecht = Schutz der geistigen Leistung </a:t>
            </a:r>
            <a:r>
              <a:rPr lang="de-DE" sz="700" b="1" smtClean="0">
                <a:latin typeface="Times New Roman" pitchFamily="18" charset="0"/>
                <a:ea typeface="ＭＳ Ｐゴシック" pitchFamily="34" charset="-128"/>
              </a:rPr>
              <a:t>ABER</a:t>
            </a:r>
            <a:r>
              <a:rPr lang="de-DE" sz="700" smtClean="0">
                <a:latin typeface="Times New Roman" pitchFamily="18" charset="0"/>
                <a:ea typeface="ＭＳ Ｐゴシック" pitchFamily="34" charset="-128"/>
              </a:rPr>
              <a:t>: auf technischem Gebiet </a:t>
            </a:r>
            <a:r>
              <a:rPr lang="de-DE" sz="700" b="1" smtClean="0">
                <a:latin typeface="Times New Roman" pitchFamily="18" charset="0"/>
                <a:ea typeface="ＭＳ Ｐゴシック" pitchFamily="34" charset="-128"/>
              </a:rPr>
              <a:t>GebrauchsM – gewerblich anwendbare Erfindung</a:t>
            </a:r>
          </a:p>
          <a:p>
            <a:pPr marL="628650" lvl="1" indent="-171450" eaLnBrk="1" hangingPunct="1">
              <a:lnSpc>
                <a:spcPct val="80000"/>
              </a:lnSpc>
              <a:buFontTx/>
              <a:buChar char="•"/>
            </a:pPr>
            <a:r>
              <a:rPr lang="de-DE" sz="700" smtClean="0">
                <a:latin typeface="Times New Roman" pitchFamily="18" charset="0"/>
                <a:ea typeface="ＭＳ Ｐゴシック" pitchFamily="34" charset="-128"/>
              </a:rPr>
              <a:t>Markenrecht = Schutz eines Zeichens als Herkunftssymbol und des </a:t>
            </a:r>
            <a:r>
              <a:rPr lang="de-DE" sz="700" b="1" smtClean="0">
                <a:latin typeface="Times New Roman" pitchFamily="18" charset="0"/>
                <a:ea typeface="ＭＳ Ｐゴシック" pitchFamily="34" charset="-128"/>
              </a:rPr>
              <a:t>wirtschaftswertes</a:t>
            </a:r>
            <a:endParaRPr lang="de-DE" sz="700" smtClean="0">
              <a:latin typeface="Times New Roman" pitchFamily="18" charset="0"/>
              <a:ea typeface="ＭＳ Ｐゴシック" pitchFamily="34" charset="-128"/>
            </a:endParaRPr>
          </a:p>
          <a:p>
            <a:pPr marL="171450" indent="-171450" eaLnBrk="1" hangingPunct="1">
              <a:lnSpc>
                <a:spcPct val="80000"/>
              </a:lnSpc>
              <a:buFontTx/>
              <a:buChar char="•"/>
            </a:pPr>
            <a:endParaRPr lang="de-DE" sz="70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2199E2D-C790-47D6-AB59-C359850D0062}" type="slidenum">
              <a:rPr lang="de-DE" smtClean="0">
                <a:latin typeface="Times New Roman" pitchFamily="18" charset="0"/>
              </a:rPr>
              <a:pPr eaLnBrk="1" hangingPunct="1"/>
              <a:t>39</a:t>
            </a:fld>
            <a:endParaRPr lang="de-DE"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smtClean="0">
                <a:latin typeface="Times New Roman" pitchFamily="18" charset="0"/>
                <a:ea typeface="ＭＳ Ｐゴシック" pitchFamily="34" charset="-128"/>
              </a:rPr>
              <a:t>Anders zB im GeschmMR § 7 Abs. 2 GeschmMG – recht entsteht originär beim Arbeitgeber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B9070D0-D81A-46EF-AED4-926128DE7D8E}" type="slidenum">
              <a:rPr lang="de-DE" smtClean="0">
                <a:latin typeface="Times New Roman" pitchFamily="18" charset="0"/>
              </a:rPr>
              <a:pPr eaLnBrk="1" hangingPunct="1"/>
              <a:t>40</a:t>
            </a:fld>
            <a:endParaRPr lang="de-DE" smtClean="0">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de-DE" sz="1000"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955B47-AE63-4592-AFED-837E2FAD0D31}" type="slidenum">
              <a:rPr lang="de-DE" smtClean="0">
                <a:latin typeface="Times New Roman" pitchFamily="18" charset="0"/>
              </a:rPr>
              <a:pPr eaLnBrk="1" hangingPunct="1"/>
              <a:t>42</a:t>
            </a:fld>
            <a:endParaRPr lang="de-DE" smtClean="0">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eaLnBrk="1" fontAlgn="auto" hangingPunct="1">
              <a:spcBef>
                <a:spcPts val="0"/>
              </a:spcBef>
              <a:spcAft>
                <a:spcPts val="0"/>
              </a:spcAft>
              <a:buFont typeface="Arial" pitchFamily="34" charset="0"/>
              <a:buChar char="•"/>
              <a:defRPr/>
            </a:pPr>
            <a:r>
              <a:rPr lang="de-DE" sz="1000" b="1" dirty="0" smtClean="0">
                <a:solidFill>
                  <a:prstClr val="black"/>
                </a:solidFill>
                <a:latin typeface="Calibri"/>
                <a:ea typeface="+mn-ea"/>
                <a:cs typeface="+mn-cs"/>
              </a:rPr>
              <a:t>Veröffentlichungsrecht</a:t>
            </a:r>
            <a:r>
              <a:rPr lang="de-DE" sz="1000" dirty="0" smtClean="0">
                <a:solidFill>
                  <a:prstClr val="black"/>
                </a:solidFill>
                <a:latin typeface="Calibri"/>
                <a:ea typeface="+mn-ea"/>
                <a:cs typeface="+mn-cs"/>
              </a:rPr>
              <a:t>, § 12 UrhG, Urheber allein die Berechtigung über die Veröffentlichung/Nichtveröffentlichung des Werkes zu entscheiden. Umfasst nur die erstmalige Veröffentlichung. Diese liegt vor, wenn das Werk gemäß § 6 Abs. 1 UrhG der Allgemeinheit beziehungsweise angesprochenen und interessierten Kreisen zugänglich gemacht worden ist. (</a:t>
            </a:r>
            <a:r>
              <a:rPr lang="de-DE" sz="1000" dirty="0" err="1" smtClean="0">
                <a:solidFill>
                  <a:prstClr val="black"/>
                </a:solidFill>
                <a:latin typeface="Calibri"/>
                <a:ea typeface="+mn-ea"/>
                <a:cs typeface="+mn-cs"/>
              </a:rPr>
              <a:t>potenziell</a:t>
            </a:r>
            <a:r>
              <a:rPr lang="de-DE" sz="1000" dirty="0" smtClean="0">
                <a:solidFill>
                  <a:prstClr val="black"/>
                </a:solidFill>
                <a:latin typeface="Calibri"/>
                <a:ea typeface="+mn-ea"/>
                <a:cs typeface="+mn-cs"/>
              </a:rPr>
              <a:t>!)</a:t>
            </a:r>
          </a:p>
          <a:p>
            <a:pPr marL="92075" indent="-92075" eaLnBrk="1" fontAlgn="auto" hangingPunct="1">
              <a:spcBef>
                <a:spcPts val="0"/>
              </a:spcBef>
              <a:spcAft>
                <a:spcPts val="0"/>
              </a:spcAft>
              <a:buFont typeface="Arial" pitchFamily="34" charset="0"/>
              <a:buChar char="•"/>
              <a:defRPr/>
            </a:pPr>
            <a:r>
              <a:rPr lang="de-DE" sz="1000" b="1" dirty="0" smtClean="0">
                <a:solidFill>
                  <a:prstClr val="black"/>
                </a:solidFill>
                <a:latin typeface="Calibri"/>
                <a:ea typeface="+mn-ea"/>
                <a:cs typeface="+mn-cs"/>
              </a:rPr>
              <a:t>P</a:t>
            </a:r>
            <a:r>
              <a:rPr lang="de-DE" sz="1000" dirty="0" smtClean="0">
                <a:solidFill>
                  <a:prstClr val="black"/>
                </a:solidFill>
                <a:latin typeface="Calibri"/>
                <a:ea typeface="+mn-ea"/>
                <a:cs typeface="+mn-cs"/>
              </a:rPr>
              <a:t>: Wie sind Vorgänge zu bewerten, bei denen nur  bestimmte Personen, bzw. bestimmte abgrenzbare Personenkreise  im Internet Zugang zu einem Werk erhalten?</a:t>
            </a:r>
          </a:p>
          <a:p>
            <a:pPr marL="92075" indent="-92075" eaLnBrk="1" fontAlgn="auto" hangingPunct="1">
              <a:spcBef>
                <a:spcPts val="0"/>
              </a:spcBef>
              <a:spcAft>
                <a:spcPts val="0"/>
              </a:spcAft>
              <a:buFont typeface="Arial" pitchFamily="34" charset="0"/>
              <a:buChar char="•"/>
              <a:defRPr/>
            </a:pPr>
            <a:r>
              <a:rPr lang="de-DE" sz="1000" dirty="0" smtClean="0">
                <a:solidFill>
                  <a:prstClr val="black"/>
                </a:solidFill>
                <a:latin typeface="Calibri"/>
                <a:ea typeface="+mn-ea"/>
                <a:cs typeface="+mn-cs"/>
              </a:rPr>
              <a:t>Gezielte Versendung einer </a:t>
            </a:r>
            <a:r>
              <a:rPr lang="de-DE" sz="1000" u="sng" dirty="0" smtClean="0">
                <a:solidFill>
                  <a:prstClr val="black"/>
                </a:solidFill>
                <a:latin typeface="Calibri"/>
                <a:ea typeface="+mn-ea"/>
                <a:cs typeface="+mn-cs"/>
              </a:rPr>
              <a:t>E-Mail</a:t>
            </a:r>
            <a:r>
              <a:rPr lang="de-DE" sz="1000" dirty="0" smtClean="0">
                <a:solidFill>
                  <a:prstClr val="black"/>
                </a:solidFill>
                <a:latin typeface="Calibri"/>
                <a:ea typeface="+mn-ea"/>
                <a:cs typeface="+mn-cs"/>
              </a:rPr>
              <a:t> an einen einzelnen Empfänger mit der Zielsetzung nur diesem Kenntnis vom Werkinhalt zu verschaffen -&gt; keine Veröffentlichung (wohl auch wenn an konkret bestimmbaren </a:t>
            </a:r>
            <a:r>
              <a:rPr lang="de-DE" sz="1000" u="sng" dirty="0" smtClean="0">
                <a:solidFill>
                  <a:prstClr val="black"/>
                </a:solidFill>
                <a:latin typeface="Calibri"/>
                <a:ea typeface="+mn-ea"/>
                <a:cs typeface="+mn-cs"/>
              </a:rPr>
              <a:t>Verteiler)</a:t>
            </a:r>
          </a:p>
          <a:p>
            <a:pPr marL="92075" indent="-92075" eaLnBrk="1" fontAlgn="auto" hangingPunct="1">
              <a:spcBef>
                <a:spcPts val="0"/>
              </a:spcBef>
              <a:spcAft>
                <a:spcPts val="0"/>
              </a:spcAft>
              <a:buFont typeface="Arial" pitchFamily="34" charset="0"/>
              <a:buChar char="•"/>
              <a:defRPr/>
            </a:pPr>
            <a:r>
              <a:rPr lang="de-DE" sz="1000" u="sng" dirty="0" smtClean="0">
                <a:solidFill>
                  <a:prstClr val="black"/>
                </a:solidFill>
                <a:latin typeface="Calibri"/>
                <a:ea typeface="+mn-ea"/>
                <a:cs typeface="+mn-cs"/>
              </a:rPr>
              <a:t>Internetforum</a:t>
            </a:r>
            <a:r>
              <a:rPr lang="de-DE" sz="1000" dirty="0" smtClean="0">
                <a:solidFill>
                  <a:prstClr val="black"/>
                </a:solidFill>
                <a:latin typeface="Calibri"/>
                <a:ea typeface="+mn-ea"/>
                <a:cs typeface="+mn-cs"/>
              </a:rPr>
              <a:t>, bspw. Offene News-Groups -&gt; Veröffentlichung (+), unabhängig davon ob und wie häufig das Werk im Internet aufgerufen wird.</a:t>
            </a:r>
          </a:p>
          <a:p>
            <a:pPr>
              <a:defRPr/>
            </a:pPr>
            <a:r>
              <a:rPr lang="de-DE" sz="1000" dirty="0" smtClean="0">
                <a:latin typeface="Times New Roman"/>
              </a:rPr>
              <a:t>Aufgrund des aus § 13 S. 2 UrhG folgenden </a:t>
            </a:r>
            <a:r>
              <a:rPr lang="de-DE" sz="1000" b="1" dirty="0" smtClean="0">
                <a:latin typeface="Times New Roman"/>
              </a:rPr>
              <a:t>Namensnennungsrechtes</a:t>
            </a:r>
            <a:r>
              <a:rPr lang="de-DE" sz="1000" dirty="0" smtClean="0">
                <a:latin typeface="Times New Roman"/>
              </a:rPr>
              <a:t> hat der Urheber das uneingeschränkte Recht zu bestimmen, ob das Werk mit seinem Namen zu versehen ist und welche Bezeichnung das Werk tragen soll, also welchen Titel. Das Namensnennungsrecht gilt grundsätzlich für alle Branchen, wobei die Namensnennung jeweils so zu erfolgen hat, </a:t>
            </a:r>
            <a:r>
              <a:rPr lang="de-DE" sz="1000" dirty="0" err="1" smtClean="0">
                <a:latin typeface="Times New Roman"/>
              </a:rPr>
              <a:t>dasseine</a:t>
            </a:r>
            <a:r>
              <a:rPr lang="de-DE" sz="1000" dirty="0" smtClean="0">
                <a:latin typeface="Times New Roman"/>
              </a:rPr>
              <a:t> eindeutige Zuordnung des Urhebers zu seinem Werk hergestellt wird. Weiter geht das Namensnennungsrecht allerdings nicht. Ein Anspruch auf Namensnennung kann entfallen, wenn der Urheber selbst sich nicht zu seinem Werk bekennt, z.B. ein Bild (Graffiti auf Mauersegmenten) nicht signiert hat.</a:t>
            </a:r>
            <a:r>
              <a:rPr lang="de-DE" sz="1000" b="1" dirty="0" smtClean="0">
                <a:latin typeface="Times New Roman"/>
              </a:rPr>
              <a:t> Beispiel </a:t>
            </a:r>
            <a:r>
              <a:rPr lang="de-DE" sz="1000" dirty="0" smtClean="0">
                <a:latin typeface="Times New Roman"/>
              </a:rPr>
              <a:t>für eine derartige </a:t>
            </a:r>
            <a:r>
              <a:rPr lang="de-DE" sz="1000" dirty="0" err="1" smtClean="0">
                <a:latin typeface="Times New Roman"/>
              </a:rPr>
              <a:t>Abdingung</a:t>
            </a:r>
            <a:r>
              <a:rPr lang="de-DE" sz="1000" dirty="0" smtClean="0">
                <a:latin typeface="Times New Roman"/>
              </a:rPr>
              <a:t> des Namensnennungsrechtes aufgrund einer Branchenübung ist die Popmusik im Radio: Hier werden allenfalls die ausübenden Künstler, also die Popgruppen oder Sänger genannt, aber grundsätzlich nie die eigentlichen Urheber, also die Komponisten und Texter.</a:t>
            </a:r>
            <a:endParaRPr lang="de-DE" sz="1000" dirty="0" smtClean="0">
              <a:solidFill>
                <a:prstClr val="black"/>
              </a:solidFill>
              <a:latin typeface="Calibri"/>
              <a:ea typeface="+mn-ea"/>
              <a:cs typeface="+mn-cs"/>
            </a:endParaRPr>
          </a:p>
          <a:p>
            <a:pPr marL="92075" indent="-92075" eaLnBrk="1" fontAlgn="auto" hangingPunct="1">
              <a:spcBef>
                <a:spcPts val="0"/>
              </a:spcBef>
              <a:spcAft>
                <a:spcPts val="0"/>
              </a:spcAft>
              <a:buFont typeface="Arial" pitchFamily="34" charset="0"/>
              <a:buChar char="•"/>
              <a:defRPr/>
            </a:pPr>
            <a:r>
              <a:rPr lang="de-DE" sz="1000" dirty="0" smtClean="0">
                <a:solidFill>
                  <a:prstClr val="black"/>
                </a:solidFill>
                <a:latin typeface="Calibri"/>
                <a:ea typeface="+mn-ea"/>
                <a:cs typeface="+mn-cs"/>
              </a:rPr>
              <a:t>Recht auf </a:t>
            </a:r>
            <a:r>
              <a:rPr lang="de-DE" sz="1000" b="1" dirty="0" smtClean="0">
                <a:solidFill>
                  <a:prstClr val="black"/>
                </a:solidFill>
                <a:latin typeface="Calibri"/>
                <a:ea typeface="+mn-ea"/>
                <a:cs typeface="+mn-cs"/>
              </a:rPr>
              <a:t>Anerkennung der Urheberschaft, </a:t>
            </a:r>
            <a:r>
              <a:rPr lang="de-DE" sz="1000" dirty="0" smtClean="0">
                <a:solidFill>
                  <a:prstClr val="black"/>
                </a:solidFill>
                <a:latin typeface="Calibri"/>
                <a:ea typeface="+mn-ea"/>
                <a:cs typeface="+mn-cs"/>
              </a:rPr>
              <a:t>§ 13 UrhG: Urheber kann bestimmen wie, wann und ob sein Werk mit einer Urheberbezeichnung versehen werden soll. D.h. als Urheber hat man auch das Recht anonym zu bleiben. Gilt uneingeschränkt auch für den Bereich Internet!</a:t>
            </a:r>
          </a:p>
          <a:p>
            <a:pPr marL="92075" indent="-92075" eaLnBrk="1" fontAlgn="auto" hangingPunct="1">
              <a:spcBef>
                <a:spcPts val="0"/>
              </a:spcBef>
              <a:spcAft>
                <a:spcPts val="0"/>
              </a:spcAft>
              <a:buFont typeface="Arial" pitchFamily="34" charset="0"/>
              <a:buChar char="•"/>
              <a:defRPr/>
            </a:pPr>
            <a:r>
              <a:rPr lang="de-DE" sz="1000" dirty="0" smtClean="0">
                <a:solidFill>
                  <a:prstClr val="black"/>
                </a:solidFill>
                <a:latin typeface="Calibri"/>
                <a:ea typeface="+mn-ea"/>
                <a:cs typeface="+mn-cs"/>
              </a:rPr>
              <a:t>Ghostwriter-Abreden: zulässig in politischen Reden und Texte, soweit sie aktuellen Inhalt haben. Die Abrede kann nach fünf Jahren gekündigt werde. – OLG Frankfurt betriebswirtschaftlicher Aufsatz.</a:t>
            </a:r>
          </a:p>
          <a:p>
            <a:pPr marL="92075" indent="-92075" eaLnBrk="1" fontAlgn="auto" hangingPunct="1">
              <a:spcBef>
                <a:spcPts val="0"/>
              </a:spcBef>
              <a:spcAft>
                <a:spcPts val="0"/>
              </a:spcAft>
              <a:buFont typeface="Arial" pitchFamily="34" charset="0"/>
              <a:buChar char="•"/>
              <a:defRPr/>
            </a:pPr>
            <a:r>
              <a:rPr lang="de-DE" sz="1000" b="1" dirty="0" smtClean="0">
                <a:solidFill>
                  <a:prstClr val="black"/>
                </a:solidFill>
                <a:latin typeface="Calibri"/>
                <a:ea typeface="+mn-ea"/>
                <a:cs typeface="+mn-cs"/>
              </a:rPr>
              <a:t>P</a:t>
            </a:r>
            <a:r>
              <a:rPr lang="de-DE" sz="1000" dirty="0" smtClean="0">
                <a:solidFill>
                  <a:prstClr val="black"/>
                </a:solidFill>
                <a:latin typeface="Calibri"/>
                <a:ea typeface="+mn-ea"/>
                <a:cs typeface="+mn-cs"/>
              </a:rPr>
              <a:t>: </a:t>
            </a:r>
            <a:r>
              <a:rPr lang="de-DE" sz="1000" dirty="0" err="1" smtClean="0">
                <a:solidFill>
                  <a:prstClr val="black"/>
                </a:solidFill>
                <a:latin typeface="Calibri"/>
                <a:ea typeface="+mn-ea"/>
                <a:cs typeface="+mn-cs"/>
              </a:rPr>
              <a:t>Rverletzung</a:t>
            </a:r>
            <a:r>
              <a:rPr lang="de-DE" sz="1000" dirty="0" smtClean="0">
                <a:solidFill>
                  <a:prstClr val="black"/>
                </a:solidFill>
                <a:latin typeface="Calibri"/>
                <a:ea typeface="+mn-ea"/>
                <a:cs typeface="+mn-cs"/>
              </a:rPr>
              <a:t> wenn durch Techniken der Hyperlinks und Frames ein an sich mit Zustimmung des Urhebers im Internet zum Abruf verfügbar gemachtes Werk, welches eine Urheberrechtsbezeichnung enthält, mit Hilfe </a:t>
            </a:r>
            <a:r>
              <a:rPr lang="de-DE" sz="1000" dirty="0" err="1" smtClean="0">
                <a:solidFill>
                  <a:prstClr val="black"/>
                </a:solidFill>
                <a:latin typeface="Calibri"/>
                <a:ea typeface="+mn-ea"/>
                <a:cs typeface="+mn-cs"/>
              </a:rPr>
              <a:t>best</a:t>
            </a:r>
            <a:r>
              <a:rPr lang="de-DE" sz="1000" dirty="0" smtClean="0">
                <a:solidFill>
                  <a:prstClr val="black"/>
                </a:solidFill>
                <a:latin typeface="Calibri"/>
                <a:ea typeface="+mn-ea"/>
                <a:cs typeface="+mn-cs"/>
              </a:rPr>
              <a:t> </a:t>
            </a:r>
            <a:r>
              <a:rPr lang="de-DE" sz="1000" dirty="0" err="1" smtClean="0">
                <a:solidFill>
                  <a:prstClr val="black"/>
                </a:solidFill>
                <a:latin typeface="Calibri"/>
                <a:ea typeface="+mn-ea"/>
                <a:cs typeface="+mn-cs"/>
              </a:rPr>
              <a:t>tech</a:t>
            </a:r>
            <a:r>
              <a:rPr lang="de-DE" sz="1000" dirty="0" smtClean="0">
                <a:solidFill>
                  <a:prstClr val="black"/>
                </a:solidFill>
                <a:latin typeface="Calibri"/>
                <a:ea typeface="+mn-ea"/>
                <a:cs typeface="+mn-cs"/>
              </a:rPr>
              <a:t>. Formen verfügbar gemacht wird ohne dass die </a:t>
            </a:r>
            <a:r>
              <a:rPr lang="de-DE" sz="1000" dirty="0" err="1" smtClean="0">
                <a:solidFill>
                  <a:prstClr val="black"/>
                </a:solidFill>
                <a:latin typeface="Calibri"/>
                <a:ea typeface="+mn-ea"/>
                <a:cs typeface="+mn-cs"/>
              </a:rPr>
              <a:t>Urhbezeichnung</a:t>
            </a:r>
            <a:r>
              <a:rPr lang="de-DE" sz="1000" dirty="0" smtClean="0">
                <a:solidFill>
                  <a:prstClr val="black"/>
                </a:solidFill>
                <a:latin typeface="Calibri"/>
                <a:ea typeface="+mn-ea"/>
                <a:cs typeface="+mn-cs"/>
              </a:rPr>
              <a:t> erkennbar ist. In solchen Fällen des elektronischen Querverweises </a:t>
            </a:r>
            <a:r>
              <a:rPr lang="de-DE" sz="1000" dirty="0" err="1" smtClean="0">
                <a:solidFill>
                  <a:prstClr val="black"/>
                </a:solidFill>
                <a:latin typeface="Calibri"/>
                <a:ea typeface="+mn-ea"/>
                <a:cs typeface="+mn-cs"/>
              </a:rPr>
              <a:t>bzw</a:t>
            </a:r>
            <a:r>
              <a:rPr lang="de-DE" sz="1000" dirty="0" smtClean="0">
                <a:solidFill>
                  <a:prstClr val="black"/>
                </a:solidFill>
                <a:latin typeface="Calibri"/>
                <a:ea typeface="+mn-ea"/>
                <a:cs typeface="+mn-cs"/>
              </a:rPr>
              <a:t> der elektronischen Verknüpfung ist also zur Vermeidung einer Verletzung dieses Rechts erforderlich, dass der Veranlasser eine ausreichende Benennung des Urhebers sicherstellt</a:t>
            </a:r>
          </a:p>
          <a:p>
            <a:pPr eaLnBrk="1" fontAlgn="auto" hangingPunct="1">
              <a:spcBef>
                <a:spcPts val="0"/>
              </a:spcBef>
              <a:spcAft>
                <a:spcPts val="0"/>
              </a:spcAft>
              <a:buFont typeface="Arial" pitchFamily="34" charset="0"/>
              <a:buNone/>
              <a:defRPr/>
            </a:pPr>
            <a:endParaRPr lang="de-DE" sz="1000" dirty="0" smtClean="0">
              <a:solidFill>
                <a:prstClr val="black"/>
              </a:solidFill>
              <a:latin typeface="Calibri"/>
              <a:ea typeface="+mn-ea"/>
              <a:cs typeface="+mn-cs"/>
            </a:endParaRPr>
          </a:p>
          <a:p>
            <a:pPr marL="171450" indent="-171450">
              <a:buFont typeface="Arial" pitchFamily="34" charset="0"/>
              <a:buChar char="•"/>
              <a:defRPr/>
            </a:pPr>
            <a:r>
              <a:rPr lang="de-DE" sz="1000" dirty="0" smtClean="0">
                <a:solidFill>
                  <a:prstClr val="black"/>
                </a:solidFill>
                <a:latin typeface="Calibri"/>
                <a:ea typeface="+mn-ea"/>
                <a:cs typeface="+mn-cs"/>
              </a:rPr>
              <a:t>Schließlich versetzt § 14 UrhG den Urheber in die Lage, jede </a:t>
            </a:r>
            <a:r>
              <a:rPr lang="de-DE" sz="1000" b="1" dirty="0" smtClean="0">
                <a:solidFill>
                  <a:prstClr val="black"/>
                </a:solidFill>
                <a:latin typeface="Calibri"/>
                <a:ea typeface="+mn-ea"/>
                <a:cs typeface="+mn-cs"/>
              </a:rPr>
              <a:t>Entstellung oder sonstige Beeinträchtigung </a:t>
            </a:r>
            <a:r>
              <a:rPr lang="de-DE" sz="1000" dirty="0" smtClean="0">
                <a:solidFill>
                  <a:prstClr val="black"/>
                </a:solidFill>
                <a:latin typeface="Calibri"/>
                <a:ea typeface="+mn-ea"/>
                <a:cs typeface="+mn-cs"/>
              </a:rPr>
              <a:t>seines Werkes zu unterbinden.</a:t>
            </a:r>
          </a:p>
          <a:p>
            <a:pPr eaLnBrk="1" fontAlgn="auto" hangingPunct="1">
              <a:spcBef>
                <a:spcPts val="0"/>
              </a:spcBef>
              <a:spcAft>
                <a:spcPts val="0"/>
              </a:spcAft>
              <a:buFont typeface="Arial" pitchFamily="34" charset="0"/>
              <a:buNone/>
              <a:defRPr/>
            </a:pPr>
            <a:r>
              <a:rPr lang="de-DE" sz="1000" dirty="0" smtClean="0">
                <a:solidFill>
                  <a:prstClr val="black"/>
                </a:solidFill>
                <a:latin typeface="Calibri"/>
                <a:ea typeface="+mn-ea"/>
                <a:cs typeface="+mn-cs"/>
              </a:rPr>
              <a:t>   - Jede </a:t>
            </a:r>
            <a:r>
              <a:rPr lang="de-DE" sz="1000" u="sng" dirty="0" smtClean="0">
                <a:solidFill>
                  <a:prstClr val="black"/>
                </a:solidFill>
                <a:latin typeface="Calibri"/>
                <a:ea typeface="+mn-ea"/>
                <a:cs typeface="+mn-cs"/>
              </a:rPr>
              <a:t>objektiv nachweisbare Veränderung</a:t>
            </a:r>
            <a:r>
              <a:rPr lang="de-DE" sz="1000" dirty="0" smtClean="0">
                <a:solidFill>
                  <a:prstClr val="black"/>
                </a:solidFill>
                <a:latin typeface="Calibri"/>
                <a:ea typeface="+mn-ea"/>
                <a:cs typeface="+mn-cs"/>
              </a:rPr>
              <a:t> des vom Werk hervorgerufenen </a:t>
            </a:r>
            <a:r>
              <a:rPr lang="de-DE" sz="1000" u="sng" dirty="0" smtClean="0">
                <a:solidFill>
                  <a:prstClr val="black"/>
                </a:solidFill>
                <a:latin typeface="Calibri"/>
                <a:ea typeface="+mn-ea"/>
                <a:cs typeface="+mn-cs"/>
              </a:rPr>
              <a:t>Gesamteindrucks</a:t>
            </a:r>
            <a:r>
              <a:rPr lang="de-DE" sz="1000" dirty="0" smtClean="0">
                <a:solidFill>
                  <a:prstClr val="black"/>
                </a:solidFill>
                <a:latin typeface="Calibri"/>
                <a:ea typeface="+mn-ea"/>
                <a:cs typeface="+mn-cs"/>
              </a:rPr>
              <a:t>; Entstellung kann daher auch gegeben, wenn das Werk selbst nicht verändert wird, sondern nur in einem </a:t>
            </a:r>
            <a:r>
              <a:rPr lang="de-DE" sz="1000" u="sng" dirty="0" smtClean="0">
                <a:solidFill>
                  <a:prstClr val="black"/>
                </a:solidFill>
                <a:latin typeface="Calibri"/>
                <a:ea typeface="+mn-ea"/>
                <a:cs typeface="+mn-cs"/>
              </a:rPr>
              <a:t>anderen Kontext </a:t>
            </a:r>
            <a:r>
              <a:rPr lang="de-DE" sz="1000" dirty="0" smtClean="0">
                <a:solidFill>
                  <a:prstClr val="black"/>
                </a:solidFill>
                <a:latin typeface="Calibri"/>
                <a:ea typeface="+mn-ea"/>
                <a:cs typeface="+mn-cs"/>
              </a:rPr>
              <a:t>dargestellt wird; Hier erfolgt immer eine </a:t>
            </a:r>
            <a:r>
              <a:rPr lang="de-DE" sz="1000" u="sng" dirty="0" smtClean="0">
                <a:solidFill>
                  <a:prstClr val="black"/>
                </a:solidFill>
                <a:latin typeface="Calibri"/>
                <a:ea typeface="+mn-ea"/>
                <a:cs typeface="+mn-cs"/>
              </a:rPr>
              <a:t>Interessenabwägung</a:t>
            </a:r>
            <a:r>
              <a:rPr lang="de-DE" sz="1000" dirty="0" smtClean="0">
                <a:solidFill>
                  <a:prstClr val="black"/>
                </a:solidFill>
                <a:latin typeface="Calibri"/>
                <a:ea typeface="+mn-ea"/>
                <a:cs typeface="+mn-cs"/>
              </a:rPr>
              <a:t>. Bsp. </a:t>
            </a:r>
            <a:r>
              <a:rPr lang="de-DE" sz="1000" u="sng" dirty="0" smtClean="0">
                <a:solidFill>
                  <a:prstClr val="black"/>
                </a:solidFill>
                <a:latin typeface="Calibri"/>
                <a:ea typeface="+mn-ea"/>
                <a:cs typeface="+mn-cs"/>
              </a:rPr>
              <a:t>Berliner Hauptbahnhof </a:t>
            </a:r>
            <a:r>
              <a:rPr lang="de-DE" sz="1000" dirty="0" smtClean="0">
                <a:solidFill>
                  <a:prstClr val="black"/>
                </a:solidFill>
                <a:latin typeface="Calibri"/>
                <a:ea typeface="+mn-ea"/>
                <a:cs typeface="+mn-cs"/>
              </a:rPr>
              <a:t>(Architekt hatte Gewölbedecken geplant, eingebaut wurde Flachdach = tiefgreifende Verfälschung des architektonischen Entwurfs, </a:t>
            </a:r>
            <a:r>
              <a:rPr lang="de-DE" sz="1000" dirty="0" err="1" smtClean="0">
                <a:solidFill>
                  <a:prstClr val="black"/>
                </a:solidFill>
                <a:latin typeface="Calibri"/>
                <a:ea typeface="+mn-ea"/>
                <a:cs typeface="+mn-cs"/>
              </a:rPr>
              <a:t>desw</a:t>
            </a:r>
            <a:r>
              <a:rPr lang="de-DE" sz="1000" dirty="0" smtClean="0">
                <a:solidFill>
                  <a:prstClr val="black"/>
                </a:solidFill>
                <a:latin typeface="Calibri"/>
                <a:ea typeface="+mn-ea"/>
                <a:cs typeface="+mn-cs"/>
              </a:rPr>
              <a:t> Urheberrechtsverletzung</a:t>
            </a:r>
          </a:p>
          <a:p>
            <a:pPr marL="171450" indent="-171450" eaLnBrk="1" fontAlgn="auto" hangingPunct="1">
              <a:spcBef>
                <a:spcPts val="0"/>
              </a:spcBef>
              <a:spcAft>
                <a:spcPts val="0"/>
              </a:spcAft>
              <a:buFont typeface="Arial" pitchFamily="34" charset="0"/>
              <a:buChar char="•"/>
              <a:defRPr/>
            </a:pPr>
            <a:r>
              <a:rPr lang="de-DE" sz="1000" b="1" dirty="0" smtClean="0">
                <a:solidFill>
                  <a:prstClr val="black"/>
                </a:solidFill>
                <a:latin typeface="Calibri"/>
                <a:ea typeface="+mn-ea"/>
                <a:cs typeface="+mn-cs"/>
              </a:rPr>
              <a:t>P</a:t>
            </a:r>
            <a:r>
              <a:rPr lang="de-DE" sz="1000" dirty="0" smtClean="0">
                <a:solidFill>
                  <a:prstClr val="black"/>
                </a:solidFill>
                <a:latin typeface="Calibri"/>
                <a:ea typeface="+mn-ea"/>
                <a:cs typeface="+mn-cs"/>
              </a:rPr>
              <a:t>: </a:t>
            </a:r>
            <a:r>
              <a:rPr lang="de-DE" sz="1000" b="1" dirty="0" smtClean="0">
                <a:solidFill>
                  <a:prstClr val="black"/>
                </a:solidFill>
                <a:latin typeface="Calibri"/>
                <a:ea typeface="+mn-ea"/>
                <a:cs typeface="+mn-cs"/>
              </a:rPr>
              <a:t>Digitalisierung</a:t>
            </a:r>
            <a:r>
              <a:rPr lang="de-DE" sz="1000" dirty="0" smtClean="0">
                <a:solidFill>
                  <a:prstClr val="black"/>
                </a:solidFill>
                <a:latin typeface="Calibri"/>
                <a:ea typeface="+mn-ea"/>
                <a:cs typeface="+mn-cs"/>
              </a:rPr>
              <a:t>: Die Verwertung eines Werks im Internet setzt die Digitalisierung voraus, soweit das Werk nicht in digitalisierter Version geschaffen wird. Digitalisierung ist lediglich darauf gerichtet analoge Werke durch Übertragung in den digitalen Code computerverwertbar zu machen. </a:t>
            </a:r>
            <a:r>
              <a:rPr lang="de-DE" sz="1000" dirty="0" err="1" smtClean="0">
                <a:solidFill>
                  <a:prstClr val="black"/>
                </a:solidFill>
                <a:latin typeface="Calibri"/>
                <a:ea typeface="+mn-ea"/>
                <a:cs typeface="+mn-cs"/>
              </a:rPr>
              <a:t>Desw</a:t>
            </a:r>
            <a:r>
              <a:rPr lang="de-DE" sz="1000" dirty="0" smtClean="0">
                <a:solidFill>
                  <a:prstClr val="black"/>
                </a:solidFill>
                <a:latin typeface="Calibri"/>
                <a:ea typeface="+mn-ea"/>
                <a:cs typeface="+mn-cs"/>
              </a:rPr>
              <a:t> ist Digitalisierung von Texten keine Entstellung, ebenso bei Bildern es sei den starke </a:t>
            </a:r>
            <a:r>
              <a:rPr lang="de-DE" sz="1000" dirty="0" err="1" smtClean="0">
                <a:solidFill>
                  <a:prstClr val="black"/>
                </a:solidFill>
                <a:latin typeface="Calibri"/>
                <a:ea typeface="+mn-ea"/>
                <a:cs typeface="+mn-cs"/>
              </a:rPr>
              <a:t>Retouchierung</a:t>
            </a:r>
            <a:r>
              <a:rPr lang="de-DE" sz="1000" dirty="0" smtClean="0">
                <a:solidFill>
                  <a:prstClr val="black"/>
                </a:solidFill>
                <a:latin typeface="Calibri"/>
                <a:ea typeface="+mn-ea"/>
                <a:cs typeface="+mn-cs"/>
              </a:rPr>
              <a:t>. Bei Filmwerken Sondervorschrift des § 93 UrhG</a:t>
            </a:r>
          </a:p>
          <a:p>
            <a:pPr marL="171450" indent="-171450">
              <a:buFont typeface="Arial" pitchFamily="34" charset="0"/>
              <a:buChar char="•"/>
              <a:defRPr/>
            </a:pPr>
            <a:r>
              <a:rPr lang="de-DE" sz="800" dirty="0" smtClean="0">
                <a:latin typeface="Times New Roman"/>
              </a:rPr>
              <a:t>Urheberpersönlichkeitsrechte stehen grundsätzlich nur Urhebern zu. Bei verwandten Schutzrechten besitzen sie einschränkungslos nur der Verfasser einer wissenschaftlichen Ausgabe (§ 70 UrhG) und der Fotograf/Lichtbildner (§ 72 UrhG) sowie eingeschränkt als Schutz gegen Entstellungen die ausübenden Künstler (§ 83 UrhG) und der Filmhersteller (§ 94 Abs. 1 S. 2 UrhG).</a:t>
            </a:r>
            <a:endParaRPr lang="de-DE" sz="800" dirty="0"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bildplatzhalter 1"/>
          <p:cNvSpPr>
            <a:spLocks noGrp="1" noRot="1" noChangeAspect="1" noTextEdit="1"/>
          </p:cNvSpPr>
          <p:nvPr>
            <p:ph type="sldImg"/>
          </p:nvPr>
        </p:nvSpPr>
        <p:spPr>
          <a:ln/>
        </p:spPr>
      </p:sp>
      <p:sp>
        <p:nvSpPr>
          <p:cNvPr id="1331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Times New Roman" pitchFamily="18" charset="0"/>
              <a:ea typeface="ＭＳ Ｐゴシック" pitchFamily="34" charset="-128"/>
            </a:endParaRPr>
          </a:p>
        </p:txBody>
      </p:sp>
      <p:sp>
        <p:nvSpPr>
          <p:cNvPr id="1331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3A52B0-A280-4609-AB63-7546D62EC23F}" type="slidenum">
              <a:rPr lang="de-DE" smtClean="0">
                <a:latin typeface="Times New Roman" pitchFamily="18" charset="0"/>
              </a:rPr>
              <a:pPr eaLnBrk="1" hangingPunct="1"/>
              <a:t>54</a:t>
            </a:fld>
            <a:endParaRPr lang="de-D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6F2991B-F617-4C7C-BC68-B4C8F58488F0}" type="slidenum">
              <a:rPr lang="de-DE" smtClean="0">
                <a:latin typeface="Times New Roman" pitchFamily="18" charset="0"/>
              </a:rPr>
              <a:pPr eaLnBrk="1" hangingPunct="1"/>
              <a:t>56</a:t>
            </a:fld>
            <a:endParaRPr lang="de-DE" smtClean="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de-DE" sz="800" b="1"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marL="182563" indent="-182563" eaLnBrk="1" fontAlgn="auto" hangingPunct="1">
              <a:spcBef>
                <a:spcPts val="0"/>
              </a:spcBef>
              <a:spcAft>
                <a:spcPts val="0"/>
              </a:spcAft>
              <a:buFont typeface="Arial" pitchFamily="34" charset="0"/>
              <a:buChar char="•"/>
              <a:defRPr/>
            </a:pPr>
            <a:r>
              <a:rPr lang="de-DE" b="1" dirty="0" smtClean="0">
                <a:solidFill>
                  <a:prstClr val="black"/>
                </a:solidFill>
                <a:latin typeface="Calibri"/>
                <a:ea typeface="+mn-ea"/>
                <a:cs typeface="+mn-cs"/>
              </a:rPr>
              <a:t>Vervielfältigung</a:t>
            </a:r>
            <a:r>
              <a:rPr lang="de-DE" dirty="0" smtClean="0">
                <a:solidFill>
                  <a:prstClr val="black"/>
                </a:solidFill>
                <a:latin typeface="Calibri"/>
                <a:ea typeface="+mn-ea"/>
                <a:cs typeface="+mn-cs"/>
              </a:rPr>
              <a:t>: Ergebnis ist ein weiteres Werkstück</a:t>
            </a:r>
          </a:p>
          <a:p>
            <a:pPr marL="352425" indent="-169863" eaLnBrk="1" fontAlgn="auto" hangingPunct="1">
              <a:spcBef>
                <a:spcPts val="0"/>
              </a:spcBef>
              <a:spcAft>
                <a:spcPts val="0"/>
              </a:spcAft>
              <a:buFont typeface="Wingdings" pitchFamily="2" charset="2"/>
              <a:buChar char="Ø"/>
              <a:defRPr/>
            </a:pPr>
            <a:r>
              <a:rPr lang="de-DE" dirty="0" smtClean="0">
                <a:solidFill>
                  <a:prstClr val="black"/>
                </a:solidFill>
                <a:latin typeface="Calibri"/>
                <a:ea typeface="+mn-ea"/>
                <a:cs typeface="+mn-cs"/>
              </a:rPr>
              <a:t>in welchem Verfahren (Abschreiben </a:t>
            </a:r>
            <a:r>
              <a:rPr lang="de-DE" dirty="0" err="1" smtClean="0">
                <a:solidFill>
                  <a:prstClr val="black"/>
                </a:solidFill>
                <a:latin typeface="Calibri"/>
                <a:ea typeface="+mn-ea"/>
                <a:cs typeface="+mn-cs"/>
              </a:rPr>
              <a:t>od</a:t>
            </a:r>
            <a:r>
              <a:rPr lang="de-DE" dirty="0" smtClean="0">
                <a:solidFill>
                  <a:prstClr val="black"/>
                </a:solidFill>
                <a:latin typeface="Calibri"/>
                <a:ea typeface="+mn-ea"/>
                <a:cs typeface="+mn-cs"/>
              </a:rPr>
              <a:t> Fotokopieren) und in welcher Anzahl die Vervielfältigungsstücke hergestellt werden ist unerheblich (handgefertigte Einzelkopie eines Gemäldes ebenso wie die Herstellung von Büchern und Tonträgern in tausenden Exemplaren)</a:t>
            </a:r>
          </a:p>
          <a:p>
            <a:pPr marL="352425" indent="-169863" eaLnBrk="1" fontAlgn="auto" hangingPunct="1">
              <a:spcBef>
                <a:spcPts val="0"/>
              </a:spcBef>
              <a:spcAft>
                <a:spcPts val="0"/>
              </a:spcAft>
              <a:buFont typeface="Wingdings" pitchFamily="2" charset="2"/>
              <a:buChar char="Ø"/>
              <a:defRPr/>
            </a:pPr>
            <a:r>
              <a:rPr lang="de-DE" dirty="0" smtClean="0">
                <a:solidFill>
                  <a:prstClr val="black"/>
                </a:solidFill>
                <a:latin typeface="Calibri"/>
                <a:ea typeface="+mn-ea"/>
                <a:cs typeface="+mn-cs"/>
              </a:rPr>
              <a:t>Vervielfältigung schon allein durch Kopiervorgang (unabhängig davon, ob eine weitere Person Einblick in das kopierte Werk hat)</a:t>
            </a:r>
          </a:p>
          <a:p>
            <a:pPr marL="182563" indent="-182563" eaLnBrk="1" fontAlgn="auto" hangingPunct="1">
              <a:spcBef>
                <a:spcPts val="0"/>
              </a:spcBef>
              <a:spcAft>
                <a:spcPts val="0"/>
              </a:spcAft>
              <a:buFont typeface="Arial" pitchFamily="34" charset="0"/>
              <a:buChar char="•"/>
              <a:defRPr/>
            </a:pPr>
            <a:r>
              <a:rPr lang="de-DE" b="1" dirty="0" smtClean="0">
                <a:solidFill>
                  <a:prstClr val="black"/>
                </a:solidFill>
                <a:latin typeface="Calibri"/>
                <a:ea typeface="+mn-ea"/>
                <a:cs typeface="+mn-cs"/>
              </a:rPr>
              <a:t>Verbreitungsrecht</a:t>
            </a:r>
            <a:r>
              <a:rPr lang="de-DE" dirty="0" smtClean="0">
                <a:solidFill>
                  <a:prstClr val="black"/>
                </a:solidFill>
                <a:latin typeface="Calibri"/>
                <a:ea typeface="+mn-ea"/>
                <a:cs typeface="+mn-cs"/>
              </a:rPr>
              <a:t>: Umfassendes Recht des Urhebers zu bestimmen, ob und wie sein Werk als Original oder Vervielfältigungsstück an die Öffentlichkeit gelangt.</a:t>
            </a:r>
          </a:p>
          <a:p>
            <a:pPr marL="352425" indent="-169863" eaLnBrk="1" fontAlgn="auto" hangingPunct="1">
              <a:spcBef>
                <a:spcPts val="0"/>
              </a:spcBef>
              <a:spcAft>
                <a:spcPts val="0"/>
              </a:spcAft>
              <a:buFont typeface="Wingdings" pitchFamily="2" charset="2"/>
              <a:buChar char="Ø"/>
              <a:defRPr/>
            </a:pPr>
            <a:r>
              <a:rPr lang="de-DE" dirty="0" smtClean="0">
                <a:solidFill>
                  <a:prstClr val="black"/>
                </a:solidFill>
                <a:latin typeface="Calibri"/>
                <a:ea typeface="+mn-ea"/>
                <a:cs typeface="+mn-cs"/>
              </a:rPr>
              <a:t>Erschöpfungsgrundsatz: Mit </a:t>
            </a:r>
            <a:r>
              <a:rPr lang="de-DE" i="1" dirty="0" smtClean="0">
                <a:solidFill>
                  <a:prstClr val="black"/>
                </a:solidFill>
                <a:latin typeface="Calibri"/>
                <a:ea typeface="+mn-ea"/>
                <a:cs typeface="+mn-cs"/>
              </a:rPr>
              <a:t>Veräußerung</a:t>
            </a:r>
            <a:r>
              <a:rPr lang="de-DE" dirty="0" smtClean="0">
                <a:solidFill>
                  <a:prstClr val="black"/>
                </a:solidFill>
                <a:latin typeface="Calibri"/>
                <a:ea typeface="+mn-ea"/>
                <a:cs typeface="+mn-cs"/>
              </a:rPr>
              <a:t> gibt der Urheber die Herrschaft über das Werkstück auf. Weiterveräußerung ohne Zustimmung zulässig (dient der Verkehrsfähigkeit). Den Verwertungsinteressen des Urhebers ist dadurch genügt, dass er bei der ersten Veräußerung die Möglichkeit hatte, ein Entgelt zu verlangen.</a:t>
            </a:r>
          </a:p>
          <a:p>
            <a:pPr marL="352425" indent="-169863" eaLnBrk="1" fontAlgn="auto" hangingPunct="1">
              <a:spcBef>
                <a:spcPts val="0"/>
              </a:spcBef>
              <a:spcAft>
                <a:spcPts val="0"/>
              </a:spcAft>
              <a:buFont typeface="Wingdings" pitchFamily="2" charset="2"/>
              <a:buChar char="Ø"/>
              <a:defRPr/>
            </a:pPr>
            <a:r>
              <a:rPr lang="de-DE" dirty="0" smtClean="0">
                <a:solidFill>
                  <a:prstClr val="black"/>
                </a:solidFill>
                <a:latin typeface="Calibri"/>
                <a:ea typeface="+mn-ea"/>
                <a:cs typeface="+mn-cs"/>
              </a:rPr>
              <a:t>Bei Vermietung, Verleihung keine Erschöpfung!</a:t>
            </a:r>
          </a:p>
          <a:p>
            <a:pPr marL="182563" indent="-182563" eaLnBrk="1" fontAlgn="auto" hangingPunct="1">
              <a:spcBef>
                <a:spcPts val="0"/>
              </a:spcBef>
              <a:spcAft>
                <a:spcPts val="0"/>
              </a:spcAft>
              <a:buFont typeface="Arial" pitchFamily="34" charset="0"/>
              <a:buChar char="•"/>
              <a:defRPr/>
            </a:pPr>
            <a:r>
              <a:rPr lang="de-DE" b="1" dirty="0" smtClean="0">
                <a:solidFill>
                  <a:prstClr val="black"/>
                </a:solidFill>
                <a:latin typeface="Calibri"/>
                <a:ea typeface="+mn-ea"/>
                <a:cs typeface="+mn-cs"/>
              </a:rPr>
              <a:t>Vortrags- und Aufführungsrecht</a:t>
            </a:r>
            <a:r>
              <a:rPr lang="de-DE" dirty="0" smtClean="0">
                <a:solidFill>
                  <a:prstClr val="black"/>
                </a:solidFill>
                <a:latin typeface="Calibri"/>
                <a:ea typeface="+mn-ea"/>
                <a:cs typeface="+mn-cs"/>
              </a:rPr>
              <a:t>: persönliche Darbietung/ </a:t>
            </a:r>
            <a:r>
              <a:rPr lang="de-DE" dirty="0" err="1" smtClean="0">
                <a:solidFill>
                  <a:prstClr val="black"/>
                </a:solidFill>
                <a:latin typeface="Calibri"/>
                <a:ea typeface="+mn-ea"/>
                <a:cs typeface="+mn-cs"/>
              </a:rPr>
              <a:t>Wahrnehmbarmachung</a:t>
            </a:r>
            <a:r>
              <a:rPr lang="de-DE" dirty="0" smtClean="0">
                <a:solidFill>
                  <a:prstClr val="black"/>
                </a:solidFill>
                <a:latin typeface="Calibri"/>
                <a:ea typeface="+mn-ea"/>
                <a:cs typeface="+mn-cs"/>
              </a:rPr>
              <a:t> mittels technischer Einrichtung vor einem anwesendem Publikum; </a:t>
            </a:r>
          </a:p>
          <a:p>
            <a:pPr marL="182563" indent="-182563" eaLnBrk="1" fontAlgn="auto" hangingPunct="1">
              <a:spcBef>
                <a:spcPts val="0"/>
              </a:spcBef>
              <a:spcAft>
                <a:spcPts val="0"/>
              </a:spcAft>
              <a:buFont typeface="Arial" pitchFamily="34" charset="0"/>
              <a:buChar char="•"/>
              <a:defRPr/>
            </a:pPr>
            <a:r>
              <a:rPr lang="de-DE" b="1" dirty="0" smtClean="0">
                <a:solidFill>
                  <a:prstClr val="black"/>
                </a:solidFill>
                <a:latin typeface="Calibri"/>
                <a:ea typeface="+mn-ea"/>
                <a:cs typeface="+mn-cs"/>
              </a:rPr>
              <a:t>Öffentliche Zugänglichmachung </a:t>
            </a:r>
            <a:r>
              <a:rPr lang="de-DE" dirty="0" smtClean="0">
                <a:solidFill>
                  <a:prstClr val="black"/>
                </a:solidFill>
                <a:latin typeface="Calibri"/>
                <a:ea typeface="+mn-ea"/>
                <a:cs typeface="+mn-cs"/>
                <a:sym typeface="Wingdings 3"/>
              </a:rPr>
              <a:t> unkörperliche Werkverwertung (Radio, </a:t>
            </a:r>
            <a:r>
              <a:rPr lang="de-DE" dirty="0" err="1" smtClean="0">
                <a:solidFill>
                  <a:prstClr val="black"/>
                </a:solidFill>
                <a:latin typeface="Calibri"/>
                <a:ea typeface="+mn-ea"/>
                <a:cs typeface="+mn-cs"/>
                <a:sym typeface="Wingdings 3"/>
              </a:rPr>
              <a:t>Livestream</a:t>
            </a:r>
            <a:r>
              <a:rPr lang="de-DE" dirty="0" smtClean="0">
                <a:solidFill>
                  <a:prstClr val="black"/>
                </a:solidFill>
                <a:latin typeface="Calibri"/>
                <a:ea typeface="+mn-ea"/>
                <a:cs typeface="+mn-cs"/>
                <a:sym typeface="Wingdings 3"/>
              </a:rPr>
              <a:t>)</a:t>
            </a:r>
          </a:p>
          <a:p>
            <a:pPr eaLnBrk="1" fontAlgn="auto" hangingPunct="1">
              <a:spcBef>
                <a:spcPts val="0"/>
              </a:spcBef>
              <a:spcAft>
                <a:spcPts val="0"/>
              </a:spcAft>
              <a:buFont typeface="Arial" pitchFamily="34" charset="0"/>
              <a:buNone/>
              <a:defRPr/>
            </a:pPr>
            <a:r>
              <a:rPr lang="de-DE" dirty="0" smtClean="0">
                <a:solidFill>
                  <a:prstClr val="black"/>
                </a:solidFill>
                <a:latin typeface="Calibri"/>
                <a:ea typeface="+mn-ea"/>
                <a:cs typeface="+mn-cs"/>
                <a:sym typeface="Wingdings 3"/>
              </a:rPr>
              <a:t>     da das </a:t>
            </a:r>
            <a:r>
              <a:rPr lang="de-DE" dirty="0" err="1" smtClean="0">
                <a:solidFill>
                  <a:prstClr val="black"/>
                </a:solidFill>
                <a:latin typeface="Calibri"/>
                <a:ea typeface="+mn-ea"/>
                <a:cs typeface="+mn-cs"/>
                <a:sym typeface="Wingdings 3"/>
              </a:rPr>
              <a:t>VerbreitungsR</a:t>
            </a:r>
            <a:r>
              <a:rPr lang="de-DE" dirty="0" smtClean="0">
                <a:solidFill>
                  <a:prstClr val="black"/>
                </a:solidFill>
                <a:latin typeface="Calibri"/>
                <a:ea typeface="+mn-ea"/>
                <a:cs typeface="+mn-cs"/>
                <a:sym typeface="Wingdings 3"/>
              </a:rPr>
              <a:t> nach § 17 nur körperliche Verbreitung des Werkes </a:t>
            </a:r>
            <a:r>
              <a:rPr lang="de-DE" dirty="0" err="1" smtClean="0">
                <a:solidFill>
                  <a:prstClr val="black"/>
                </a:solidFill>
                <a:latin typeface="Calibri"/>
                <a:ea typeface="+mn-ea"/>
                <a:cs typeface="+mn-cs"/>
                <a:sym typeface="Wingdings 3"/>
              </a:rPr>
              <a:t>umfasst</a:t>
            </a:r>
            <a:r>
              <a:rPr lang="de-DE" dirty="0" smtClean="0">
                <a:solidFill>
                  <a:prstClr val="black"/>
                </a:solidFill>
                <a:latin typeface="Calibri"/>
                <a:ea typeface="+mn-ea"/>
                <a:cs typeface="+mn-cs"/>
                <a:sym typeface="Wingdings 3"/>
              </a:rPr>
              <a:t>, nicht aber elektronische Online-Nutzung  </a:t>
            </a:r>
          </a:p>
          <a:p>
            <a:pPr>
              <a:defRPr/>
            </a:pPr>
            <a:endParaRPr lang="de-DE" dirty="0"/>
          </a:p>
        </p:txBody>
      </p:sp>
      <p:sp>
        <p:nvSpPr>
          <p:cNvPr id="1351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DC5A676-9781-4D70-A49D-2F9BF84FC6A9}" type="slidenum">
              <a:rPr lang="de-DE" smtClean="0">
                <a:latin typeface="Times New Roman" pitchFamily="18" charset="0"/>
              </a:rPr>
              <a:pPr eaLnBrk="1" hangingPunct="1"/>
              <a:t>57</a:t>
            </a:fld>
            <a:endParaRPr lang="de-D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lienbildplatzhalter 1"/>
          <p:cNvSpPr>
            <a:spLocks noGrp="1" noRot="1" noChangeAspect="1" noTextEdit="1"/>
          </p:cNvSpPr>
          <p:nvPr>
            <p:ph type="sldImg"/>
          </p:nvPr>
        </p:nvSpPr>
        <p:spPr>
          <a:ln/>
        </p:spPr>
      </p:sp>
      <p:sp>
        <p:nvSpPr>
          <p:cNvPr id="1361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latin typeface="Times New Roman" pitchFamily="18" charset="0"/>
                <a:ea typeface="ＭＳ Ｐゴシック" pitchFamily="34" charset="-128"/>
              </a:rPr>
              <a:t>Vervielfältigungen sind </a:t>
            </a:r>
            <a:r>
              <a:rPr lang="de-DE" b="1" smtClean="0">
                <a:latin typeface="Times New Roman" pitchFamily="18" charset="0"/>
                <a:ea typeface="ＭＳ Ｐゴシック" pitchFamily="34" charset="-128"/>
              </a:rPr>
              <a:t>beispielsweise</a:t>
            </a:r>
            <a:r>
              <a:rPr lang="de-DE" smtClean="0">
                <a:latin typeface="Times New Roman" pitchFamily="18" charset="0"/>
                <a:ea typeface="ＭＳ Ｐゴシック" pitchFamily="34" charset="-128"/>
              </a:rPr>
              <a:t> Bücher, Kunstdrucke, Videokassetten, Tonträger, Fotografien (Abzüge), der Abdruck einer geschützten Figur auf Geschäftspapieren, aber auch der Bau eines Hauses nach einem Architektenplan, nachgemalte Gemälde</a:t>
            </a:r>
            <a:r>
              <a:rPr lang="de-DE" sz="600" smtClean="0">
                <a:latin typeface="Times New Roman" pitchFamily="18" charset="0"/>
                <a:ea typeface="ＭＳ Ｐゴシック" pitchFamily="34" charset="-128"/>
              </a:rPr>
              <a:t> </a:t>
            </a:r>
            <a:r>
              <a:rPr lang="de-DE" smtClean="0">
                <a:latin typeface="Times New Roman" pitchFamily="18" charset="0"/>
                <a:ea typeface="ＭＳ Ｐゴシック" pitchFamily="34" charset="-128"/>
              </a:rPr>
              <a:t>oder das Speichern eines urheberrechtlich geschützten Werkes auf einer Festplatte. Es stellt ferner eine Vervielfältigung iSd § 16 UrhG dar, wenn eine Sinfonie aufgeführt und diese während der Aufführung auf DVD aufgezeichnet wird. Das Hochladen von Dateien in das Internet (Bereitstellen auf dem Server) oder das Herunterladen aus dem Internet und das anschließende Speichern auf einer Festplatte oder einem anderen Speichermedium stellt ebenfalls eine Vervielfältigung dar</a:t>
            </a:r>
          </a:p>
        </p:txBody>
      </p:sp>
      <p:sp>
        <p:nvSpPr>
          <p:cNvPr id="1361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6F827C-DBF4-457B-A63B-1AE9744D2AEC}" type="slidenum">
              <a:rPr lang="de-DE" smtClean="0">
                <a:latin typeface="Times New Roman" pitchFamily="18" charset="0"/>
              </a:rPr>
              <a:pPr eaLnBrk="1" hangingPunct="1"/>
              <a:t>58</a:t>
            </a:fld>
            <a:endParaRPr lang="de-D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1" smtClean="0">
                <a:latin typeface="Times New Roman" pitchFamily="18" charset="0"/>
                <a:ea typeface="ＭＳ Ｐゴシック" pitchFamily="34" charset="-128"/>
              </a:rPr>
              <a:t>Der Verbreitung zugänglich sind nur körperliche Gegenstände</a:t>
            </a:r>
            <a:r>
              <a:rPr lang="de-DE" smtClean="0">
                <a:latin typeface="Times New Roman" pitchFamily="18" charset="0"/>
                <a:ea typeface="ＭＳ Ｐゴシック" pitchFamily="34" charset="-128"/>
              </a:rPr>
              <a:t>; Online übermittelte oder aus dem Internet heruntergeladene Software, Theateraufführungen, Rundfunksendungen, die Online-Benutzung von Datenbanken oder auch aus dem Internet heruntergeladene Musik-Dateien werden nicht verbreitet, weil dabei keine körperlichen Gegenstände übermittelt werden. Die Online-Nutzung und Online-Übermittlung von urheberrechtlich geschützten Werken fällt allerdings unter das Recht der öffentlichen Zugänglichmachung gem. § 19a UrhG</a:t>
            </a:r>
            <a:endParaRPr lang="de-DE" b="1" smtClean="0">
              <a:solidFill>
                <a:srgbClr val="FF0000"/>
              </a:solidFill>
              <a:latin typeface="Times New Roman" pitchFamily="18" charset="0"/>
              <a:ea typeface="ＭＳ Ｐゴシック" pitchFamily="34" charset="-128"/>
            </a:endParaRPr>
          </a:p>
        </p:txBody>
      </p:sp>
      <p:sp>
        <p:nvSpPr>
          <p:cNvPr id="137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29B7DF7-3F1D-44CF-A7C5-6323D6152C7B}" type="slidenum">
              <a:rPr lang="de-DE" smtClean="0">
                <a:latin typeface="Times New Roman" pitchFamily="18" charset="0"/>
              </a:rPr>
              <a:pPr eaLnBrk="1" hangingPunct="1"/>
              <a:t>60</a:t>
            </a:fld>
            <a:endParaRPr lang="de-DE"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21CD380-6F19-4F49-B838-E7B7773EFC6B}" type="slidenum">
              <a:rPr lang="de-DE" smtClean="0">
                <a:latin typeface="Times New Roman" pitchFamily="18" charset="0"/>
              </a:rPr>
              <a:pPr eaLnBrk="1" hangingPunct="1"/>
              <a:t>61</a:t>
            </a:fld>
            <a:endParaRPr lang="de-DE" smtClean="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20000"/>
              </a:spcBef>
              <a:buClr>
                <a:srgbClr val="000066"/>
              </a:buClr>
              <a:buSzPct val="60000"/>
              <a:buFont typeface="Wingdings" pitchFamily="2" charset="2"/>
              <a:buChar char="q"/>
              <a:tabLst>
                <a:tab pos="285750" algn="l"/>
                <a:tab pos="762000" algn="l"/>
                <a:tab pos="1238250" algn="l"/>
                <a:tab pos="1714500" algn="l"/>
                <a:tab pos="2190750" algn="l"/>
              </a:tabLst>
            </a:pPr>
            <a:endParaRPr lang="de-DE" sz="1000"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D203A91-5AFD-49BE-8FFD-4CAA5E65A3AF}" type="slidenum">
              <a:rPr lang="de-DE" smtClean="0">
                <a:latin typeface="Times New Roman" pitchFamily="18" charset="0"/>
              </a:rPr>
              <a:pPr eaLnBrk="1" hangingPunct="1"/>
              <a:t>62</a:t>
            </a:fld>
            <a:endParaRPr lang="de-DE" smtClean="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sz="900" smtClean="0">
                <a:latin typeface="Times New Roman" pitchFamily="18" charset="0"/>
                <a:ea typeface="ＭＳ Ｐゴシック" pitchFamily="34" charset="-128"/>
              </a:rPr>
              <a:t>Das </a:t>
            </a:r>
            <a:r>
              <a:rPr lang="de-DE" sz="900" b="1" smtClean="0">
                <a:latin typeface="Times New Roman" pitchFamily="18" charset="0"/>
                <a:ea typeface="ＭＳ Ｐゴシック" pitchFamily="34" charset="-128"/>
              </a:rPr>
              <a:t>Senderecht</a:t>
            </a:r>
            <a:r>
              <a:rPr lang="de-DE" sz="900" smtClean="0">
                <a:latin typeface="Times New Roman" pitchFamily="18" charset="0"/>
                <a:ea typeface="ＭＳ Ｐゴシック" pitchFamily="34" charset="-128"/>
              </a:rPr>
              <a:t> wird üblicherweise dahin beschrieben, dass das Werk zu festgelegten Zeiten und an festgelegten Orten zugänglich gemacht wird. Fernsehsendungen fallen unter § 20, da sie über Funk öffentlich wahrnehmbar gemacht werden.</a:t>
            </a:r>
          </a:p>
          <a:p>
            <a:pPr marL="171450" indent="-171450">
              <a:buFontTx/>
              <a:buChar char="•"/>
            </a:pPr>
            <a:r>
              <a:rPr lang="de-DE" sz="900" smtClean="0">
                <a:latin typeface="Times New Roman" pitchFamily="18" charset="0"/>
                <a:ea typeface="ＭＳ Ｐゴシック" pitchFamily="34" charset="-128"/>
              </a:rPr>
              <a:t>Reine </a:t>
            </a:r>
            <a:r>
              <a:rPr lang="de-DE" sz="900" b="1" smtClean="0">
                <a:latin typeface="Times New Roman" pitchFamily="18" charset="0"/>
                <a:ea typeface="ＭＳ Ｐゴシック" pitchFamily="34" charset="-128"/>
              </a:rPr>
              <a:t>Streaming-Angebote</a:t>
            </a:r>
            <a:r>
              <a:rPr lang="de-DE" sz="900" smtClean="0">
                <a:latin typeface="Times New Roman" pitchFamily="18" charset="0"/>
                <a:ea typeface="ＭＳ Ｐゴシック" pitchFamily="34" charset="-128"/>
              </a:rPr>
              <a:t>, die zu festgelegten Zeiten dem Zuschauer zugänglich gemacht(sog. Internet-TV), dürften den Sendebegriff erfüllen. Werke, die auf individuellen Abruf zu Zeiten nach Wahl des Nutzers bereitgestellt werden, fallen unter § 19a UrhG. Urheberrechtlich relevant ist übrigens die Sendung selbst, nicht aber auch der Empfang. Nutzungsrechte benötigt deshalb nur derjenige, der urheberrechtlich geschützte Werke sendet, nicht aber der Verbraucher, der Radio hört oder fernsieht.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67627AE-3584-4AA0-904E-EA74EB10A128}" type="slidenum">
              <a:rPr lang="de-DE" smtClean="0">
                <a:latin typeface="Times New Roman" pitchFamily="18" charset="0"/>
              </a:rPr>
              <a:pPr eaLnBrk="1" hangingPunct="1"/>
              <a:t>6</a:t>
            </a:fld>
            <a:endParaRPr lang="de-DE"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r>
              <a:rPr lang="de-DE" smtClean="0">
                <a:latin typeface="Times New Roman" pitchFamily="18" charset="0"/>
                <a:ea typeface="ＭＳ Ｐゴシック" pitchFamily="34" charset="-128"/>
              </a:rPr>
              <a:t>Kurze Abgrenzung:</a:t>
            </a:r>
          </a:p>
          <a:p>
            <a:pPr marL="685800" lvl="1" indent="-228600" eaLnBrk="1" hangingPunct="1">
              <a:buFontTx/>
              <a:buChar char="•"/>
            </a:pPr>
            <a:r>
              <a:rPr lang="de-DE" smtClean="0">
                <a:latin typeface="Times New Roman" pitchFamily="18" charset="0"/>
                <a:ea typeface="ＭＳ Ｐゴシック" pitchFamily="34" charset="-128"/>
              </a:rPr>
              <a:t>Urheberrecht nur wenn: </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Geistige Leistung </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Formeller Akt egal!!</a:t>
            </a:r>
          </a:p>
          <a:p>
            <a:pPr marL="1600200" lvl="3" indent="-228600" eaLnBrk="1" hangingPunct="1">
              <a:buFont typeface="Courier New" pitchFamily="49" charset="0"/>
              <a:buChar char="o"/>
            </a:pPr>
            <a:r>
              <a:rPr lang="de-DE" smtClean="0">
                <a:latin typeface="Times New Roman" pitchFamily="18" charset="0"/>
                <a:ea typeface="ＭＳ Ｐゴシック" pitchFamily="34" charset="-128"/>
              </a:rPr>
              <a:t>Daher IRRTUM: Copyrightzeichen erforderlich</a:t>
            </a:r>
          </a:p>
          <a:p>
            <a:pPr marL="1600200" lvl="3" indent="-228600" eaLnBrk="1" hangingPunct="1">
              <a:buFont typeface="Courier New" pitchFamily="49" charset="0"/>
              <a:buChar char="o"/>
            </a:pPr>
            <a:endParaRPr lang="de-DE" smtClean="0">
              <a:latin typeface="Times New Roman" pitchFamily="18" charset="0"/>
              <a:ea typeface="ＭＳ Ｐゴシック" pitchFamily="34" charset="-128"/>
            </a:endParaRPr>
          </a:p>
          <a:p>
            <a:pPr marL="685800" lvl="1" indent="-228600" eaLnBrk="1" hangingPunct="1">
              <a:buFont typeface="Courier New" pitchFamily="49" charset="0"/>
              <a:buChar char="o"/>
            </a:pPr>
            <a:r>
              <a:rPr lang="de-DE" smtClean="0">
                <a:latin typeface="Times New Roman" pitchFamily="18" charset="0"/>
                <a:ea typeface="ＭＳ Ｐゴシック" pitchFamily="34" charset="-128"/>
              </a:rPr>
              <a:t>Patent nur wenn</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Erfindung auf technischem Gebiet und gewerblich anwendbar</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Formeller Akt erforderlich</a:t>
            </a:r>
          </a:p>
          <a:p>
            <a:pPr marL="1600200" lvl="3" indent="-228600" eaLnBrk="1" hangingPunct="1">
              <a:buFont typeface="Courier New" pitchFamily="49" charset="0"/>
              <a:buChar char="o"/>
            </a:pPr>
            <a:r>
              <a:rPr lang="de-DE" smtClean="0">
                <a:latin typeface="Times New Roman" pitchFamily="18" charset="0"/>
                <a:ea typeface="ＭＳ Ｐゴシック" pitchFamily="34" charset="-128"/>
              </a:rPr>
              <a:t>Anmeldung DPMA</a:t>
            </a:r>
          </a:p>
          <a:p>
            <a:pPr marL="1600200" lvl="3" indent="-228600" eaLnBrk="1" hangingPunct="1">
              <a:buFont typeface="Courier New" pitchFamily="49" charset="0"/>
              <a:buChar char="o"/>
            </a:pPr>
            <a:endParaRPr lang="de-DE" smtClean="0">
              <a:latin typeface="Times New Roman" pitchFamily="18" charset="0"/>
              <a:ea typeface="ＭＳ Ｐゴシック" pitchFamily="34" charset="-128"/>
            </a:endParaRPr>
          </a:p>
          <a:p>
            <a:pPr marL="685800" lvl="1" indent="-228600" eaLnBrk="1" hangingPunct="1">
              <a:buFont typeface="Courier New" pitchFamily="49" charset="0"/>
              <a:buChar char="o"/>
            </a:pPr>
            <a:r>
              <a:rPr lang="de-DE" smtClean="0">
                <a:latin typeface="Times New Roman" pitchFamily="18" charset="0"/>
                <a:ea typeface="ＭＳ Ｐゴシック" pitchFamily="34" charset="-128"/>
              </a:rPr>
              <a:t>Markenrecht nur wenn</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Unterscheidungskräftiges Zeichen (Herkunftsfunktion)</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Eintragung beim DPMA oder</a:t>
            </a:r>
          </a:p>
          <a:p>
            <a:pPr marL="1143000" lvl="2" indent="-228600" eaLnBrk="1" hangingPunct="1">
              <a:buFont typeface="Courier New" pitchFamily="49" charset="0"/>
              <a:buChar char="o"/>
            </a:pPr>
            <a:r>
              <a:rPr lang="de-DE" smtClean="0">
                <a:latin typeface="Times New Roman" pitchFamily="18" charset="0"/>
                <a:ea typeface="ＭＳ Ｐゴシック" pitchFamily="34" charset="-128"/>
              </a:rPr>
              <a:t>Bekanntheit (Coca Cola)</a:t>
            </a:r>
          </a:p>
          <a:p>
            <a:pPr marL="1143000" lvl="2" indent="-228600" eaLnBrk="1" hangingPunct="1">
              <a:buFont typeface="Courier New" pitchFamily="49" charset="0"/>
              <a:buChar char="o"/>
            </a:pPr>
            <a:endParaRPr lang="de-DE"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sz="1100" dirty="0" smtClean="0">
                <a:solidFill>
                  <a:prstClr val="black"/>
                </a:solidFill>
                <a:latin typeface="Calibri"/>
                <a:ea typeface="+mn-ea"/>
                <a:cs typeface="+mn-cs"/>
              </a:rPr>
              <a:t>Das Recht der öffentlichen Zugänglichmachung ist das Recht, ein Werk der Öffentlichkeit </a:t>
            </a:r>
            <a:r>
              <a:rPr lang="de-DE" sz="1100" u="sng" dirty="0" smtClean="0">
                <a:solidFill>
                  <a:prstClr val="black"/>
                </a:solidFill>
                <a:latin typeface="Calibri"/>
                <a:ea typeface="+mn-ea"/>
                <a:cs typeface="+mn-cs"/>
              </a:rPr>
              <a:t>online</a:t>
            </a:r>
            <a:r>
              <a:rPr lang="de-DE" sz="1100" dirty="0" smtClean="0">
                <a:solidFill>
                  <a:prstClr val="black"/>
                </a:solidFill>
                <a:latin typeface="Calibri"/>
                <a:ea typeface="+mn-ea"/>
                <a:cs typeface="+mn-cs"/>
              </a:rPr>
              <a:t> zum Abruf bereitzustellen. Grundsätzlich ist hierfür die Zustimmung des Urhebers erforderlich</a:t>
            </a:r>
          </a:p>
          <a:p>
            <a:pPr eaLnBrk="1" fontAlgn="auto" hangingPunct="1">
              <a:spcBef>
                <a:spcPts val="0"/>
              </a:spcBef>
              <a:spcAft>
                <a:spcPts val="0"/>
              </a:spcAft>
              <a:defRPr/>
            </a:pPr>
            <a:r>
              <a:rPr lang="de-DE" sz="1100" dirty="0" smtClean="0">
                <a:solidFill>
                  <a:prstClr val="black"/>
                </a:solidFill>
                <a:latin typeface="Calibri"/>
                <a:ea typeface="+mn-ea"/>
                <a:cs typeface="+mn-cs"/>
              </a:rPr>
              <a:t>Allerdings hat der Urheber dann kein Bestimmungsrecht, soweit das Werk ausschließlich an Personen die in einer engen persönlichen Verbindung stehen, zugänglich gemacht wird.</a:t>
            </a:r>
          </a:p>
          <a:p>
            <a:pPr eaLnBrk="1" fontAlgn="auto" hangingPunct="1">
              <a:spcBef>
                <a:spcPts val="0"/>
              </a:spcBef>
              <a:spcAft>
                <a:spcPts val="0"/>
              </a:spcAft>
              <a:defRPr/>
            </a:pPr>
            <a:r>
              <a:rPr lang="de-DE" sz="1100" dirty="0" smtClean="0">
                <a:solidFill>
                  <a:prstClr val="black"/>
                </a:solidFill>
                <a:latin typeface="Calibri"/>
                <a:ea typeface="+mn-ea"/>
                <a:cs typeface="+mn-cs"/>
              </a:rPr>
              <a:t>Zentraler Aspekt ist daher der Begriff der Öffentlichkeit. Denn unterhalb der Schwelle der Öffentlichkeit kann der Urheber die Zugänglichmachung seines Werkes nicht verhindern, was bedeutet, dass Dritte </a:t>
            </a:r>
            <a:r>
              <a:rPr lang="de-DE" sz="1100" dirty="0" err="1" smtClean="0">
                <a:solidFill>
                  <a:prstClr val="black"/>
                </a:solidFill>
                <a:latin typeface="Calibri"/>
                <a:ea typeface="+mn-ea"/>
                <a:cs typeface="+mn-cs"/>
              </a:rPr>
              <a:t>iRv</a:t>
            </a:r>
            <a:r>
              <a:rPr lang="de-DE" sz="1100" dirty="0" smtClean="0">
                <a:solidFill>
                  <a:prstClr val="black"/>
                </a:solidFill>
                <a:latin typeface="Calibri"/>
                <a:ea typeface="+mn-ea"/>
                <a:cs typeface="+mn-cs"/>
              </a:rPr>
              <a:t> privaten Netzen ein Werk zugänglich machen dürfen.</a:t>
            </a:r>
          </a:p>
          <a:p>
            <a:pPr eaLnBrk="1" fontAlgn="auto" hangingPunct="1">
              <a:spcBef>
                <a:spcPts val="0"/>
              </a:spcBef>
              <a:spcAft>
                <a:spcPts val="0"/>
              </a:spcAft>
              <a:defRPr/>
            </a:pPr>
            <a:endParaRPr lang="de-DE" sz="1100" dirty="0" smtClean="0">
              <a:solidFill>
                <a:prstClr val="black"/>
              </a:solidFill>
              <a:latin typeface="Calibri"/>
              <a:ea typeface="+mn-ea"/>
              <a:cs typeface="+mn-cs"/>
            </a:endParaRPr>
          </a:p>
          <a:p>
            <a:pPr eaLnBrk="1" fontAlgn="auto" hangingPunct="1">
              <a:spcBef>
                <a:spcPts val="0"/>
              </a:spcBef>
              <a:spcAft>
                <a:spcPts val="0"/>
              </a:spcAft>
              <a:defRPr/>
            </a:pPr>
            <a:endParaRPr lang="de-DE" sz="1100" dirty="0" smtClean="0">
              <a:solidFill>
                <a:prstClr val="black"/>
              </a:solidFill>
              <a:latin typeface="Calibri"/>
              <a:ea typeface="+mn-ea"/>
              <a:cs typeface="+mn-cs"/>
            </a:endParaRPr>
          </a:p>
          <a:p>
            <a:pPr>
              <a:defRPr/>
            </a:pPr>
            <a:endParaRPr lang="de-DE" dirty="0"/>
          </a:p>
        </p:txBody>
      </p:sp>
      <p:sp>
        <p:nvSpPr>
          <p:cNvPr id="1402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566F4F1-3F0B-4913-87E3-B3A970154705}" type="slidenum">
              <a:rPr lang="de-DE" smtClean="0">
                <a:latin typeface="Times New Roman" pitchFamily="18" charset="0"/>
              </a:rPr>
              <a:pPr eaLnBrk="1" hangingPunct="1"/>
              <a:t>63</a:t>
            </a:fld>
            <a:endParaRPr lang="de-DE"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sz="1100" dirty="0" smtClean="0">
                <a:solidFill>
                  <a:srgbClr val="000000"/>
                </a:solidFill>
                <a:latin typeface="Times New Roman"/>
              </a:rPr>
              <a:t>Ein Angebot an eine einzelne Person kann genügen, wenn diese der Öffentlichkeit angehört und zu ihr keine persönlichen Beziehungen bestehen</a:t>
            </a:r>
            <a:r>
              <a:rPr lang="de-DE" sz="1100" dirty="0" smtClean="0">
                <a:solidFill>
                  <a:prstClr val="black"/>
                </a:solidFill>
                <a:latin typeface="Calibri"/>
                <a:cs typeface="+mn-cs"/>
              </a:rPr>
              <a:t>.</a:t>
            </a:r>
            <a:endParaRPr lang="de-DE" sz="1100" b="1" dirty="0" smtClean="0">
              <a:solidFill>
                <a:prstClr val="black"/>
              </a:solidFill>
              <a:latin typeface="Calibri"/>
              <a:ea typeface="+mn-ea"/>
              <a:cs typeface="+mn-cs"/>
            </a:endParaRPr>
          </a:p>
          <a:p>
            <a:pPr marL="182563" indent="-182563" eaLnBrk="1" fontAlgn="auto" hangingPunct="1">
              <a:spcBef>
                <a:spcPts val="0"/>
              </a:spcBef>
              <a:spcAft>
                <a:spcPts val="0"/>
              </a:spcAft>
              <a:buFont typeface="Arial" pitchFamily="34" charset="0"/>
              <a:buChar char="•"/>
              <a:defRPr/>
            </a:pPr>
            <a:r>
              <a:rPr lang="de-DE" sz="1100" dirty="0" smtClean="0">
                <a:solidFill>
                  <a:prstClr val="black"/>
                </a:solidFill>
                <a:latin typeface="Calibri"/>
                <a:ea typeface="+mn-ea"/>
                <a:cs typeface="+mn-cs"/>
              </a:rPr>
              <a:t>An ihr fehlt es, wenn diese Personen untereinander oder mit dem Verwerter </a:t>
            </a:r>
            <a:r>
              <a:rPr lang="de-DE" sz="1100" b="1" dirty="0" smtClean="0">
                <a:solidFill>
                  <a:prstClr val="black"/>
                </a:solidFill>
                <a:latin typeface="Calibri"/>
                <a:ea typeface="+mn-ea"/>
                <a:cs typeface="+mn-cs"/>
              </a:rPr>
              <a:t>persönlich verbunden </a:t>
            </a:r>
            <a:r>
              <a:rPr lang="de-DE" sz="1100" dirty="0" smtClean="0">
                <a:solidFill>
                  <a:prstClr val="black"/>
                </a:solidFill>
                <a:latin typeface="Calibri"/>
                <a:ea typeface="+mn-ea"/>
                <a:cs typeface="+mn-cs"/>
              </a:rPr>
              <a:t>sind</a:t>
            </a:r>
          </a:p>
          <a:p>
            <a:pPr marL="352425" indent="-169863" eaLnBrk="1" fontAlgn="auto" hangingPunct="1">
              <a:spcBef>
                <a:spcPts val="0"/>
              </a:spcBef>
              <a:spcAft>
                <a:spcPts val="0"/>
              </a:spcAft>
              <a:buFont typeface="Wingdings" pitchFamily="2" charset="2"/>
              <a:buChar char="Ø"/>
              <a:defRPr/>
            </a:pPr>
            <a:r>
              <a:rPr lang="de-DE" sz="1100" dirty="0" smtClean="0">
                <a:solidFill>
                  <a:prstClr val="black"/>
                </a:solidFill>
                <a:latin typeface="Calibri"/>
                <a:ea typeface="+mn-ea"/>
                <a:cs typeface="+mn-cs"/>
              </a:rPr>
              <a:t>Abhängig sowohl von der Zahl der Personen als auch der Art ihrer durch die jeweiligen Umstände geprägten Beziehung ab</a:t>
            </a:r>
          </a:p>
          <a:p>
            <a:pPr marL="352425" indent="-169863" eaLnBrk="1" fontAlgn="auto" hangingPunct="1">
              <a:spcBef>
                <a:spcPts val="0"/>
              </a:spcBef>
              <a:spcAft>
                <a:spcPts val="0"/>
              </a:spcAft>
              <a:buFont typeface="Wingdings" pitchFamily="2" charset="2"/>
              <a:buChar char="Ø"/>
              <a:defRPr/>
            </a:pPr>
            <a:r>
              <a:rPr lang="de-DE" sz="1100" dirty="0" smtClean="0">
                <a:solidFill>
                  <a:prstClr val="black"/>
                </a:solidFill>
                <a:latin typeface="Calibri"/>
                <a:ea typeface="+mn-ea"/>
                <a:cs typeface="+mn-cs"/>
              </a:rPr>
              <a:t>Eine familiäre oder freundschaftliche Verbindung ist nicht notwendig. Auch Sympathie nicht erforderlich.</a:t>
            </a:r>
          </a:p>
          <a:p>
            <a:pPr marL="352425" indent="-169863" eaLnBrk="1" fontAlgn="auto" hangingPunct="1">
              <a:spcBef>
                <a:spcPts val="0"/>
              </a:spcBef>
              <a:spcAft>
                <a:spcPts val="0"/>
              </a:spcAft>
              <a:buFont typeface="Wingdings" pitchFamily="2" charset="2"/>
              <a:buChar char="Ø"/>
              <a:defRPr/>
            </a:pPr>
            <a:r>
              <a:rPr lang="de-DE" sz="1100" dirty="0" smtClean="0">
                <a:solidFill>
                  <a:prstClr val="black"/>
                </a:solidFill>
                <a:latin typeface="Calibri"/>
                <a:ea typeface="+mn-ea"/>
                <a:cs typeface="+mn-cs"/>
              </a:rPr>
              <a:t>Entscheidend ist, ob ein enger gegenseitiger Kontakt besteht (räumliche Verbundenheit nicht erforderlich bspw. über das Internet).</a:t>
            </a:r>
          </a:p>
        </p:txBody>
      </p:sp>
      <p:sp>
        <p:nvSpPr>
          <p:cNvPr id="141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4BAAE17-4BC4-422F-B78A-EF2C4437EAAD}" type="slidenum">
              <a:rPr lang="de-DE" smtClean="0">
                <a:latin typeface="Times New Roman" pitchFamily="18" charset="0"/>
              </a:rPr>
              <a:pPr eaLnBrk="1" hangingPunct="1"/>
              <a:t>64</a:t>
            </a:fld>
            <a:endParaRPr lang="de-DE"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a:xfrm>
            <a:off x="914935" y="4343400"/>
            <a:ext cx="5114658" cy="4114800"/>
          </a:xfrm>
        </p:spPr>
        <p:txBody>
          <a:bodyPr>
            <a:normAutofit/>
          </a:bodyPr>
          <a:lstStyle/>
          <a:p>
            <a:pPr>
              <a:defRPr/>
            </a:pPr>
            <a:endParaRPr lang="de-DE" sz="1100" dirty="0" smtClean="0">
              <a:latin typeface="Times New Roman" pitchFamily="18" charset="0"/>
              <a:ea typeface="+mn-ea"/>
              <a:cs typeface="+mn-cs"/>
            </a:endParaRPr>
          </a:p>
        </p:txBody>
      </p:sp>
      <p:sp>
        <p:nvSpPr>
          <p:cNvPr id="1658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54C9ADF-0805-472F-88B8-4A7C3EB2D4F3}" type="slidenum">
              <a:rPr lang="de-DE" smtClean="0">
                <a:latin typeface="Times New Roman" pitchFamily="18" charset="0"/>
              </a:rPr>
              <a:pPr eaLnBrk="1" hangingPunct="1"/>
              <a:t>67</a:t>
            </a:fld>
            <a:endParaRPr lang="de-D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630CA99-5588-408A-8413-7B5DE681E2C5}" type="slidenum">
              <a:rPr lang="de-DE" smtClean="0">
                <a:latin typeface="Times New Roman" pitchFamily="18" charset="0"/>
              </a:rPr>
              <a:pPr eaLnBrk="1" hangingPunct="1"/>
              <a:t>68</a:t>
            </a:fld>
            <a:endParaRPr lang="de-DE" smtClean="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lienbildplatzhalter 1"/>
          <p:cNvSpPr>
            <a:spLocks noGrp="1" noRot="1" noChangeAspect="1" noTextEdit="1"/>
          </p:cNvSpPr>
          <p:nvPr>
            <p:ph type="sldImg"/>
          </p:nvPr>
        </p:nvSpPr>
        <p:spPr>
          <a:ln/>
        </p:spPr>
      </p:sp>
      <p:sp>
        <p:nvSpPr>
          <p:cNvPr id="167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smtClean="0">
              <a:latin typeface="Times New Roman" pitchFamily="18" charset="0"/>
              <a:ea typeface="ＭＳ Ｐゴシック" pitchFamily="34" charset="-128"/>
            </a:endParaRPr>
          </a:p>
        </p:txBody>
      </p:sp>
      <p:sp>
        <p:nvSpPr>
          <p:cNvPr id="167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2A23497-9BF3-4321-8B7D-E21D27FB4AFB}" type="slidenum">
              <a:rPr lang="de-DE" smtClean="0">
                <a:latin typeface="Times New Roman" pitchFamily="18" charset="0"/>
              </a:rPr>
              <a:pPr eaLnBrk="1" hangingPunct="1"/>
              <a:t>75</a:t>
            </a:fld>
            <a:endParaRPr lang="de-D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3A69A3-5825-4C7E-9C39-E54F8DF66A0F}" type="slidenum">
              <a:rPr lang="de-DE" smtClean="0">
                <a:latin typeface="Times New Roman" pitchFamily="18" charset="0"/>
              </a:rPr>
              <a:pPr eaLnBrk="1" hangingPunct="1"/>
              <a:t>79</a:t>
            </a:fld>
            <a:endParaRPr lang="de-DE"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z="1000"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1B34B1A-7C92-4F3E-81FC-C00DC45D5341}" type="slidenum">
              <a:rPr lang="de-DE" smtClean="0">
                <a:latin typeface="Times New Roman" pitchFamily="18" charset="0"/>
              </a:rPr>
              <a:pPr eaLnBrk="1" hangingPunct="1"/>
              <a:t>80</a:t>
            </a:fld>
            <a:endParaRPr lang="de-DE"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a:ln/>
        </p:spPr>
      </p:sp>
      <p:sp>
        <p:nvSpPr>
          <p:cNvPr id="1167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Times New Roman" pitchFamily="18" charset="0"/>
              <a:ea typeface="ＭＳ Ｐゴシック" pitchFamily="34" charset="-128"/>
            </a:endParaRPr>
          </a:p>
        </p:txBody>
      </p:sp>
      <p:sp>
        <p:nvSpPr>
          <p:cNvPr id="1167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9D828B-CCFE-4E49-A681-FEEF9EB50AC2}" type="slidenum">
              <a:rPr lang="de-DE" smtClean="0">
                <a:solidFill>
                  <a:srgbClr val="000000"/>
                </a:solidFill>
                <a:latin typeface="Times New Roman" pitchFamily="18" charset="0"/>
              </a:rPr>
              <a:pPr eaLnBrk="1" hangingPunct="1"/>
              <a:t>81</a:t>
            </a:fld>
            <a:endParaRPr lang="de-DE" smtClean="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a:ln/>
        </p:spPr>
      </p:sp>
      <p:sp>
        <p:nvSpPr>
          <p:cNvPr id="1177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latin typeface="Times New Roman" pitchFamily="18" charset="0"/>
                <a:ea typeface="ＭＳ Ｐゴシック" pitchFamily="34" charset="-128"/>
              </a:rPr>
              <a:t>Obwohl Urheber selbst verstorben, ihre Rechte werden durch Rechtsnachfolger wahrgenommen. Insbs. Dali‘s Witwe hat mehrere Prozesse geführt.</a:t>
            </a:r>
          </a:p>
        </p:txBody>
      </p:sp>
      <p:sp>
        <p:nvSpPr>
          <p:cNvPr id="1177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2CB4A48-5DFA-4A95-9F3F-CE764395AEBF}" type="slidenum">
              <a:rPr lang="de-DE" smtClean="0">
                <a:latin typeface="Times New Roman" pitchFamily="18" charset="0"/>
              </a:rPr>
              <a:pPr eaLnBrk="1" hangingPunct="1"/>
              <a:t>82</a:t>
            </a:fld>
            <a:endParaRPr lang="de-D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lienbildplatzhalter 1"/>
          <p:cNvSpPr>
            <a:spLocks noGrp="1" noRot="1" noChangeAspect="1" noTextEdit="1"/>
          </p:cNvSpPr>
          <p:nvPr>
            <p:ph type="sldImg"/>
          </p:nvPr>
        </p:nvSpPr>
        <p:spPr>
          <a:ln/>
        </p:spPr>
      </p:sp>
      <p:sp>
        <p:nvSpPr>
          <p:cNvPr id="1515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a:endParaRPr lang="de-DE" smtClean="0">
              <a:latin typeface="Times New Roman" pitchFamily="18" charset="0"/>
              <a:ea typeface="ＭＳ Ｐゴシック" pitchFamily="34" charset="-128"/>
            </a:endParaRPr>
          </a:p>
        </p:txBody>
      </p:sp>
      <p:sp>
        <p:nvSpPr>
          <p:cNvPr id="1515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597C37B-54C0-42EB-A6AD-F146FB776B2A}" type="slidenum">
              <a:rPr lang="de-DE" smtClean="0">
                <a:latin typeface="Times New Roman" pitchFamily="18" charset="0"/>
              </a:rPr>
              <a:pPr eaLnBrk="1" hangingPunct="1"/>
              <a:t>83</a:t>
            </a:fld>
            <a:endParaRPr 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lienbildplatzhalter 1"/>
          <p:cNvSpPr>
            <a:spLocks noGrp="1" noRot="1" noChangeAspect="1" noTextEdit="1"/>
          </p:cNvSpPr>
          <p:nvPr>
            <p:ph type="sldImg"/>
          </p:nvPr>
        </p:nvSpPr>
        <p:spPr>
          <a:ln/>
        </p:spPr>
      </p:sp>
      <p:sp>
        <p:nvSpPr>
          <p:cNvPr id="144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latin typeface="Times New Roman" pitchFamily="18" charset="0"/>
                <a:ea typeface="ＭＳ Ｐゴシック" pitchFamily="34" charset="-128"/>
              </a:rPr>
              <a:t>Das Kriterium des „Verblassens“ wird vom </a:t>
            </a:r>
            <a:r>
              <a:rPr lang="de-DE" i="1" smtClean="0">
                <a:latin typeface="Times New Roman" pitchFamily="18" charset="0"/>
                <a:ea typeface="ＭＳ Ｐゴシック" pitchFamily="34" charset="-128"/>
              </a:rPr>
              <a:t>BGH </a:t>
            </a:r>
            <a:r>
              <a:rPr lang="de-DE" smtClean="0">
                <a:latin typeface="Times New Roman" pitchFamily="18" charset="0"/>
                <a:ea typeface="ＭＳ Ｐゴシック" pitchFamily="34" charset="-128"/>
              </a:rPr>
              <a:t>zunächst durchaus in einem wörtlichen Sinne angewandt. Eine freie Benutzung liegt danach vor, wenn die aus dem geschützten älteren Werk entlehnten eigenpersönlichen Züge in dem neuen Werk in einem eher wörtlichen Sinn verblassen, also so zurücktreten, dass das ältere Werk in dem neuen nur noch schwach und in urheberrechtlich nicht mehr relevanter Weise durchschimmert.</a:t>
            </a:r>
          </a:p>
        </p:txBody>
      </p:sp>
      <p:sp>
        <p:nvSpPr>
          <p:cNvPr id="144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C82EB6E-8421-44D2-9C10-C9BB85E8D338}" type="slidenum">
              <a:rPr lang="de-DE" smtClean="0">
                <a:latin typeface="Times New Roman" pitchFamily="18" charset="0"/>
              </a:rPr>
              <a:pPr eaLnBrk="1" hangingPunct="1"/>
              <a:t>29</a:t>
            </a:fld>
            <a:endParaRPr lang="de-DE"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31D85C-905D-42C2-B35D-1C4D2AD41A69}" type="slidenum">
              <a:rPr lang="de-DE" smtClean="0">
                <a:latin typeface="Times New Roman" pitchFamily="18" charset="0"/>
              </a:rPr>
              <a:pPr eaLnBrk="1" hangingPunct="1"/>
              <a:t>84</a:t>
            </a:fld>
            <a:endParaRPr lang="de-DE"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Tx/>
              <a:buChar char="•"/>
            </a:pPr>
            <a:endParaRPr lang="de-DE"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lienbildplatzhalter 1"/>
          <p:cNvSpPr>
            <a:spLocks noGrp="1" noRot="1" noChangeAspect="1" noTextEdit="1"/>
          </p:cNvSpPr>
          <p:nvPr>
            <p:ph type="sldImg"/>
          </p:nvPr>
        </p:nvSpPr>
        <p:spPr>
          <a:ln/>
        </p:spPr>
      </p:sp>
      <p:sp>
        <p:nvSpPr>
          <p:cNvPr id="1556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Times New Roman" pitchFamily="18" charset="0"/>
              <a:ea typeface="ＭＳ Ｐゴシック" pitchFamily="34" charset="-128"/>
            </a:endParaRPr>
          </a:p>
        </p:txBody>
      </p:sp>
      <p:sp>
        <p:nvSpPr>
          <p:cNvPr id="1556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1196A95-8233-4FA0-9B5D-898243CEA4F6}" type="slidenum">
              <a:rPr lang="de-DE" smtClean="0">
                <a:latin typeface="Times New Roman" pitchFamily="18" charset="0"/>
              </a:rPr>
              <a:pPr eaLnBrk="1" hangingPunct="1"/>
              <a:t>85</a:t>
            </a:fld>
            <a:endParaRPr lang="de-DE"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a:ln/>
        </p:spPr>
      </p:sp>
      <p:sp>
        <p:nvSpPr>
          <p:cNvPr id="156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Times New Roman" pitchFamily="18" charset="0"/>
              <a:ea typeface="ＭＳ Ｐゴシック" pitchFamily="34" charset="-128"/>
            </a:endParaRPr>
          </a:p>
        </p:txBody>
      </p:sp>
      <p:sp>
        <p:nvSpPr>
          <p:cNvPr id="1566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3565B0C-C133-4C6C-9FDF-F05677E680D5}" type="slidenum">
              <a:rPr lang="de-DE" smtClean="0">
                <a:latin typeface="Times New Roman" pitchFamily="18" charset="0"/>
              </a:rPr>
              <a:pPr eaLnBrk="1" hangingPunct="1"/>
              <a:t>86</a:t>
            </a:fld>
            <a:endParaRPr lang="de-DE"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a:xfrm>
            <a:off x="914934" y="4343400"/>
            <a:ext cx="5332576" cy="4800600"/>
          </a:xfrm>
        </p:spPr>
        <p:txBody>
          <a:bodyPr>
            <a:normAutofit fontScale="92500" lnSpcReduction="10000"/>
          </a:bodyPr>
          <a:lstStyle/>
          <a:p>
            <a:pPr marL="92075" indent="-92075">
              <a:buFont typeface="Arial" pitchFamily="34" charset="0"/>
              <a:buChar char="•"/>
              <a:defRPr/>
            </a:pPr>
            <a:endParaRPr lang="de-DE" dirty="0" smtClean="0">
              <a:solidFill>
                <a:srgbClr val="000000"/>
              </a:solidFill>
              <a:sym typeface="Wingdings 3"/>
            </a:endParaRPr>
          </a:p>
        </p:txBody>
      </p:sp>
      <p:sp>
        <p:nvSpPr>
          <p:cNvPr id="1577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94BE37-0ABE-44AD-83BC-36E461E967B3}" type="slidenum">
              <a:rPr lang="de-DE" smtClean="0">
                <a:latin typeface="Times New Roman" pitchFamily="18" charset="0"/>
              </a:rPr>
              <a:pPr eaLnBrk="1" hangingPunct="1"/>
              <a:t>88</a:t>
            </a:fld>
            <a:endParaRPr lang="de-DE"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p:cNvSpPr>
            <a:spLocks noGrp="1" noRot="1" noChangeAspect="1" noTextEdit="1"/>
          </p:cNvSpPr>
          <p:nvPr>
            <p:ph type="sldImg"/>
          </p:nvPr>
        </p:nvSpPr>
        <p:spPr>
          <a:xfrm>
            <a:off x="1119188" y="685800"/>
            <a:ext cx="4573587" cy="3429000"/>
          </a:xfrm>
          <a:ln/>
        </p:spPr>
      </p:sp>
      <p:sp>
        <p:nvSpPr>
          <p:cNvPr id="3" name="Notizenplatzhalter 2"/>
          <p:cNvSpPr>
            <a:spLocks noGrp="1"/>
          </p:cNvSpPr>
          <p:nvPr>
            <p:ph type="body" idx="1"/>
          </p:nvPr>
        </p:nvSpPr>
        <p:spPr>
          <a:xfrm>
            <a:off x="914935" y="4306766"/>
            <a:ext cx="5028132" cy="4441580"/>
          </a:xfrm>
        </p:spPr>
        <p:txBody>
          <a:bodyPr>
            <a:normAutofit lnSpcReduction="10000"/>
          </a:bodyPr>
          <a:lstStyle/>
          <a:p>
            <a:pPr>
              <a:buFont typeface="Arial" pitchFamily="34" charset="0"/>
              <a:buNone/>
              <a:defRPr/>
            </a:pPr>
            <a:endParaRPr lang="de-DE" dirty="0"/>
          </a:p>
        </p:txBody>
      </p:sp>
      <p:sp>
        <p:nvSpPr>
          <p:cNvPr id="1536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D871CFF-B4F0-457F-AE2A-DD66D95ED8DF}" type="slidenum">
              <a:rPr lang="de-DE" smtClean="0">
                <a:latin typeface="Times New Roman" pitchFamily="18" charset="0"/>
              </a:rPr>
              <a:pPr eaLnBrk="1" hangingPunct="1"/>
              <a:t>89</a:t>
            </a:fld>
            <a:endParaRPr lang="de-DE"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180F195-E4AC-4DC0-A582-65401FBACFFF}" type="slidenum">
              <a:rPr lang="de-DE" smtClean="0">
                <a:latin typeface="Times New Roman" pitchFamily="18" charset="0"/>
              </a:rPr>
              <a:pPr eaLnBrk="1" hangingPunct="1"/>
              <a:t>90</a:t>
            </a:fld>
            <a:endParaRPr lang="de-DE"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lienbildplatzhalter 1"/>
          <p:cNvSpPr>
            <a:spLocks noGrp="1" noRot="1" noChangeAspect="1" noTextEdit="1"/>
          </p:cNvSpPr>
          <p:nvPr>
            <p:ph type="sldImg"/>
          </p:nvPr>
        </p:nvSpPr>
        <p:spPr>
          <a:ln/>
        </p:spPr>
      </p:sp>
      <p:sp>
        <p:nvSpPr>
          <p:cNvPr id="1597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smtClean="0">
              <a:latin typeface="Times New Roman" pitchFamily="18" charset="0"/>
              <a:ea typeface="ＭＳ Ｐゴシック" pitchFamily="34" charset="-128"/>
            </a:endParaRPr>
          </a:p>
        </p:txBody>
      </p:sp>
      <p:sp>
        <p:nvSpPr>
          <p:cNvPr id="1597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A8292EE-154E-4637-A8EB-1C29A4952834}" type="slidenum">
              <a:rPr lang="de-DE" smtClean="0">
                <a:latin typeface="Times New Roman" pitchFamily="18" charset="0"/>
              </a:rPr>
              <a:pPr eaLnBrk="1" hangingPunct="1"/>
              <a:t>91</a:t>
            </a:fld>
            <a:endParaRPr lang="de-DE"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lienbildplatzhalter 1"/>
          <p:cNvSpPr>
            <a:spLocks noGrp="1" noRot="1" noChangeAspect="1" noTextEdit="1"/>
          </p:cNvSpPr>
          <p:nvPr>
            <p:ph type="sldImg"/>
          </p:nvPr>
        </p:nvSpPr>
        <p:spPr>
          <a:ln/>
        </p:spPr>
      </p:sp>
      <p:sp>
        <p:nvSpPr>
          <p:cNvPr id="185347" name="Notizenplatzhalter 2"/>
          <p:cNvSpPr>
            <a:spLocks noGrp="1"/>
          </p:cNvSpPr>
          <p:nvPr>
            <p:ph type="body" idx="1"/>
          </p:nvPr>
        </p:nvSpPr>
        <p:spPr>
          <a:xfrm>
            <a:off x="914935" y="4343400"/>
            <a:ext cx="5028132" cy="45749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a:buFontTx/>
              <a:buChar char="•"/>
            </a:pPr>
            <a:endParaRPr lang="de-DE" smtClean="0">
              <a:latin typeface="Times New Roman" pitchFamily="18" charset="0"/>
              <a:ea typeface="ＭＳ Ｐゴシック" pitchFamily="34" charset="-128"/>
            </a:endParaRPr>
          </a:p>
        </p:txBody>
      </p:sp>
      <p:sp>
        <p:nvSpPr>
          <p:cNvPr id="18534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759E6B2-2D52-4AC0-9A3A-B2DD4E086590}" type="slidenum">
              <a:rPr lang="de-DE" smtClean="0">
                <a:latin typeface="Times New Roman" pitchFamily="18" charset="0"/>
              </a:rPr>
              <a:pPr eaLnBrk="1" hangingPunct="1"/>
              <a:t>104</a:t>
            </a:fld>
            <a:endParaRPr lang="de-DE"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BABAF90-E41F-44AF-AE01-888D45792C27}" type="slidenum">
              <a:rPr lang="de-DE" smtClean="0">
                <a:latin typeface="Times New Roman" pitchFamily="18" charset="0"/>
              </a:rPr>
              <a:pPr eaLnBrk="1" hangingPunct="1"/>
              <a:t>106</a:t>
            </a:fld>
            <a:endParaRPr lang="de-DE"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xfrm>
            <a:off x="906922" y="685800"/>
            <a:ext cx="4999290" cy="3429000"/>
          </a:xfrm>
          <a:ln/>
        </p:spPr>
      </p:sp>
      <p:sp>
        <p:nvSpPr>
          <p:cNvPr id="3" name="Notizenplatzhalter 2"/>
          <p:cNvSpPr>
            <a:spLocks noGrp="1"/>
          </p:cNvSpPr>
          <p:nvPr>
            <p:ph type="body" idx="1"/>
          </p:nvPr>
        </p:nvSpPr>
        <p:spPr>
          <a:xfrm>
            <a:off x="914935" y="4343400"/>
            <a:ext cx="5028132" cy="4378569"/>
          </a:xfrm>
        </p:spPr>
        <p:txBody>
          <a:bodyPr>
            <a:normAutofit fontScale="92500"/>
          </a:bodyPr>
          <a:lstStyle/>
          <a:p>
            <a:pPr marL="177800" indent="-177800">
              <a:buFont typeface="Arial" pitchFamily="34" charset="0"/>
              <a:buChar char="•"/>
              <a:defRPr/>
            </a:pPr>
            <a:endParaRPr lang="de-DE" dirty="0"/>
          </a:p>
        </p:txBody>
      </p:sp>
      <p:sp>
        <p:nvSpPr>
          <p:cNvPr id="1638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2BBF4E-9200-4FF0-B276-29F7B35EF2E9}" type="slidenum">
              <a:rPr lang="de-DE" smtClean="0">
                <a:latin typeface="Times New Roman" pitchFamily="18" charset="0"/>
              </a:rPr>
              <a:pPr eaLnBrk="1" hangingPunct="1"/>
              <a:t>109</a:t>
            </a:fld>
            <a:endParaRPr lang="de-D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D75F482-86AA-4B98-A8C4-831D2A4D8DED}" type="slidenum">
              <a:rPr lang="de-DE" smtClean="0">
                <a:latin typeface="Times New Roman" pitchFamily="18" charset="0"/>
              </a:rPr>
              <a:pPr eaLnBrk="1" hangingPunct="1"/>
              <a:t>30</a:t>
            </a:fld>
            <a:endParaRPr lang="de-DE"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29587F-64DE-45C7-9526-7DF319D7DBAA}" type="slidenum">
              <a:rPr lang="de-DE" smtClean="0"/>
              <a:t>117</a:t>
            </a:fld>
            <a:endParaRPr lang="de-DE"/>
          </a:p>
        </p:txBody>
      </p:sp>
    </p:spTree>
    <p:extLst>
      <p:ext uri="{BB962C8B-B14F-4D97-AF65-F5344CB8AC3E}">
        <p14:creationId xmlns:p14="http://schemas.microsoft.com/office/powerpoint/2010/main" val="3396595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E6E0DF3-5733-4297-8494-A350FF2CD0A2}" type="slidenum">
              <a:rPr lang="de-DE" smtClean="0">
                <a:latin typeface="Times New Roman" pitchFamily="18" charset="0"/>
              </a:rPr>
              <a:pPr eaLnBrk="1" hangingPunct="1"/>
              <a:t>134</a:t>
            </a:fld>
            <a:endParaRPr lang="de-DE" smtClean="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6B2C483-833C-4571-BEDC-1938CA30B035}" type="slidenum">
              <a:rPr lang="de-DE" smtClean="0">
                <a:latin typeface="Times New Roman" pitchFamily="18" charset="0"/>
              </a:rPr>
              <a:pPr eaLnBrk="1" hangingPunct="1"/>
              <a:t>139</a:t>
            </a:fld>
            <a:endParaRPr lang="de-DE" smtClean="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20F3CB4-C066-41E5-8665-2DA34912F146}" type="slidenum">
              <a:rPr lang="de-DE" smtClean="0">
                <a:latin typeface="Times New Roman" pitchFamily="18" charset="0"/>
              </a:rPr>
              <a:pPr eaLnBrk="1" hangingPunct="1"/>
              <a:t>142</a:t>
            </a:fld>
            <a:endParaRPr lang="de-DE" smtClean="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fontScale="85000" lnSpcReduction="10000"/>
          </a:bodyPr>
          <a:lstStyle/>
          <a:p>
            <a:pPr marL="92075" indent="-92075">
              <a:buFont typeface="Arial" pitchFamily="34" charset="0"/>
              <a:buChar char="•"/>
              <a:defRPr/>
            </a:pPr>
            <a:r>
              <a:rPr lang="de-DE" dirty="0" smtClean="0"/>
              <a:t> </a:t>
            </a:r>
            <a:endParaRPr lang="de-DE" dirty="0"/>
          </a:p>
        </p:txBody>
      </p:sp>
      <p:sp>
        <p:nvSpPr>
          <p:cNvPr id="1720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84F852-495C-4F35-B2E8-41CDC6AABE25}" type="slidenum">
              <a:rPr lang="de-DE" smtClean="0">
                <a:latin typeface="Times New Roman" pitchFamily="18" charset="0"/>
              </a:rPr>
              <a:pPr eaLnBrk="1" hangingPunct="1"/>
              <a:t>152</a:t>
            </a:fld>
            <a:endParaRPr lang="de-DE"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FCD7F94-19FF-4EFD-A066-53D2F2F91A35}" type="slidenum">
              <a:rPr lang="de-DE" smtClean="0">
                <a:latin typeface="Times New Roman" pitchFamily="18" charset="0"/>
              </a:rPr>
              <a:pPr eaLnBrk="1" hangingPunct="1"/>
              <a:t>153</a:t>
            </a:fld>
            <a:endParaRPr lang="de-DE" smtClean="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800" smtClean="0">
              <a:latin typeface="Times New Roman" pitchFamily="18"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FFAA3C0-8845-4B86-9003-89451B14DB6B}" type="slidenum">
              <a:rPr lang="de-DE" smtClean="0">
                <a:latin typeface="Times New Roman" pitchFamily="18" charset="0"/>
              </a:rPr>
              <a:pPr eaLnBrk="1" hangingPunct="1"/>
              <a:t>177</a:t>
            </a:fld>
            <a:endParaRPr lang="de-DE" smtClean="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Tx/>
              <a:buChar char="•"/>
            </a:pPr>
            <a:endParaRPr lang="de-DE" sz="80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marL="342900" indent="-342900" algn="just">
              <a:lnSpc>
                <a:spcPct val="115000"/>
              </a:lnSpc>
              <a:spcAft>
                <a:spcPts val="0"/>
              </a:spcAft>
              <a:buFont typeface="Symbol"/>
              <a:buChar char=""/>
              <a:defRPr/>
            </a:pPr>
            <a:r>
              <a:rPr lang="de-DE" dirty="0" smtClean="0">
                <a:latin typeface="Calibri"/>
                <a:ea typeface="Calibri"/>
                <a:cs typeface="Times New Roman"/>
              </a:rPr>
              <a:t>Sofern die Comicfiguren Asterix und Obelix urheberrechtlichen Schutz genießen, bedarf X als Nichturheber einer Erlaubnis für die Darstellung in der Zeitschrift</a:t>
            </a:r>
            <a:endParaRPr lang="de-DE" sz="1100" dirty="0" smtClean="0">
              <a:latin typeface="Calibri"/>
              <a:ea typeface="Calibri"/>
              <a:cs typeface="Times New Roman"/>
            </a:endParaRPr>
          </a:p>
          <a:p>
            <a:pPr marL="342900" indent="-342900" algn="just">
              <a:lnSpc>
                <a:spcPct val="115000"/>
              </a:lnSpc>
              <a:spcAft>
                <a:spcPts val="0"/>
              </a:spcAft>
              <a:buFont typeface="Symbol"/>
              <a:buChar char=""/>
              <a:defRPr/>
            </a:pPr>
            <a:r>
              <a:rPr lang="de-DE" dirty="0" smtClean="0">
                <a:latin typeface="Calibri"/>
                <a:ea typeface="Calibri"/>
                <a:cs typeface="Times New Roman"/>
              </a:rPr>
              <a:t>Die Figuren genießen zweifellos urheberrechtlichen Schutz, da ihnen eine ganz besondere Charakteristik zuzuschreiben ist, die die erforderliche Schöpfungshöhe erreicht </a:t>
            </a:r>
            <a:r>
              <a:rPr lang="de-DE" dirty="0" smtClean="0">
                <a:latin typeface="Calibri"/>
                <a:ea typeface="Calibri"/>
                <a:cs typeface="Times New Roman"/>
                <a:sym typeface="Wingdings"/>
              </a:rPr>
              <a:t></a:t>
            </a:r>
            <a:r>
              <a:rPr lang="de-DE" dirty="0" smtClean="0">
                <a:latin typeface="Calibri"/>
                <a:ea typeface="Calibri"/>
                <a:cs typeface="Times New Roman"/>
              </a:rPr>
              <a:t> dieser bezieht sich insbesondere auf die zeichnerische Darstellung</a:t>
            </a:r>
            <a:endParaRPr lang="de-DE" sz="1100" dirty="0" smtClean="0">
              <a:latin typeface="Calibri"/>
              <a:ea typeface="Calibri"/>
              <a:cs typeface="Times New Roman"/>
            </a:endParaRPr>
          </a:p>
          <a:p>
            <a:pPr marL="342900" indent="-342900" algn="just">
              <a:lnSpc>
                <a:spcPct val="115000"/>
              </a:lnSpc>
              <a:spcAft>
                <a:spcPts val="0"/>
              </a:spcAft>
              <a:buFont typeface="Symbol"/>
              <a:buChar char=""/>
              <a:defRPr/>
            </a:pPr>
            <a:r>
              <a:rPr lang="de-DE" dirty="0" smtClean="0">
                <a:latin typeface="Calibri"/>
                <a:ea typeface="Calibri"/>
                <a:cs typeface="Times New Roman"/>
              </a:rPr>
              <a:t>Titelblatt der Zeitschrift zeigt trotz der Verfremdung als Rocker Asterix und Obelix, da hier insbesondere die charakteristischen Merkmale wie der Flügelhelm von Asterix und der Hinkelstein von Obelix verwandt wurde; zudem wurde der Hund </a:t>
            </a:r>
            <a:r>
              <a:rPr lang="de-DE" dirty="0" err="1" smtClean="0">
                <a:latin typeface="Calibri"/>
                <a:ea typeface="Calibri"/>
                <a:cs typeface="Times New Roman"/>
              </a:rPr>
              <a:t>Idefix</a:t>
            </a:r>
            <a:r>
              <a:rPr lang="de-DE" dirty="0" smtClean="0">
                <a:latin typeface="Calibri"/>
                <a:ea typeface="Calibri"/>
                <a:cs typeface="Times New Roman"/>
              </a:rPr>
              <a:t> miteinbezogen </a:t>
            </a:r>
            <a:r>
              <a:rPr lang="de-DE" dirty="0" smtClean="0">
                <a:latin typeface="Calibri"/>
                <a:ea typeface="Calibri"/>
                <a:cs typeface="Times New Roman"/>
                <a:sym typeface="Wingdings"/>
              </a:rPr>
              <a:t></a:t>
            </a:r>
            <a:r>
              <a:rPr lang="de-DE" dirty="0" smtClean="0">
                <a:latin typeface="Calibri"/>
                <a:ea typeface="Calibri"/>
                <a:cs typeface="Times New Roman"/>
              </a:rPr>
              <a:t> daher sind deutliche Ähnlichkeiten zu den Originalfiguren zu erkennen, </a:t>
            </a:r>
            <a:r>
              <a:rPr lang="de-DE" dirty="0" err="1" smtClean="0">
                <a:latin typeface="Calibri"/>
                <a:ea typeface="Calibri"/>
                <a:cs typeface="Times New Roman"/>
              </a:rPr>
              <a:t>sodass</a:t>
            </a:r>
            <a:r>
              <a:rPr lang="de-DE" dirty="0" smtClean="0">
                <a:latin typeface="Calibri"/>
                <a:ea typeface="Calibri"/>
                <a:cs typeface="Times New Roman"/>
              </a:rPr>
              <a:t> das Titelblatt nicht als eigene Parodie auf die Comicfiguren verstanden werden kann</a:t>
            </a:r>
            <a:endParaRPr lang="de-DE" sz="1100" dirty="0" smtClean="0">
              <a:latin typeface="Calibri"/>
              <a:ea typeface="Calibri"/>
              <a:cs typeface="Times New Roman"/>
            </a:endParaRPr>
          </a:p>
          <a:p>
            <a:pPr marL="342900" indent="-342900" algn="just">
              <a:lnSpc>
                <a:spcPct val="115000"/>
              </a:lnSpc>
              <a:spcAft>
                <a:spcPts val="1000"/>
              </a:spcAft>
              <a:buFont typeface="Symbol"/>
              <a:buChar char=""/>
              <a:defRPr/>
            </a:pPr>
            <a:r>
              <a:rPr lang="de-DE" dirty="0" smtClean="0">
                <a:latin typeface="Calibri"/>
                <a:ea typeface="Calibri"/>
                <a:cs typeface="Times New Roman"/>
              </a:rPr>
              <a:t>X muss sich daher bei dem Nutzungsrechteinhaber eine Erlaubnis einholen</a:t>
            </a:r>
            <a:endParaRPr lang="de-DE" sz="1100" dirty="0" smtClean="0">
              <a:latin typeface="Calibri"/>
              <a:ea typeface="Calibri"/>
              <a:cs typeface="Times New Roman"/>
            </a:endParaRPr>
          </a:p>
          <a:p>
            <a:pPr>
              <a:defRPr/>
            </a:pPr>
            <a:endParaRPr lang="de-DE" dirty="0"/>
          </a:p>
        </p:txBody>
      </p:sp>
      <p:sp>
        <p:nvSpPr>
          <p:cNvPr id="146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81411DA-FD4A-4E0E-9D45-64EA6581D9F7}" type="slidenum">
              <a:rPr lang="de-DE" smtClean="0">
                <a:latin typeface="Times New Roman" pitchFamily="18" charset="0"/>
              </a:rPr>
              <a:pPr eaLnBrk="1" hangingPunct="1"/>
              <a:t>32</a:t>
            </a:fld>
            <a:endParaRPr lang="de-D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lienbildplatzhalter 1"/>
          <p:cNvSpPr>
            <a:spLocks noGrp="1" noRot="1" noChangeAspect="1" noTextEdit="1"/>
          </p:cNvSpPr>
          <p:nvPr>
            <p:ph type="sldImg"/>
          </p:nvPr>
        </p:nvSpPr>
        <p:spPr>
          <a:ln/>
        </p:spPr>
      </p:sp>
      <p:sp>
        <p:nvSpPr>
          <p:cNvPr id="1474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de-DE" b="1" smtClean="0">
                <a:latin typeface="Times New Roman" pitchFamily="18" charset="0"/>
                <a:ea typeface="ＭＳ Ｐゴシック" pitchFamily="34" charset="-128"/>
              </a:rPr>
              <a:t>Fernando Botero</a:t>
            </a:r>
            <a:r>
              <a:rPr lang="de-DE" smtClean="0">
                <a:latin typeface="Times New Roman" pitchFamily="18" charset="0"/>
                <a:ea typeface="ＭＳ Ｐゴシック" pitchFamily="34" charset="-128"/>
              </a:rPr>
              <a:t> Die Kunst von Botero verfügt über eine sehr spezielle Charakteristik. Alle seine Figuren sind dick – sehr dick. In seiner Ästhetik sind dicke Menschen schön. 1977 schuf er beispielsweise eine Variation von Mona Lisa mit kugelrundem Gesicht. </a:t>
            </a:r>
          </a:p>
          <a:p>
            <a:pPr>
              <a:buFontTx/>
              <a:buChar char="-"/>
            </a:pPr>
            <a:r>
              <a:rPr lang="de-DE" smtClean="0">
                <a:latin typeface="Times New Roman" pitchFamily="18" charset="0"/>
                <a:ea typeface="ＭＳ Ｐゴシック" pitchFamily="34" charset="-128"/>
              </a:rPr>
              <a:t>Wohl eher freie Bearbeitung, hierzu gibt es aber keine Entscheidung (im Übrigen ist die Mona Lisa eh gemeinfrei, daher darf jeder sie bearbeiten)</a:t>
            </a:r>
          </a:p>
        </p:txBody>
      </p:sp>
      <p:sp>
        <p:nvSpPr>
          <p:cNvPr id="1474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705758B-3989-46A2-A6FC-2E3D6C8124F4}" type="slidenum">
              <a:rPr lang="de-DE" smtClean="0">
                <a:latin typeface="Times New Roman" pitchFamily="18" charset="0"/>
              </a:rPr>
              <a:pPr eaLnBrk="1" hangingPunct="1"/>
              <a:t>33</a:t>
            </a:fld>
            <a:endParaRPr lang="de-D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eaLnBrk="1" fontAlgn="auto" hangingPunct="1">
              <a:spcBef>
                <a:spcPts val="0"/>
              </a:spcBef>
              <a:spcAft>
                <a:spcPts val="0"/>
              </a:spcAft>
              <a:buFont typeface="Arial" pitchFamily="34" charset="0"/>
              <a:buNone/>
              <a:defRPr/>
            </a:pPr>
            <a:r>
              <a:rPr lang="de-DE" u="sng" dirty="0" smtClean="0">
                <a:solidFill>
                  <a:prstClr val="black"/>
                </a:solidFill>
                <a:latin typeface="Calibri"/>
                <a:ea typeface="+mn-ea"/>
                <a:cs typeface="+mn-cs"/>
              </a:rPr>
              <a:t>Überblickartige Abgrenzung:</a:t>
            </a:r>
          </a:p>
          <a:p>
            <a:pPr marL="92075" indent="-92075" eaLnBrk="1" fontAlgn="auto" hangingPunct="1">
              <a:spcBef>
                <a:spcPts val="0"/>
              </a:spcBef>
              <a:spcAft>
                <a:spcPts val="0"/>
              </a:spcAft>
              <a:buFont typeface="Arial" pitchFamily="34" charset="0"/>
              <a:buChar char="•"/>
              <a:defRPr/>
            </a:pPr>
            <a:r>
              <a:rPr lang="de-DE" dirty="0" smtClean="0">
                <a:solidFill>
                  <a:prstClr val="black"/>
                </a:solidFill>
                <a:latin typeface="Calibri"/>
                <a:ea typeface="+mn-ea"/>
                <a:cs typeface="+mn-cs"/>
              </a:rPr>
              <a:t>Freie: Benutzung: Das Original dient nur als Anregung für das eigene Werkschaffen</a:t>
            </a:r>
          </a:p>
          <a:p>
            <a:pPr marL="92075" indent="-92075" eaLnBrk="1" fontAlgn="auto" hangingPunct="1">
              <a:spcBef>
                <a:spcPts val="0"/>
              </a:spcBef>
              <a:spcAft>
                <a:spcPts val="0"/>
              </a:spcAft>
              <a:buFont typeface="Arial" pitchFamily="34" charset="0"/>
              <a:buChar char="•"/>
              <a:defRPr/>
            </a:pPr>
            <a:r>
              <a:rPr lang="de-DE" dirty="0" smtClean="0">
                <a:solidFill>
                  <a:prstClr val="black"/>
                </a:solidFill>
                <a:latin typeface="Calibri"/>
                <a:ea typeface="+mn-ea"/>
                <a:cs typeface="+mn-cs"/>
              </a:rPr>
              <a:t>Bei Bearbeitungen/Umgestaltungen werden wesentliche Züge des Originalwerkes übernommen („abhängige Nachschöpfungen“)</a:t>
            </a:r>
          </a:p>
          <a:p>
            <a:pPr marL="92075" indent="-92075" eaLnBrk="1" fontAlgn="auto" hangingPunct="1">
              <a:spcBef>
                <a:spcPts val="0"/>
              </a:spcBef>
              <a:spcAft>
                <a:spcPts val="0"/>
              </a:spcAft>
              <a:buFont typeface="Arial" pitchFamily="34" charset="0"/>
              <a:buNone/>
              <a:defRPr/>
            </a:pPr>
            <a:r>
              <a:rPr lang="de-DE" dirty="0" smtClean="0">
                <a:solidFill>
                  <a:prstClr val="black"/>
                </a:solidFill>
                <a:latin typeface="Calibri"/>
                <a:ea typeface="+mn-ea"/>
                <a:cs typeface="+mn-cs"/>
              </a:rPr>
              <a:t>	Vorlesungsmaterialien, die in Anlehnung an Lehrwerke von Verlagen erstellt worden sind, müssen selbständig sein (ausreichenden Abstand: Durch die Eigenart des neuen Werkes müssen die entlehnten eigenpersönlichen Züge des älteren Werkes </a:t>
            </a:r>
            <a:r>
              <a:rPr lang="de-DE" b="1" dirty="0" smtClean="0">
                <a:solidFill>
                  <a:srgbClr val="FF0000"/>
                </a:solidFill>
                <a:latin typeface="Calibri"/>
                <a:ea typeface="+mn-ea"/>
                <a:cs typeface="+mn-cs"/>
              </a:rPr>
              <a:t>verblassen</a:t>
            </a:r>
            <a:r>
              <a:rPr lang="de-DE" dirty="0" smtClean="0">
                <a:solidFill>
                  <a:prstClr val="black"/>
                </a:solidFill>
                <a:latin typeface="Calibri"/>
                <a:ea typeface="+mn-ea"/>
                <a:cs typeface="+mn-cs"/>
              </a:rPr>
              <a:t>)</a:t>
            </a:r>
          </a:p>
          <a:p>
            <a:pPr marL="92075" indent="-92075" eaLnBrk="1" fontAlgn="auto" hangingPunct="1">
              <a:spcBef>
                <a:spcPts val="0"/>
              </a:spcBef>
              <a:spcAft>
                <a:spcPts val="0"/>
              </a:spcAft>
              <a:defRPr/>
            </a:pPr>
            <a:r>
              <a:rPr lang="de-DE" dirty="0" smtClean="0">
                <a:solidFill>
                  <a:prstClr val="black"/>
                </a:solidFill>
                <a:latin typeface="Calibri"/>
                <a:ea typeface="+mn-ea"/>
                <a:cs typeface="+mn-cs"/>
              </a:rPr>
              <a:t>	</a:t>
            </a:r>
            <a:endParaRPr lang="de-DE" dirty="0"/>
          </a:p>
        </p:txBody>
      </p:sp>
      <p:sp>
        <p:nvSpPr>
          <p:cNvPr id="1433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07BDC67-199E-4BC7-9653-C7E209F7ACC4}" type="slidenum">
              <a:rPr lang="de-DE" smtClean="0">
                <a:latin typeface="Times New Roman" pitchFamily="18" charset="0"/>
              </a:rPr>
              <a:pPr eaLnBrk="1" hangingPunct="1"/>
              <a:t>34</a:t>
            </a:fld>
            <a:endParaRPr lang="de-D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a:ln/>
        </p:spPr>
      </p:sp>
      <p:sp>
        <p:nvSpPr>
          <p:cNvPr id="1269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latin typeface="Times New Roman" pitchFamily="18" charset="0"/>
              <a:ea typeface="ＭＳ Ｐゴシック" pitchFamily="34" charset="-128"/>
            </a:endParaRPr>
          </a:p>
        </p:txBody>
      </p:sp>
      <p:sp>
        <p:nvSpPr>
          <p:cNvPr id="1269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969DC9-625D-472F-9645-7977BF953E82}" type="slidenum">
              <a:rPr lang="de-DE" smtClean="0">
                <a:latin typeface="Times New Roman" pitchFamily="18" charset="0"/>
              </a:rPr>
              <a:pPr eaLnBrk="1" hangingPunct="1"/>
              <a:t>37</a:t>
            </a:fld>
            <a:endParaRPr lang="de-D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704588-144B-4605-B6AA-9AABA0E89328}" type="slidenum">
              <a:rPr lang="de-DE" smtClean="0">
                <a:latin typeface="Times New Roman" pitchFamily="18" charset="0"/>
              </a:rPr>
              <a:pPr eaLnBrk="1" hangingPunct="1"/>
              <a:t>38</a:t>
            </a:fld>
            <a:endParaRPr lang="de-DE"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de-DE" sz="80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B45B62-3911-41AF-888D-D67852E73ACE}" type="datetimeFigureOut">
              <a:rPr lang="de-DE" smtClean="0"/>
              <a:t>12.05.2021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224065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B45B62-3911-41AF-888D-D67852E73ACE}" type="datetimeFigureOut">
              <a:rPr lang="de-DE" smtClean="0"/>
              <a:t>12.05.2021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283058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B45B62-3911-41AF-888D-D67852E73ACE}" type="datetimeFigureOut">
              <a:rPr lang="de-DE" smtClean="0"/>
              <a:t>12.05.2021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383691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371600" y="0"/>
            <a:ext cx="6781800" cy="10668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381000" y="1295400"/>
            <a:ext cx="41529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6300" y="1295400"/>
            <a:ext cx="41529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1"/>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1092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371600" y="0"/>
            <a:ext cx="6781800" cy="10668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381000" y="1295400"/>
            <a:ext cx="41529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6300" y="1295400"/>
            <a:ext cx="41529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6300" y="4038600"/>
            <a:ext cx="41529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1"/>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9217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371600" y="0"/>
            <a:ext cx="6781800" cy="1066800"/>
          </a:xfrm>
        </p:spPr>
        <p:txBody>
          <a:bodyPr/>
          <a:lstStyle/>
          <a:p>
            <a:r>
              <a:rPr lang="de-DE" smtClean="0"/>
              <a:t>Mastertitelformat bearbeiten</a:t>
            </a:r>
            <a:endParaRPr lang="de-DE"/>
          </a:p>
        </p:txBody>
      </p:sp>
      <p:sp>
        <p:nvSpPr>
          <p:cNvPr id="3" name="Inhaltsplatzhalter 2"/>
          <p:cNvSpPr>
            <a:spLocks noGrp="1"/>
          </p:cNvSpPr>
          <p:nvPr>
            <p:ph sz="half" idx="1"/>
          </p:nvPr>
        </p:nvSpPr>
        <p:spPr>
          <a:xfrm>
            <a:off x="381000" y="1295400"/>
            <a:ext cx="41529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6300" y="1295400"/>
            <a:ext cx="41529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6300" y="4038600"/>
            <a:ext cx="41529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31"/>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53764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371600" y="0"/>
            <a:ext cx="6781800" cy="1066800"/>
          </a:xfrm>
        </p:spPr>
        <p:txBody>
          <a:bodyPr/>
          <a:lstStyle/>
          <a:p>
            <a:r>
              <a:rPr lang="de-DE" smtClean="0"/>
              <a:t>Mastertitelformat bearbeiten</a:t>
            </a:r>
            <a:endParaRPr lang="de-DE"/>
          </a:p>
        </p:txBody>
      </p:sp>
      <p:sp>
        <p:nvSpPr>
          <p:cNvPr id="3" name="Tabellenplatzhalter 2"/>
          <p:cNvSpPr>
            <a:spLocks noGrp="1"/>
          </p:cNvSpPr>
          <p:nvPr>
            <p:ph type="tbl" idx="1"/>
          </p:nvPr>
        </p:nvSpPr>
        <p:spPr>
          <a:xfrm>
            <a:off x="381000" y="1295400"/>
            <a:ext cx="8458200" cy="5334000"/>
          </a:xfrm>
        </p:spPr>
        <p:txBody>
          <a:bodyPr/>
          <a:lstStyle/>
          <a:p>
            <a:pPr lvl="0"/>
            <a:endParaRPr lang="de-DE" noProof="0" smtClean="0"/>
          </a:p>
        </p:txBody>
      </p:sp>
      <p:sp>
        <p:nvSpPr>
          <p:cNvPr id="4" name="Rectangle 31"/>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92855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1438275"/>
            <a:ext cx="8426451" cy="577054"/>
          </a:xfrm>
        </p:spPr>
        <p:txBody>
          <a:bodyPr/>
          <a:lstStyle/>
          <a:p>
            <a:r>
              <a:rPr lang="de-DE" dirty="0"/>
              <a:t>Headline einfügen</a:t>
            </a:r>
          </a:p>
        </p:txBody>
      </p:sp>
      <p:sp>
        <p:nvSpPr>
          <p:cNvPr id="6" name="Vertikaler Textplatzhalter 2"/>
          <p:cNvSpPr>
            <a:spLocks noGrp="1"/>
          </p:cNvSpPr>
          <p:nvPr>
            <p:ph type="body" orient="vert" idx="1" hasCustomPrompt="1"/>
          </p:nvPr>
        </p:nvSpPr>
        <p:spPr>
          <a:xfrm>
            <a:off x="358775" y="2286000"/>
            <a:ext cx="8425225" cy="345757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9"/>
          <p:cNvSpPr>
            <a:spLocks noGrp="1"/>
          </p:cNvSpPr>
          <p:nvPr>
            <p:ph type="dt" sz="half" idx="10"/>
          </p:nvPr>
        </p:nvSpPr>
        <p:spPr/>
        <p:txBody>
          <a:bodyPr/>
          <a:lstStyle/>
          <a:p>
            <a:r>
              <a:rPr lang="de-DE"/>
              <a:t>Hier steht der Titel der Präsentation</a:t>
            </a:r>
            <a:endParaRPr lang="de-DE" dirty="0"/>
          </a:p>
        </p:txBody>
      </p:sp>
      <p:sp>
        <p:nvSpPr>
          <p:cNvPr id="11" name="Fußzeilenplatzhalter 10"/>
          <p:cNvSpPr>
            <a:spLocks noGrp="1"/>
          </p:cNvSpPr>
          <p:nvPr>
            <p:ph type="ftr" sz="quarter" idx="11"/>
          </p:nvPr>
        </p:nvSpPr>
        <p:spPr/>
        <p:txBody>
          <a:bodyPr/>
          <a:lstStyle/>
          <a:p>
            <a:r>
              <a:rPr lang="de-DE"/>
              <a:t>Name: der Referentin / des Referenten</a:t>
            </a:r>
            <a:endParaRPr lang="de-DE" dirty="0"/>
          </a:p>
        </p:txBody>
      </p:sp>
      <p:sp>
        <p:nvSpPr>
          <p:cNvPr id="12" name="Foliennummernplatzhalter 11"/>
          <p:cNvSpPr>
            <a:spLocks noGrp="1"/>
          </p:cNvSpPr>
          <p:nvPr>
            <p:ph type="sldNum" sz="quarter" idx="12"/>
          </p:nvPr>
        </p:nvSpPr>
        <p:spPr/>
        <p:txBody>
          <a:bodyPr/>
          <a:lstStyle/>
          <a:p>
            <a:fld id="{6C8FC03C-C266-4645-ABC5-645062898383}" type="slidenum">
              <a:rPr lang="de-DE" smtClean="0"/>
              <a:pPr/>
              <a:t>‹Nr.›</a:t>
            </a:fld>
            <a:r>
              <a:rPr lang="de-DE"/>
              <a:t> </a:t>
            </a:r>
            <a:endParaRPr lang="de-DE" sz="1400" dirty="0"/>
          </a:p>
        </p:txBody>
      </p:sp>
    </p:spTree>
    <p:extLst>
      <p:ext uri="{BB962C8B-B14F-4D97-AF65-F5344CB8AC3E}">
        <p14:creationId xmlns:p14="http://schemas.microsoft.com/office/powerpoint/2010/main" val="3279996627"/>
      </p:ext>
    </p:extLst>
  </p:cSld>
  <p:clrMapOvr>
    <a:masterClrMapping/>
  </p:clrMapOvr>
  <p:extLst>
    <p:ext uri="{DCECCB84-F9BA-43D5-87BE-67443E8EF086}">
      <p15:sldGuideLst xmlns="" xmlns:p15="http://schemas.microsoft.com/office/powerpoint/2012/main">
        <p15:guide id="1" orient="horz" pos="3618" userDrawn="1">
          <p15:clr>
            <a:srgbClr val="FBAE40"/>
          </p15:clr>
        </p15:guide>
        <p15:guide id="2" orient="horz" pos="906" userDrawn="1">
          <p15:clr>
            <a:srgbClr val="FBAE40"/>
          </p15:clr>
        </p15:guide>
        <p15:guide id="3" orient="horz" pos="1440" userDrawn="1">
          <p15:clr>
            <a:srgbClr val="FBAE40"/>
          </p15:clr>
        </p15:guide>
        <p15:guide id="4" pos="226" userDrawn="1">
          <p15:clr>
            <a:srgbClr val="FBAE40"/>
          </p15:clr>
        </p15:guide>
        <p15:guide id="5" pos="55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B45B62-3911-41AF-888D-D67852E73ACE}" type="datetimeFigureOut">
              <a:rPr lang="de-DE" smtClean="0"/>
              <a:t>12.05.2021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283886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CB45B62-3911-41AF-888D-D67852E73ACE}" type="datetimeFigureOut">
              <a:rPr lang="de-DE" smtClean="0"/>
              <a:t>12.05.2021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369428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CB45B62-3911-41AF-888D-D67852E73ACE}" type="datetimeFigureOut">
              <a:rPr lang="de-DE" smtClean="0"/>
              <a:t>12.05.2021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290696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CB45B62-3911-41AF-888D-D67852E73ACE}" type="datetimeFigureOut">
              <a:rPr lang="de-DE" smtClean="0"/>
              <a:t>12.05.2021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193104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B45B62-3911-41AF-888D-D67852E73ACE}" type="datetimeFigureOut">
              <a:rPr lang="de-DE" smtClean="0"/>
              <a:t>12.05.2021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393933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B45B62-3911-41AF-888D-D67852E73ACE}" type="datetimeFigureOut">
              <a:rPr lang="de-DE" smtClean="0"/>
              <a:t>12.05.2021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56823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B45B62-3911-41AF-888D-D67852E73ACE}" type="datetimeFigureOut">
              <a:rPr lang="de-DE" smtClean="0"/>
              <a:t>12.05.2021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22297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B45B62-3911-41AF-888D-D67852E73ACE}" type="datetimeFigureOut">
              <a:rPr lang="de-DE" smtClean="0"/>
              <a:t>12.05.2021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44917DA-846D-46F8-BAB6-93796CABB8F6}" type="slidenum">
              <a:rPr lang="de-DE" smtClean="0"/>
              <a:t>‹Nr.›</a:t>
            </a:fld>
            <a:endParaRPr lang="de-DE"/>
          </a:p>
        </p:txBody>
      </p:sp>
    </p:spTree>
    <p:extLst>
      <p:ext uri="{BB962C8B-B14F-4D97-AF65-F5344CB8AC3E}">
        <p14:creationId xmlns:p14="http://schemas.microsoft.com/office/powerpoint/2010/main" val="144505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5B62-3911-41AF-888D-D67852E73ACE}" type="datetimeFigureOut">
              <a:rPr lang="de-DE" smtClean="0"/>
              <a:t>12.05.2021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917DA-846D-46F8-BAB6-93796CABB8F6}" type="slidenum">
              <a:rPr lang="de-DE" smtClean="0"/>
              <a:t>‹Nr.›</a:t>
            </a:fld>
            <a:endParaRPr lang="de-DE"/>
          </a:p>
        </p:txBody>
      </p:sp>
    </p:spTree>
    <p:extLst>
      <p:ext uri="{BB962C8B-B14F-4D97-AF65-F5344CB8AC3E}">
        <p14:creationId xmlns:p14="http://schemas.microsoft.com/office/powerpoint/2010/main" val="3745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76.wmf"/><Relationship Id="rId4" Type="http://schemas.openxmlformats.org/officeDocument/2006/relationships/image" Target="../media/image42.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88.png"/><Relationship Id="rId4" Type="http://schemas.openxmlformats.org/officeDocument/2006/relationships/image" Target="../media/image87.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90.png"/><Relationship Id="rId5" Type="http://schemas.openxmlformats.org/officeDocument/2006/relationships/oleObject" Target="../embeddings/oleObject6.bin"/><Relationship Id="rId4" Type="http://schemas.openxmlformats.org/officeDocument/2006/relationships/image" Target="../media/image89.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hyperlink" Target="http://juris.bundesgerichtshof.de/cgi-bin/rechtsprechung/list.py?Gericht=bgh&amp;amp;Art=en&amp;sid=3043a4497aa05d2c7b3768a35c5cb507" TargetMode="Externa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9.wm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2.wmf"/><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5.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8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5.png"/><Relationship Id="rId7"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83.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Urheberrecht</a:t>
            </a:r>
            <a:endParaRPr lang="de-DE" dirty="0"/>
          </a:p>
        </p:txBody>
      </p:sp>
      <p:sp>
        <p:nvSpPr>
          <p:cNvPr id="3" name="Untertitel 2"/>
          <p:cNvSpPr>
            <a:spLocks noGrp="1"/>
          </p:cNvSpPr>
          <p:nvPr>
            <p:ph type="subTitle" idx="1"/>
          </p:nvPr>
        </p:nvSpPr>
        <p:spPr/>
        <p:txBody>
          <a:bodyPr/>
          <a:lstStyle/>
          <a:p>
            <a:r>
              <a:rPr lang="de-DE" dirty="0" smtClean="0"/>
              <a:t>Professor Dr. Thomas </a:t>
            </a:r>
            <a:r>
              <a:rPr lang="de-DE" dirty="0" err="1" smtClean="0"/>
              <a:t>Hoeren</a:t>
            </a:r>
            <a:endParaRPr lang="de-DE" dirty="0" smtClean="0"/>
          </a:p>
          <a:p>
            <a:r>
              <a:rPr lang="de-DE" smtClean="0"/>
              <a:t>Sommersemester 2021</a:t>
            </a:r>
            <a:endParaRPr lang="de-DE" dirty="0"/>
          </a:p>
        </p:txBody>
      </p:sp>
    </p:spTree>
    <p:extLst>
      <p:ext uri="{BB962C8B-B14F-4D97-AF65-F5344CB8AC3E}">
        <p14:creationId xmlns:p14="http://schemas.microsoft.com/office/powerpoint/2010/main" val="186957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smtClean="0"/>
              <a:t>New Europe versus Old Europe</a:t>
            </a:r>
            <a:endParaRPr lang="de-DE" dirty="0"/>
          </a:p>
        </p:txBody>
      </p:sp>
      <p:sp>
        <p:nvSpPr>
          <p:cNvPr id="5" name="Inhaltsplatzhalter 4"/>
          <p:cNvSpPr>
            <a:spLocks noGrp="1"/>
          </p:cNvSpPr>
          <p:nvPr>
            <p:ph sz="half" idx="1"/>
          </p:nvPr>
        </p:nvSpPr>
        <p:spPr/>
        <p:txBody>
          <a:bodyPr>
            <a:normAutofit lnSpcReduction="10000"/>
          </a:bodyPr>
          <a:lstStyle/>
          <a:p>
            <a:r>
              <a:rPr lang="de-DE" dirty="0" smtClean="0"/>
              <a:t>1709</a:t>
            </a:r>
          </a:p>
          <a:p>
            <a:r>
              <a:rPr lang="de-DE" dirty="0" smtClean="0"/>
              <a:t>Schutz der  Drucker/Investoren</a:t>
            </a:r>
          </a:p>
          <a:p>
            <a:r>
              <a:rPr lang="de-DE" dirty="0" smtClean="0"/>
              <a:t>Investitionsschutz</a:t>
            </a:r>
          </a:p>
          <a:p>
            <a:r>
              <a:rPr lang="de-DE" dirty="0" err="1" smtClean="0"/>
              <a:t>Sweat</a:t>
            </a:r>
            <a:r>
              <a:rPr lang="de-DE" dirty="0" smtClean="0"/>
              <a:t> on </a:t>
            </a:r>
            <a:r>
              <a:rPr lang="de-DE" dirty="0" err="1" smtClean="0"/>
              <a:t>the</a:t>
            </a:r>
            <a:r>
              <a:rPr lang="de-DE" dirty="0" smtClean="0"/>
              <a:t> </a:t>
            </a:r>
            <a:r>
              <a:rPr lang="de-DE" dirty="0" err="1" smtClean="0"/>
              <a:t>eyebrow</a:t>
            </a:r>
            <a:endParaRPr lang="de-DE" dirty="0" smtClean="0"/>
          </a:p>
          <a:p>
            <a:r>
              <a:rPr lang="de-DE" dirty="0" smtClean="0"/>
              <a:t>Geld</a:t>
            </a:r>
          </a:p>
          <a:p>
            <a:r>
              <a:rPr lang="de-DE" dirty="0" smtClean="0"/>
              <a:t>Übertragbar</a:t>
            </a:r>
          </a:p>
          <a:p>
            <a:r>
              <a:rPr lang="de-DE" dirty="0" smtClean="0"/>
              <a:t>Auch für juristische Personen</a:t>
            </a:r>
            <a:endParaRPr lang="de-DE" dirty="0"/>
          </a:p>
        </p:txBody>
      </p:sp>
      <p:sp>
        <p:nvSpPr>
          <p:cNvPr id="6" name="Inhaltsplatzhalter 5"/>
          <p:cNvSpPr>
            <a:spLocks noGrp="1"/>
          </p:cNvSpPr>
          <p:nvPr>
            <p:ph sz="half" idx="2"/>
          </p:nvPr>
        </p:nvSpPr>
        <p:spPr/>
        <p:txBody>
          <a:bodyPr>
            <a:normAutofit lnSpcReduction="10000"/>
          </a:bodyPr>
          <a:lstStyle/>
          <a:p>
            <a:r>
              <a:rPr lang="de-DE" dirty="0" smtClean="0"/>
              <a:t>1789</a:t>
            </a:r>
          </a:p>
          <a:p>
            <a:r>
              <a:rPr lang="de-DE" dirty="0" err="1" smtClean="0"/>
              <a:t>Droit</a:t>
            </a:r>
            <a:r>
              <a:rPr lang="de-DE" dirty="0" smtClean="0"/>
              <a:t> d´ </a:t>
            </a:r>
            <a:r>
              <a:rPr lang="de-DE" dirty="0" err="1" smtClean="0"/>
              <a:t>auteur</a:t>
            </a:r>
            <a:endParaRPr lang="de-DE" dirty="0" smtClean="0"/>
          </a:p>
          <a:p>
            <a:r>
              <a:rPr lang="de-DE" dirty="0" smtClean="0"/>
              <a:t>Schutz des Autors</a:t>
            </a:r>
          </a:p>
          <a:p>
            <a:r>
              <a:rPr lang="de-DE" dirty="0" smtClean="0"/>
              <a:t>Originalität</a:t>
            </a:r>
          </a:p>
          <a:p>
            <a:r>
              <a:rPr lang="de-DE" dirty="0" smtClean="0"/>
              <a:t>Hohe Anforderungen</a:t>
            </a:r>
          </a:p>
          <a:p>
            <a:r>
              <a:rPr lang="de-DE" dirty="0" smtClean="0"/>
              <a:t>Liebe (Geld?)</a:t>
            </a:r>
          </a:p>
          <a:p>
            <a:r>
              <a:rPr lang="de-DE" dirty="0" smtClean="0"/>
              <a:t>Nicht übertragbar</a:t>
            </a:r>
          </a:p>
          <a:p>
            <a:r>
              <a:rPr lang="de-DE" dirty="0" smtClean="0"/>
              <a:t>Nicht für juristische Personen</a:t>
            </a:r>
            <a:endParaRPr lang="de-DE" dirty="0"/>
          </a:p>
        </p:txBody>
      </p:sp>
    </p:spTree>
    <p:extLst>
      <p:ext uri="{BB962C8B-B14F-4D97-AF65-F5344CB8AC3E}">
        <p14:creationId xmlns:p14="http://schemas.microsoft.com/office/powerpoint/2010/main" val="35058545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t>
            </a:r>
            <a:r>
              <a:rPr lang="de-DE" dirty="0" err="1" smtClean="0"/>
              <a:t>Arbeitpapier</a:t>
            </a:r>
            <a:r>
              <a:rPr lang="de-DE" dirty="0" smtClean="0"/>
              <a:t> 9</a:t>
            </a:r>
            <a:endParaRPr lang="de-DE" dirty="0"/>
          </a:p>
        </p:txBody>
      </p:sp>
    </p:spTree>
    <p:extLst>
      <p:ext uri="{BB962C8B-B14F-4D97-AF65-F5344CB8AC3E}">
        <p14:creationId xmlns:p14="http://schemas.microsoft.com/office/powerpoint/2010/main" val="39872952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0763653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Collective Licensing</a:t>
            </a:r>
            <a:endParaRPr lang="de-DE" dirty="0"/>
          </a:p>
        </p:txBody>
      </p:sp>
      <p:sp>
        <p:nvSpPr>
          <p:cNvPr id="6" name="Inhaltsplatzhalter 5"/>
          <p:cNvSpPr>
            <a:spLocks noGrp="1"/>
          </p:cNvSpPr>
          <p:nvPr>
            <p:ph idx="1"/>
          </p:nvPr>
        </p:nvSpPr>
        <p:spPr/>
        <p:txBody>
          <a:bodyPr/>
          <a:lstStyle/>
          <a:p>
            <a:r>
              <a:rPr lang="de-DE" dirty="0" err="1" smtClean="0"/>
              <a:t>One</a:t>
            </a:r>
            <a:r>
              <a:rPr lang="de-DE" dirty="0" smtClean="0"/>
              <a:t> </a:t>
            </a:r>
            <a:r>
              <a:rPr lang="de-DE" dirty="0" err="1" smtClean="0"/>
              <a:t>stop</a:t>
            </a:r>
            <a:r>
              <a:rPr lang="de-DE" dirty="0" smtClean="0"/>
              <a:t> </a:t>
            </a:r>
            <a:r>
              <a:rPr lang="de-DE" dirty="0" err="1" smtClean="0"/>
              <a:t>shop</a:t>
            </a:r>
            <a:r>
              <a:rPr lang="de-DE" dirty="0" smtClean="0"/>
              <a:t>: Treuhänder für Rechte der Urheber und ausübenden Künstler</a:t>
            </a:r>
          </a:p>
          <a:p>
            <a:r>
              <a:rPr lang="de-DE" dirty="0" smtClean="0"/>
              <a:t>Gema &amp; Co.</a:t>
            </a:r>
          </a:p>
          <a:p>
            <a:pPr lvl="1"/>
            <a:r>
              <a:rPr lang="de-DE" dirty="0" smtClean="0"/>
              <a:t>GEMA: zuständig für Musikkomponisten; streitig für Musikverlage</a:t>
            </a:r>
          </a:p>
          <a:p>
            <a:pPr lvl="1"/>
            <a:r>
              <a:rPr lang="de-DE" dirty="0" smtClean="0"/>
              <a:t>VG Wort: zuständig für Textautoren; streitig für Verleger</a:t>
            </a:r>
          </a:p>
          <a:p>
            <a:pPr lvl="1"/>
            <a:r>
              <a:rPr lang="de-DE" dirty="0" smtClean="0"/>
              <a:t>VG Bildkunst: zuständig für bildende Künstler, Photographen und Filmurheber</a:t>
            </a:r>
            <a:endParaRPr lang="de-DE" dirty="0"/>
          </a:p>
        </p:txBody>
      </p:sp>
    </p:spTree>
    <p:extLst>
      <p:ext uri="{BB962C8B-B14F-4D97-AF65-F5344CB8AC3E}">
        <p14:creationId xmlns:p14="http://schemas.microsoft.com/office/powerpoint/2010/main" val="24432403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Collective </a:t>
            </a:r>
            <a:r>
              <a:rPr lang="de-DE" dirty="0" err="1" smtClean="0"/>
              <a:t>licensing</a:t>
            </a:r>
            <a:endParaRPr lang="de-DE" dirty="0"/>
          </a:p>
        </p:txBody>
      </p:sp>
      <p:sp>
        <p:nvSpPr>
          <p:cNvPr id="3" name="Inhaltsplatzhalter 2"/>
          <p:cNvSpPr>
            <a:spLocks noGrp="1"/>
          </p:cNvSpPr>
          <p:nvPr>
            <p:ph idx="1"/>
          </p:nvPr>
        </p:nvSpPr>
        <p:spPr/>
        <p:txBody>
          <a:bodyPr/>
          <a:lstStyle/>
          <a:p>
            <a:r>
              <a:rPr lang="de-DE" dirty="0" smtClean="0"/>
              <a:t>GVL: zuständig für ausübende Künstler und Tonträgerhersteller</a:t>
            </a:r>
          </a:p>
          <a:p>
            <a:r>
              <a:rPr lang="de-DE" dirty="0" smtClean="0"/>
              <a:t>VFF, GWF, VGF, GÜFA: zuständig für Filmproduzenten</a:t>
            </a:r>
            <a:endParaRPr lang="de-DE" dirty="0"/>
          </a:p>
        </p:txBody>
      </p:sp>
    </p:spTree>
    <p:extLst>
      <p:ext uri="{BB962C8B-B14F-4D97-AF65-F5344CB8AC3E}">
        <p14:creationId xmlns:p14="http://schemas.microsoft.com/office/powerpoint/2010/main" val="741765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Rechteeinräumung</a:t>
            </a:r>
            <a:endParaRPr lang="de-DE" dirty="0"/>
          </a:p>
        </p:txBody>
      </p:sp>
      <p:sp>
        <p:nvSpPr>
          <p:cNvPr id="94211" name="Inhaltsplatzhalter 2"/>
          <p:cNvSpPr>
            <a:spLocks noGrp="1"/>
          </p:cNvSpPr>
          <p:nvPr>
            <p:ph idx="1"/>
          </p:nvPr>
        </p:nvSpPr>
        <p:spPr>
          <a:xfrm>
            <a:off x="323850" y="1868488"/>
            <a:ext cx="7620000" cy="4800600"/>
          </a:xfrm>
        </p:spPr>
        <p:txBody>
          <a:bodyPr/>
          <a:lstStyle/>
          <a:p>
            <a:pPr>
              <a:buFont typeface="Wingdings" pitchFamily="2" charset="2"/>
              <a:buNone/>
            </a:pPr>
            <a:r>
              <a:rPr lang="de-DE" b="1" smtClean="0">
                <a:solidFill>
                  <a:srgbClr val="002060"/>
                </a:solidFill>
                <a:latin typeface="Calibri" pitchFamily="34" charset="0"/>
                <a:ea typeface="ＭＳ Ｐゴシック" pitchFamily="34" charset="-128"/>
              </a:rPr>
              <a:t>Verwertungsgesellschaften</a:t>
            </a:r>
          </a:p>
        </p:txBody>
      </p:sp>
      <p:graphicFrame>
        <p:nvGraphicFramePr>
          <p:cNvPr id="5" name="Tabelle 4"/>
          <p:cNvGraphicFramePr>
            <a:graphicFrameLocks noGrp="1"/>
          </p:cNvGraphicFramePr>
          <p:nvPr/>
        </p:nvGraphicFramePr>
        <p:xfrm>
          <a:off x="500063" y="2432050"/>
          <a:ext cx="7816850" cy="3949700"/>
        </p:xfrm>
        <a:graphic>
          <a:graphicData uri="http://schemas.openxmlformats.org/drawingml/2006/table">
            <a:tbl>
              <a:tblPr firstRow="1" bandRow="1">
                <a:tableStyleId>{F5AB1C69-6EDB-4FF4-983F-18BD219EF322}</a:tableStyleId>
              </a:tblPr>
              <a:tblGrid>
                <a:gridCol w="1427424"/>
                <a:gridCol w="1612462"/>
                <a:gridCol w="1013295"/>
                <a:gridCol w="1375187"/>
                <a:gridCol w="1085674"/>
                <a:gridCol w="1302808"/>
              </a:tblGrid>
              <a:tr h="721472">
                <a:tc>
                  <a:txBody>
                    <a:bodyPr/>
                    <a:lstStyle/>
                    <a:p>
                      <a:r>
                        <a:rPr lang="de-DE" sz="1800" dirty="0" smtClean="0">
                          <a:solidFill>
                            <a:srgbClr val="000066"/>
                          </a:solidFill>
                        </a:rPr>
                        <a:t>Musik</a:t>
                      </a:r>
                      <a:endParaRPr lang="de-DE" sz="1800" dirty="0">
                        <a:solidFill>
                          <a:srgbClr val="000066"/>
                        </a:solidFill>
                      </a:endParaRPr>
                    </a:p>
                  </a:txBody>
                  <a:tcPr marL="91445" marR="91445" marT="45721" marB="45721">
                    <a:solidFill>
                      <a:schemeClr val="tx2">
                        <a:lumMod val="40000"/>
                        <a:lumOff val="60000"/>
                      </a:schemeClr>
                    </a:solidFill>
                  </a:tcPr>
                </a:tc>
                <a:tc>
                  <a:txBody>
                    <a:bodyPr/>
                    <a:lstStyle/>
                    <a:p>
                      <a:r>
                        <a:rPr lang="de-DE" sz="1800" dirty="0" smtClean="0">
                          <a:solidFill>
                            <a:srgbClr val="000066"/>
                          </a:solidFill>
                        </a:rPr>
                        <a:t>Leistungs-schutzrechte</a:t>
                      </a:r>
                      <a:endParaRPr lang="de-DE" sz="1800" dirty="0">
                        <a:solidFill>
                          <a:srgbClr val="000066"/>
                        </a:solidFill>
                      </a:endParaRPr>
                    </a:p>
                  </a:txBody>
                  <a:tcPr marL="91445" marR="91445" marT="45721" marB="45721">
                    <a:solidFill>
                      <a:schemeClr val="tx2">
                        <a:lumMod val="40000"/>
                        <a:lumOff val="60000"/>
                      </a:schemeClr>
                    </a:solidFill>
                  </a:tcPr>
                </a:tc>
                <a:tc>
                  <a:txBody>
                    <a:bodyPr/>
                    <a:lstStyle/>
                    <a:p>
                      <a:r>
                        <a:rPr lang="de-DE" sz="1800" dirty="0" smtClean="0">
                          <a:solidFill>
                            <a:srgbClr val="000066"/>
                          </a:solidFill>
                        </a:rPr>
                        <a:t>Texte</a:t>
                      </a:r>
                      <a:endParaRPr lang="de-DE" sz="1800" dirty="0">
                        <a:solidFill>
                          <a:srgbClr val="000066"/>
                        </a:solidFill>
                      </a:endParaRPr>
                    </a:p>
                  </a:txBody>
                  <a:tcPr marL="91445" marR="91445" marT="45721" marB="45721">
                    <a:solidFill>
                      <a:schemeClr val="tx2">
                        <a:lumMod val="40000"/>
                        <a:lumOff val="60000"/>
                      </a:schemeClr>
                    </a:solidFill>
                  </a:tcPr>
                </a:tc>
                <a:tc>
                  <a:txBody>
                    <a:bodyPr/>
                    <a:lstStyle/>
                    <a:p>
                      <a:r>
                        <a:rPr lang="de-DE" sz="1800" dirty="0" smtClean="0">
                          <a:solidFill>
                            <a:srgbClr val="000066"/>
                          </a:solidFill>
                        </a:rPr>
                        <a:t>Bildende Kunst</a:t>
                      </a:r>
                      <a:endParaRPr lang="de-DE" sz="1800" dirty="0">
                        <a:solidFill>
                          <a:srgbClr val="000066"/>
                        </a:solidFill>
                      </a:endParaRPr>
                    </a:p>
                  </a:txBody>
                  <a:tcPr marL="91445" marR="91445" marT="45721" marB="45721">
                    <a:solidFill>
                      <a:schemeClr val="tx2">
                        <a:lumMod val="40000"/>
                        <a:lumOff val="60000"/>
                      </a:schemeClr>
                    </a:solidFill>
                  </a:tcPr>
                </a:tc>
                <a:tc>
                  <a:txBody>
                    <a:bodyPr/>
                    <a:lstStyle/>
                    <a:p>
                      <a:r>
                        <a:rPr lang="de-DE" sz="1800" dirty="0" smtClean="0">
                          <a:solidFill>
                            <a:srgbClr val="000066"/>
                          </a:solidFill>
                        </a:rPr>
                        <a:t>Film</a:t>
                      </a:r>
                      <a:endParaRPr lang="de-DE" sz="1800" dirty="0">
                        <a:solidFill>
                          <a:srgbClr val="000066"/>
                        </a:solidFill>
                      </a:endParaRPr>
                    </a:p>
                  </a:txBody>
                  <a:tcPr marL="91445" marR="91445" marT="45721" marB="45721">
                    <a:solidFill>
                      <a:schemeClr val="tx2">
                        <a:lumMod val="40000"/>
                        <a:lumOff val="60000"/>
                      </a:schemeClr>
                    </a:solidFill>
                  </a:tcPr>
                </a:tc>
                <a:tc>
                  <a:txBody>
                    <a:bodyPr/>
                    <a:lstStyle/>
                    <a:p>
                      <a:r>
                        <a:rPr lang="de-DE" sz="1800" dirty="0" smtClean="0">
                          <a:solidFill>
                            <a:srgbClr val="000066"/>
                          </a:solidFill>
                        </a:rPr>
                        <a:t>Medien &amp;</a:t>
                      </a:r>
                      <a:r>
                        <a:rPr lang="de-DE" sz="1800" baseline="0" dirty="0" smtClean="0">
                          <a:solidFill>
                            <a:srgbClr val="000066"/>
                          </a:solidFill>
                        </a:rPr>
                        <a:t> Werbung</a:t>
                      </a:r>
                      <a:endParaRPr lang="de-DE" sz="1800" dirty="0">
                        <a:solidFill>
                          <a:srgbClr val="000066"/>
                        </a:solidFill>
                      </a:endParaRPr>
                    </a:p>
                  </a:txBody>
                  <a:tcPr marL="91445" marR="91445" marT="45721" marB="45721">
                    <a:solidFill>
                      <a:schemeClr val="tx2">
                        <a:lumMod val="40000"/>
                        <a:lumOff val="60000"/>
                      </a:schemeClr>
                    </a:solidFill>
                  </a:tcPr>
                </a:tc>
              </a:tr>
              <a:tr h="721472">
                <a:tc>
                  <a:txBody>
                    <a:bodyPr/>
                    <a:lstStyle/>
                    <a:p>
                      <a:r>
                        <a:rPr lang="de-DE" sz="1800" dirty="0" smtClean="0"/>
                        <a:t>GEMA</a:t>
                      </a:r>
                      <a:endParaRPr lang="de-DE" sz="1800" dirty="0"/>
                    </a:p>
                  </a:txBody>
                  <a:tcPr marL="91445" marR="91445" marT="45721" marB="45721"/>
                </a:tc>
                <a:tc>
                  <a:txBody>
                    <a:bodyPr/>
                    <a:lstStyle/>
                    <a:p>
                      <a:r>
                        <a:rPr lang="de-DE" sz="1800" dirty="0" smtClean="0"/>
                        <a:t>GVL</a:t>
                      </a:r>
                      <a:endParaRPr lang="de-DE" sz="1800" dirty="0"/>
                    </a:p>
                  </a:txBody>
                  <a:tcPr marL="91445" marR="91445" marT="45721" marB="45721"/>
                </a:tc>
                <a:tc>
                  <a:txBody>
                    <a:bodyPr/>
                    <a:lstStyle/>
                    <a:p>
                      <a:r>
                        <a:rPr lang="de-DE" sz="1800" dirty="0" smtClean="0"/>
                        <a:t>VG Wort</a:t>
                      </a:r>
                      <a:endParaRPr lang="de-DE" sz="1800" dirty="0"/>
                    </a:p>
                  </a:txBody>
                  <a:tcPr marL="91445" marR="91445" marT="45721" marB="45721"/>
                </a:tc>
                <a:tc>
                  <a:txBody>
                    <a:bodyPr/>
                    <a:lstStyle/>
                    <a:p>
                      <a:r>
                        <a:rPr lang="de-DE" sz="1800" dirty="0" smtClean="0"/>
                        <a:t>VG </a:t>
                      </a:r>
                    </a:p>
                    <a:p>
                      <a:r>
                        <a:rPr lang="de-DE" sz="1800" dirty="0" smtClean="0"/>
                        <a:t>Bild-Kunst</a:t>
                      </a:r>
                      <a:endParaRPr lang="de-DE" sz="1800" dirty="0"/>
                    </a:p>
                  </a:txBody>
                  <a:tcPr marL="91445" marR="91445" marT="45721" marB="45721"/>
                </a:tc>
                <a:tc>
                  <a:txBody>
                    <a:bodyPr/>
                    <a:lstStyle/>
                    <a:p>
                      <a:r>
                        <a:rPr lang="de-DE" sz="1800" dirty="0" smtClean="0"/>
                        <a:t>GÜFA</a:t>
                      </a:r>
                      <a:endParaRPr lang="de-DE" sz="1800" dirty="0"/>
                    </a:p>
                  </a:txBody>
                  <a:tcPr marL="91445" marR="91445" marT="45721" marB="45721"/>
                </a:tc>
                <a:tc>
                  <a:txBody>
                    <a:bodyPr/>
                    <a:lstStyle/>
                    <a:p>
                      <a:r>
                        <a:rPr lang="de-DE" sz="1800" dirty="0" smtClean="0"/>
                        <a:t>VG Media</a:t>
                      </a:r>
                      <a:endParaRPr lang="de-DE" sz="1800" dirty="0"/>
                    </a:p>
                  </a:txBody>
                  <a:tcPr marL="91445" marR="91445" marT="45721" marB="45721"/>
                </a:tc>
              </a:tr>
              <a:tr h="1030674">
                <a:tc>
                  <a:txBody>
                    <a:bodyPr/>
                    <a:lstStyle/>
                    <a:p>
                      <a:r>
                        <a:rPr lang="de-DE" sz="1800" dirty="0" smtClean="0"/>
                        <a:t>VG Musikedition</a:t>
                      </a:r>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r>
                        <a:rPr lang="de-DE" sz="1800" dirty="0" smtClean="0"/>
                        <a:t>GWFF</a:t>
                      </a:r>
                      <a:endParaRPr lang="de-DE" sz="1800" dirty="0"/>
                    </a:p>
                  </a:txBody>
                  <a:tcPr marL="91445" marR="91445" marT="45721" marB="45721"/>
                </a:tc>
                <a:tc>
                  <a:txBody>
                    <a:bodyPr/>
                    <a:lstStyle/>
                    <a:p>
                      <a:r>
                        <a:rPr lang="de-DE" sz="1800" dirty="0" smtClean="0"/>
                        <a:t>VG Werbung + Musik</a:t>
                      </a:r>
                      <a:endParaRPr lang="de-DE" sz="1800" dirty="0"/>
                    </a:p>
                  </a:txBody>
                  <a:tcPr marL="91445" marR="91445" marT="45721" marB="45721"/>
                </a:tc>
              </a:tr>
              <a:tr h="417996">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r>
                        <a:rPr lang="de-DE" sz="1800" dirty="0" smtClean="0"/>
                        <a:t>VFF</a:t>
                      </a:r>
                      <a:endParaRPr lang="de-DE" sz="1800" dirty="0"/>
                    </a:p>
                  </a:txBody>
                  <a:tcPr marL="91445" marR="91445" marT="45721" marB="45721"/>
                </a:tc>
                <a:tc>
                  <a:txBody>
                    <a:bodyPr/>
                    <a:lstStyle/>
                    <a:p>
                      <a:r>
                        <a:rPr lang="de-DE" sz="1800" dirty="0" smtClean="0"/>
                        <a:t>VG TWF</a:t>
                      </a:r>
                      <a:endParaRPr lang="de-DE" sz="1800" dirty="0"/>
                    </a:p>
                  </a:txBody>
                  <a:tcPr marL="91445" marR="91445" marT="45721" marB="45721"/>
                </a:tc>
              </a:tr>
              <a:tr h="640090">
                <a:tc>
                  <a:txBody>
                    <a:bodyPr/>
                    <a:lstStyle/>
                    <a:p>
                      <a:endParaRPr lang="de-DE" sz="1800" dirty="0" smtClean="0"/>
                    </a:p>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r>
                        <a:rPr lang="de-DE" sz="1800" dirty="0" smtClean="0"/>
                        <a:t>VGF</a:t>
                      </a:r>
                      <a:endParaRPr lang="de-DE" sz="1800" dirty="0"/>
                    </a:p>
                  </a:txBody>
                  <a:tcPr marL="91445" marR="91445" marT="45721" marB="45721"/>
                </a:tc>
                <a:tc>
                  <a:txBody>
                    <a:bodyPr/>
                    <a:lstStyle/>
                    <a:p>
                      <a:endParaRPr lang="de-DE" sz="1800" dirty="0" smtClean="0"/>
                    </a:p>
                  </a:txBody>
                  <a:tcPr marL="91445" marR="91445" marT="45721" marB="45721"/>
                </a:tc>
              </a:tr>
              <a:tr h="417996">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endParaRPr lang="de-DE" sz="1800" dirty="0"/>
                    </a:p>
                  </a:txBody>
                  <a:tcPr marL="91445" marR="91445" marT="45721" marB="45721"/>
                </a:tc>
                <a:tc>
                  <a:txBody>
                    <a:bodyPr/>
                    <a:lstStyle/>
                    <a:p>
                      <a:r>
                        <a:rPr lang="de-DE" sz="1800" dirty="0" smtClean="0"/>
                        <a:t>AGICOA</a:t>
                      </a:r>
                      <a:endParaRPr lang="de-DE" sz="1800" dirty="0"/>
                    </a:p>
                  </a:txBody>
                  <a:tcPr marL="91445" marR="91445" marT="45721" marB="45721"/>
                </a:tc>
                <a:tc>
                  <a:txBody>
                    <a:bodyPr/>
                    <a:lstStyle/>
                    <a:p>
                      <a:endParaRPr lang="de-DE" sz="1800" dirty="0" smtClean="0"/>
                    </a:p>
                  </a:txBody>
                  <a:tcPr marL="91445" marR="91445" marT="45721" marB="45721"/>
                </a:tc>
              </a:tr>
            </a:tbl>
          </a:graphicData>
        </a:graphic>
      </p:graphicFrame>
    </p:spTree>
    <p:extLst>
      <p:ext uri="{BB962C8B-B14F-4D97-AF65-F5344CB8AC3E}">
        <p14:creationId xmlns:p14="http://schemas.microsoft.com/office/powerpoint/2010/main" val="2558550018"/>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Collective </a:t>
            </a:r>
            <a:r>
              <a:rPr lang="de-DE" dirty="0" err="1" smtClean="0"/>
              <a:t>licensing</a:t>
            </a:r>
            <a:endParaRPr lang="de-DE" dirty="0"/>
          </a:p>
        </p:txBody>
      </p:sp>
      <p:sp>
        <p:nvSpPr>
          <p:cNvPr id="3" name="Inhaltsplatzhalter 2"/>
          <p:cNvSpPr>
            <a:spLocks noGrp="1"/>
          </p:cNvSpPr>
          <p:nvPr>
            <p:ph idx="1"/>
          </p:nvPr>
        </p:nvSpPr>
        <p:spPr/>
        <p:txBody>
          <a:bodyPr>
            <a:normAutofit fontScale="92500"/>
          </a:bodyPr>
          <a:lstStyle/>
          <a:p>
            <a:r>
              <a:rPr lang="de-DE" dirty="0" err="1" smtClean="0"/>
              <a:t>Verwertungsgesellschaftengesetz</a:t>
            </a:r>
            <a:r>
              <a:rPr lang="de-DE" dirty="0" smtClean="0"/>
              <a:t> (VGG) seit 2016</a:t>
            </a:r>
          </a:p>
          <a:p>
            <a:r>
              <a:rPr lang="de-DE" dirty="0" smtClean="0"/>
              <a:t>Jedermann kann VG gründen</a:t>
            </a:r>
          </a:p>
          <a:p>
            <a:pPr lvl="1"/>
            <a:r>
              <a:rPr lang="de-DE" dirty="0" smtClean="0"/>
              <a:t>Aber nötiges Geld und Aufsicht durch das DPMA</a:t>
            </a:r>
          </a:p>
          <a:p>
            <a:r>
              <a:rPr lang="de-DE" dirty="0" err="1" smtClean="0"/>
              <a:t>Wahrnehmungs</a:t>
            </a:r>
            <a:r>
              <a:rPr lang="de-DE" dirty="0" smtClean="0"/>
              <a:t> – und Abschlusszwang</a:t>
            </a:r>
          </a:p>
          <a:p>
            <a:pPr lvl="1"/>
            <a:r>
              <a:rPr lang="de-DE" dirty="0" smtClean="0"/>
              <a:t>Doppelter Kontrahierungszwang (§ 9, § 34)</a:t>
            </a:r>
          </a:p>
          <a:p>
            <a:r>
              <a:rPr lang="de-DE" dirty="0" smtClean="0"/>
              <a:t>Verteilung der Einnahmen</a:t>
            </a:r>
          </a:p>
          <a:p>
            <a:pPr lvl="1"/>
            <a:r>
              <a:rPr lang="de-DE" dirty="0" smtClean="0"/>
              <a:t>Wahrnehmung der Rechte aus dem Wahrnehmungsvertrag und gesetzliche Vergütungsansprüche</a:t>
            </a:r>
            <a:endParaRPr lang="de-DE" dirty="0"/>
          </a:p>
        </p:txBody>
      </p:sp>
    </p:spTree>
    <p:extLst>
      <p:ext uri="{BB962C8B-B14F-4D97-AF65-F5344CB8AC3E}">
        <p14:creationId xmlns:p14="http://schemas.microsoft.com/office/powerpoint/2010/main" val="26550577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algn="ctr">
              <a:defRPr/>
            </a:pPr>
            <a:r>
              <a:rPr lang="de-DE" dirty="0" smtClean="0">
                <a:ea typeface="+mj-ea"/>
                <a:cs typeface="+mj-cs"/>
              </a:rPr>
              <a:t>Rechtewahrnehmung </a:t>
            </a:r>
            <a:endParaRPr lang="de-DE" dirty="0">
              <a:ea typeface="+mj-ea"/>
              <a:cs typeface="+mj-cs"/>
            </a:endParaRPr>
          </a:p>
        </p:txBody>
      </p:sp>
      <p:sp>
        <p:nvSpPr>
          <p:cNvPr id="96259" name="Rectangle 3"/>
          <p:cNvSpPr>
            <a:spLocks noGrp="1" noChangeArrowheads="1"/>
          </p:cNvSpPr>
          <p:nvPr>
            <p:ph type="body" sz="half" idx="1"/>
          </p:nvPr>
        </p:nvSpPr>
        <p:spPr>
          <a:xfrm>
            <a:off x="381000" y="1295400"/>
            <a:ext cx="8583613" cy="5334000"/>
          </a:xfrm>
        </p:spPr>
        <p:txBody>
          <a:bodyPr/>
          <a:lstStyle/>
          <a:p>
            <a:pPr>
              <a:buFont typeface="Wingdings" pitchFamily="2" charset="2"/>
              <a:buNone/>
            </a:pPr>
            <a:r>
              <a:rPr lang="de-DE" u="sng" dirty="0" smtClean="0">
                <a:ea typeface="ＭＳ Ｐゴシック" pitchFamily="34" charset="-128"/>
              </a:rPr>
              <a:t>VGs unterliegen:</a:t>
            </a:r>
          </a:p>
          <a:p>
            <a:r>
              <a:rPr lang="de-DE" dirty="0" smtClean="0">
                <a:ea typeface="ＭＳ Ｐゴシック" pitchFamily="34" charset="-128"/>
              </a:rPr>
              <a:t>Wahrnehmungszwang gem. § 6 </a:t>
            </a:r>
            <a:r>
              <a:rPr lang="de-DE" dirty="0" err="1" smtClean="0">
                <a:ea typeface="ＭＳ Ｐゴシック" pitchFamily="34" charset="-128"/>
              </a:rPr>
              <a:t>WahrnG</a:t>
            </a:r>
            <a:r>
              <a:rPr lang="de-DE" dirty="0" smtClean="0">
                <a:ea typeface="ＭＳ Ｐゴシック" pitchFamily="34" charset="-128"/>
              </a:rPr>
              <a:t/>
            </a:r>
            <a:br>
              <a:rPr lang="de-DE" dirty="0" smtClean="0">
                <a:ea typeface="ＭＳ Ｐゴシック" pitchFamily="34" charset="-128"/>
              </a:rPr>
            </a:br>
            <a:r>
              <a:rPr lang="de-DE" dirty="0" smtClean="0">
                <a:ea typeface="ＭＳ Ｐゴシック" pitchFamily="34" charset="-128"/>
                <a:sym typeface="Wingdings" pitchFamily="2" charset="2"/>
              </a:rPr>
              <a:t> gegenüber den Rechteinhabern</a:t>
            </a:r>
            <a:endParaRPr lang="de-DE" dirty="0" smtClean="0">
              <a:ea typeface="ＭＳ Ｐゴシック" pitchFamily="34" charset="-128"/>
            </a:endParaRPr>
          </a:p>
          <a:p>
            <a:endParaRPr lang="de-DE" dirty="0" smtClean="0">
              <a:ea typeface="ＭＳ Ｐゴシック" pitchFamily="34" charset="-128"/>
            </a:endParaRPr>
          </a:p>
          <a:p>
            <a:endParaRPr lang="de-DE" dirty="0" smtClean="0">
              <a:ea typeface="ＭＳ Ｐゴシック" pitchFamily="34" charset="-128"/>
            </a:endParaRPr>
          </a:p>
          <a:p>
            <a:r>
              <a:rPr lang="de-DE" dirty="0" smtClean="0">
                <a:ea typeface="ＭＳ Ｐゴシック" pitchFamily="34" charset="-128"/>
              </a:rPr>
              <a:t>Einräumungszwang gem. § 11 </a:t>
            </a:r>
            <a:r>
              <a:rPr lang="de-DE" dirty="0" err="1" smtClean="0">
                <a:ea typeface="ＭＳ Ｐゴシック" pitchFamily="34" charset="-128"/>
              </a:rPr>
              <a:t>WahrnG</a:t>
            </a:r>
            <a:r>
              <a:rPr lang="de-DE" dirty="0" smtClean="0">
                <a:ea typeface="ＭＳ Ｐゴシック" pitchFamily="34" charset="-128"/>
              </a:rPr>
              <a:t/>
            </a:r>
            <a:br>
              <a:rPr lang="de-DE" dirty="0" smtClean="0">
                <a:ea typeface="ＭＳ Ｐゴシック" pitchFamily="34" charset="-128"/>
              </a:rPr>
            </a:br>
            <a:r>
              <a:rPr lang="de-DE" dirty="0" smtClean="0">
                <a:ea typeface="ＭＳ Ｐゴシック" pitchFamily="34" charset="-128"/>
                <a:sym typeface="Wingdings" pitchFamily="2" charset="2"/>
              </a:rPr>
              <a:t> gegenüber den Nutzern</a:t>
            </a:r>
            <a:endParaRPr lang="de-DE" dirty="0" smtClean="0">
              <a:ea typeface="ＭＳ Ｐゴシック" pitchFamily="34" charset="-128"/>
            </a:endParaRPr>
          </a:p>
        </p:txBody>
      </p:sp>
      <p:pic>
        <p:nvPicPr>
          <p:cNvPr id="96260"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r="6122"/>
          <a:stretch>
            <a:fillRect/>
          </a:stretch>
        </p:blipFill>
        <p:spPr>
          <a:xfrm>
            <a:off x="3419872" y="3139656"/>
            <a:ext cx="857250" cy="952500"/>
          </a:xfrm>
          <a:noFill/>
        </p:spPr>
      </p:pic>
      <p:pic>
        <p:nvPicPr>
          <p:cNvPr id="96261" name="Picture 4" descr="MCj04401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738" y="3201568"/>
            <a:ext cx="43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5"/>
          <p:cNvSpPr>
            <a:spLocks noChangeArrowheads="1"/>
          </p:cNvSpPr>
          <p:nvPr/>
        </p:nvSpPr>
        <p:spPr bwMode="auto">
          <a:xfrm>
            <a:off x="1275556" y="3250781"/>
            <a:ext cx="792162" cy="792162"/>
          </a:xfrm>
          <a:prstGeom prst="ellipse">
            <a:avLst/>
          </a:prstGeom>
          <a:solidFill>
            <a:srgbClr val="FF3300"/>
          </a:solidFill>
          <a:ln w="76200" cmpd="tri">
            <a:solidFill>
              <a:srgbClr val="FF3300"/>
            </a:solidFill>
            <a:round/>
            <a:headEnd/>
            <a:tailEnd/>
          </a:ln>
        </p:spPr>
        <p:txBody>
          <a:bodyPr lIns="90000" tIns="46800" rIns="90000" bIns="46800" anchor="ctr">
            <a:spAutoFit/>
          </a:bodyPr>
          <a:lstStyle/>
          <a:p>
            <a:endParaRPr lang="de-DE"/>
          </a:p>
        </p:txBody>
      </p:sp>
      <p:sp>
        <p:nvSpPr>
          <p:cNvPr id="96263" name="WordArt 6"/>
          <p:cNvSpPr>
            <a:spLocks noChangeArrowheads="1" noChangeShapeType="1" noTextEdit="1"/>
          </p:cNvSpPr>
          <p:nvPr/>
        </p:nvSpPr>
        <p:spPr bwMode="auto">
          <a:xfrm>
            <a:off x="1403350" y="3060700"/>
            <a:ext cx="536575" cy="295275"/>
          </a:xfrm>
          <a:prstGeom prst="rect">
            <a:avLst/>
          </a:prstGeom>
        </p:spPr>
        <p:txBody>
          <a:bodyPr wrap="none" fromWordArt="1">
            <a:prstTxWarp prst="textPlain">
              <a:avLst>
                <a:gd name="adj" fmla="val 50000"/>
              </a:avLst>
            </a:prstTxWarp>
          </a:bodyPr>
          <a:lstStyle/>
          <a:p>
            <a:r>
              <a:rPr lang="de-DE" sz="2400" kern="10">
                <a:ln w="9525">
                  <a:solidFill>
                    <a:srgbClr val="000000"/>
                  </a:solidFill>
                  <a:round/>
                  <a:headEnd/>
                  <a:tailEnd/>
                </a:ln>
                <a:solidFill>
                  <a:srgbClr val="FFFFFF"/>
                </a:solidFill>
                <a:latin typeface="Arial Black"/>
              </a:rPr>
              <a:t>UrhR</a:t>
            </a:r>
          </a:p>
        </p:txBody>
      </p:sp>
      <p:pic>
        <p:nvPicPr>
          <p:cNvPr id="96264" name="Picture 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6122"/>
          <a:stretch>
            <a:fillRect/>
          </a:stretch>
        </p:blipFill>
        <p:spPr>
          <a:xfrm>
            <a:off x="3491880" y="5465670"/>
            <a:ext cx="857250" cy="952500"/>
          </a:xfrm>
          <a:noFill/>
        </p:spPr>
      </p:pic>
      <p:pic>
        <p:nvPicPr>
          <p:cNvPr id="96265" name="Picture 14" descr="MCj04401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4508500"/>
            <a:ext cx="32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15" descr="MCj04401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4652963"/>
            <a:ext cx="32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7" name="Picture 16" descr="MCj04401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5372100"/>
            <a:ext cx="32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Picture 17" descr="MCj04401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050" y="5372100"/>
            <a:ext cx="32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9" name="Picture 18" descr="MCj044018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550" y="5084763"/>
            <a:ext cx="320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9"/>
          <p:cNvSpPr>
            <a:spLocks noChangeArrowheads="1"/>
          </p:cNvSpPr>
          <p:nvPr/>
        </p:nvSpPr>
        <p:spPr bwMode="auto">
          <a:xfrm>
            <a:off x="2311756" y="3429000"/>
            <a:ext cx="936625" cy="504825"/>
          </a:xfrm>
          <a:prstGeom prst="rightArrow">
            <a:avLst>
              <a:gd name="adj1" fmla="val 50000"/>
              <a:gd name="adj2" fmla="val 4638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de-DE"/>
          </a:p>
        </p:txBody>
      </p:sp>
      <p:sp>
        <p:nvSpPr>
          <p:cNvPr id="96271" name="Line 22"/>
          <p:cNvSpPr>
            <a:spLocks noChangeShapeType="1"/>
          </p:cNvSpPr>
          <p:nvPr/>
        </p:nvSpPr>
        <p:spPr bwMode="auto">
          <a:xfrm flipV="1">
            <a:off x="4572000" y="4868863"/>
            <a:ext cx="1439863"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de-DE"/>
          </a:p>
        </p:txBody>
      </p:sp>
      <p:sp>
        <p:nvSpPr>
          <p:cNvPr id="96272" name="Line 23"/>
          <p:cNvSpPr>
            <a:spLocks noChangeShapeType="1"/>
          </p:cNvSpPr>
          <p:nvPr/>
        </p:nvSpPr>
        <p:spPr bwMode="auto">
          <a:xfrm flipV="1">
            <a:off x="4716463" y="5300663"/>
            <a:ext cx="1008062"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de-DE"/>
          </a:p>
        </p:txBody>
      </p:sp>
      <p:sp>
        <p:nvSpPr>
          <p:cNvPr id="96273" name="Line 24"/>
          <p:cNvSpPr>
            <a:spLocks noChangeShapeType="1"/>
          </p:cNvSpPr>
          <p:nvPr/>
        </p:nvSpPr>
        <p:spPr bwMode="auto">
          <a:xfrm flipV="1">
            <a:off x="4716463" y="5589588"/>
            <a:ext cx="1008062" cy="71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de-DE"/>
          </a:p>
        </p:txBody>
      </p:sp>
      <p:sp>
        <p:nvSpPr>
          <p:cNvPr id="96274" name="Line 25"/>
          <p:cNvSpPr>
            <a:spLocks noChangeShapeType="1"/>
          </p:cNvSpPr>
          <p:nvPr/>
        </p:nvSpPr>
        <p:spPr bwMode="auto">
          <a:xfrm>
            <a:off x="4859338" y="5805488"/>
            <a:ext cx="12239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de-DE"/>
          </a:p>
        </p:txBody>
      </p:sp>
      <p:sp>
        <p:nvSpPr>
          <p:cNvPr id="96275" name="Line 26"/>
          <p:cNvSpPr>
            <a:spLocks noChangeShapeType="1"/>
          </p:cNvSpPr>
          <p:nvPr/>
        </p:nvSpPr>
        <p:spPr bwMode="auto">
          <a:xfrm>
            <a:off x="4716463" y="5949950"/>
            <a:ext cx="1511300" cy="142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spAutoFit/>
          </a:bodyPr>
          <a:lstStyle/>
          <a:p>
            <a:endParaRPr lang="de-DE"/>
          </a:p>
        </p:txBody>
      </p:sp>
    </p:spTree>
    <p:extLst>
      <p:ext uri="{BB962C8B-B14F-4D97-AF65-F5344CB8AC3E}">
        <p14:creationId xmlns:p14="http://schemas.microsoft.com/office/powerpoint/2010/main" val="35254371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a:t>
            </a:r>
            <a:endParaRPr lang="de-DE" dirty="0"/>
          </a:p>
        </p:txBody>
      </p:sp>
      <p:sp>
        <p:nvSpPr>
          <p:cNvPr id="3" name="Inhaltsplatzhalter 2"/>
          <p:cNvSpPr>
            <a:spLocks noGrp="1"/>
          </p:cNvSpPr>
          <p:nvPr>
            <p:ph idx="1"/>
          </p:nvPr>
        </p:nvSpPr>
        <p:spPr/>
        <p:txBody>
          <a:bodyPr/>
          <a:lstStyle/>
          <a:p>
            <a:r>
              <a:rPr lang="de-DE" dirty="0" smtClean="0"/>
              <a:t>Kontrahierungszwang und Covern</a:t>
            </a:r>
          </a:p>
          <a:p>
            <a:r>
              <a:rPr lang="de-DE" dirty="0" smtClean="0"/>
              <a:t>Carl Orff und Die Toten Hosen</a:t>
            </a:r>
          </a:p>
          <a:p>
            <a:r>
              <a:rPr lang="de-DE" dirty="0" smtClean="0"/>
              <a:t>Ausschüttungen</a:t>
            </a:r>
          </a:p>
          <a:p>
            <a:r>
              <a:rPr lang="de-DE" dirty="0" smtClean="0"/>
              <a:t>Missbrauch von dem Rechtesystem (Konzert neuer Musik, Berliner Verlag)</a:t>
            </a:r>
            <a:endParaRPr lang="de-DE" dirty="0"/>
          </a:p>
        </p:txBody>
      </p:sp>
    </p:spTree>
    <p:extLst>
      <p:ext uri="{BB962C8B-B14F-4D97-AF65-F5344CB8AC3E}">
        <p14:creationId xmlns:p14="http://schemas.microsoft.com/office/powerpoint/2010/main" val="38300619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Eine Alternative</a:t>
            </a:r>
            <a:endParaRPr lang="de-DE"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34356"/>
            <a:ext cx="6096000" cy="4057650"/>
          </a:xfrm>
          <a:noFill/>
        </p:spPr>
      </p:pic>
    </p:spTree>
    <p:extLst>
      <p:ext uri="{BB962C8B-B14F-4D97-AF65-F5344CB8AC3E}">
        <p14:creationId xmlns:p14="http://schemas.microsoft.com/office/powerpoint/2010/main" val="24074936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defRPr/>
            </a:pPr>
            <a:r>
              <a:rPr lang="de-DE" dirty="0" smtClean="0">
                <a:cs typeface="Calibri" pitchFamily="34" charset="0"/>
              </a:rPr>
              <a:t>Kostenlose Nutzung zu bestimmten Lizenzbedingungen</a:t>
            </a:r>
            <a:r>
              <a:rPr lang="de-DE" dirty="0" smtClean="0"/>
              <a:t> </a:t>
            </a:r>
            <a:endParaRPr lang="de-DE" dirty="0"/>
          </a:p>
        </p:txBody>
      </p:sp>
      <p:sp>
        <p:nvSpPr>
          <p:cNvPr id="3" name="Inhaltsplatzhalter 2"/>
          <p:cNvSpPr>
            <a:spLocks noGrp="1"/>
          </p:cNvSpPr>
          <p:nvPr>
            <p:ph idx="1"/>
          </p:nvPr>
        </p:nvSpPr>
        <p:spPr>
          <a:xfrm>
            <a:off x="357188" y="1700213"/>
            <a:ext cx="8072437" cy="5572125"/>
          </a:xfrm>
        </p:spPr>
        <p:txBody>
          <a:bodyPr>
            <a:normAutofit lnSpcReduction="10000"/>
          </a:bodyPr>
          <a:lstStyle/>
          <a:p>
            <a:pPr>
              <a:spcBef>
                <a:spcPts val="1200"/>
              </a:spcBef>
              <a:buSzPct val="100000"/>
              <a:buFont typeface="Arial" pitchFamily="34" charset="0"/>
              <a:buChar char="•"/>
              <a:defRPr/>
            </a:pPr>
            <a:r>
              <a:rPr lang="de-DE" b="1" dirty="0" smtClean="0">
                <a:solidFill>
                  <a:srgbClr val="002060"/>
                </a:solidFill>
                <a:latin typeface="Calibri" pitchFamily="34" charset="0"/>
                <a:cs typeface="Calibri" pitchFamily="34" charset="0"/>
              </a:rPr>
              <a:t>Zielsetzung</a:t>
            </a:r>
          </a:p>
          <a:p>
            <a:pPr indent="-12700">
              <a:spcBef>
                <a:spcPts val="600"/>
              </a:spcBef>
              <a:buSzPct val="100000"/>
              <a:buFont typeface="Wingdings" pitchFamily="2" charset="2"/>
              <a:buChar char="Ø"/>
              <a:defRPr/>
            </a:pPr>
            <a:r>
              <a:rPr lang="de-DE" sz="2200" dirty="0" smtClean="0">
                <a:solidFill>
                  <a:srgbClr val="002060"/>
                </a:solidFill>
                <a:latin typeface="Calibri" pitchFamily="34" charset="0"/>
                <a:cs typeface="Calibri" pitchFamily="34" charset="0"/>
              </a:rPr>
              <a:t>	möglichst großes Reservoir an unentgeltlich nutzbaren 	kreativen Inhalten für die Allgemeinheit</a:t>
            </a:r>
          </a:p>
          <a:p>
            <a:pPr indent="-12700">
              <a:spcBef>
                <a:spcPts val="600"/>
              </a:spcBef>
              <a:buSzPct val="100000"/>
              <a:buFont typeface="Wingdings" pitchFamily="2" charset="2"/>
              <a:buChar char="Ø"/>
              <a:defRPr/>
            </a:pPr>
            <a:r>
              <a:rPr lang="de-DE" sz="2200" dirty="0" smtClean="0">
                <a:solidFill>
                  <a:srgbClr val="002060"/>
                </a:solidFill>
                <a:latin typeface="Calibri" pitchFamily="34" charset="0"/>
                <a:cs typeface="Calibri" pitchFamily="34" charset="0"/>
              </a:rPr>
              <a:t> 	flexiblere Alternative gegenüber dem Urheberrecht</a:t>
            </a:r>
          </a:p>
          <a:p>
            <a:pPr>
              <a:spcBef>
                <a:spcPts val="1200"/>
              </a:spcBef>
              <a:buSzPct val="100000"/>
              <a:buFont typeface="Arial" pitchFamily="34" charset="0"/>
              <a:buChar char="•"/>
              <a:defRPr/>
            </a:pPr>
            <a:r>
              <a:rPr lang="de-DE" b="1" dirty="0" smtClean="0">
                <a:solidFill>
                  <a:srgbClr val="002060"/>
                </a:solidFill>
                <a:latin typeface="Calibri" pitchFamily="34" charset="0"/>
                <a:cs typeface="Calibri" pitchFamily="34" charset="0"/>
              </a:rPr>
              <a:t>Einschränkungen</a:t>
            </a:r>
            <a:endParaRPr lang="de-DE" dirty="0" smtClean="0">
              <a:solidFill>
                <a:srgbClr val="002060"/>
              </a:solidFill>
              <a:latin typeface="Calibri" pitchFamily="34" charset="0"/>
              <a:cs typeface="Calibri" pitchFamily="34" charset="0"/>
            </a:endParaRPr>
          </a:p>
          <a:p>
            <a:pPr>
              <a:spcBef>
                <a:spcPts val="600"/>
              </a:spcBef>
              <a:buSzPct val="100000"/>
              <a:buFont typeface="Wingdings" charset="2"/>
              <a:buNone/>
              <a:defRPr/>
            </a:pPr>
            <a:r>
              <a:rPr lang="de-DE" sz="2200" dirty="0">
                <a:solidFill>
                  <a:srgbClr val="002060"/>
                </a:solidFill>
                <a:latin typeface="Calibri" pitchFamily="34" charset="0"/>
                <a:cs typeface="Calibri" pitchFamily="34" charset="0"/>
              </a:rPr>
              <a:t>	</a:t>
            </a:r>
            <a:r>
              <a:rPr lang="de-DE" sz="2200" dirty="0" smtClean="0">
                <a:solidFill>
                  <a:srgbClr val="002060"/>
                </a:solidFill>
                <a:latin typeface="Calibri" pitchFamily="34" charset="0"/>
                <a:cs typeface="Calibri" pitchFamily="34" charset="0"/>
              </a:rPr>
              <a:t>	by = Namensnennung			</a:t>
            </a:r>
          </a:p>
          <a:p>
            <a:pPr>
              <a:spcBef>
                <a:spcPts val="1200"/>
              </a:spcBef>
              <a:buSzPct val="100000"/>
              <a:buFont typeface="Wingdings" charset="2"/>
              <a:buNone/>
              <a:defRPr/>
            </a:pPr>
            <a:r>
              <a:rPr lang="de-DE" sz="2200" dirty="0" smtClean="0">
                <a:solidFill>
                  <a:srgbClr val="002060"/>
                </a:solidFill>
                <a:latin typeface="Calibri" pitchFamily="34" charset="0"/>
                <a:cs typeface="Calibri" pitchFamily="34" charset="0"/>
              </a:rPr>
              <a:t>		nc = nicht kommerziell</a:t>
            </a:r>
          </a:p>
          <a:p>
            <a:pPr>
              <a:spcBef>
                <a:spcPts val="1200"/>
              </a:spcBef>
              <a:buSzPct val="100000"/>
              <a:buFont typeface="Wingdings" charset="2"/>
              <a:buNone/>
              <a:defRPr/>
            </a:pPr>
            <a:r>
              <a:rPr lang="de-DE" sz="2200" dirty="0" smtClean="0">
                <a:solidFill>
                  <a:srgbClr val="002060"/>
                </a:solidFill>
                <a:latin typeface="Calibri" pitchFamily="34" charset="0"/>
                <a:cs typeface="Calibri" pitchFamily="34" charset="0"/>
              </a:rPr>
              <a:t>		nd = keine Bearbeitung gestattet, d.h. das Werk darf nicht 	verändert werden</a:t>
            </a:r>
          </a:p>
          <a:p>
            <a:pPr>
              <a:spcBef>
                <a:spcPts val="1200"/>
              </a:spcBef>
              <a:buSzPct val="100000"/>
              <a:buFont typeface="Wingdings" charset="2"/>
              <a:buNone/>
              <a:defRPr/>
            </a:pPr>
            <a:r>
              <a:rPr lang="de-DE" sz="2200" dirty="0" smtClean="0">
                <a:solidFill>
                  <a:srgbClr val="002060"/>
                </a:solidFill>
                <a:latin typeface="Calibri" pitchFamily="34" charset="0"/>
                <a:cs typeface="Calibri" pitchFamily="34" charset="0"/>
              </a:rPr>
              <a:t>		sa = Weitergabe unter gleichen Bedingungen, d.h. das Werk 	muss auch nach einer Veränderung unter derselben Lizenz 	weitergegeben werden</a:t>
            </a:r>
          </a:p>
          <a:p>
            <a:pPr>
              <a:spcBef>
                <a:spcPts val="1200"/>
              </a:spcBef>
              <a:buSzPct val="100000"/>
              <a:buFont typeface="Wingdings" charset="2"/>
              <a:buNone/>
              <a:defRPr/>
            </a:pPr>
            <a:r>
              <a:rPr lang="de-DE" dirty="0" smtClean="0">
                <a:latin typeface="Calibri" pitchFamily="34" charset="0"/>
                <a:cs typeface="Calibri" pitchFamily="34" charset="0"/>
              </a:rPr>
              <a:t>	</a:t>
            </a:r>
          </a:p>
          <a:p>
            <a:pPr lvl="1" indent="-488950">
              <a:buSzPct val="100000"/>
              <a:buFontTx/>
              <a:buNone/>
              <a:tabLst>
                <a:tab pos="285750" algn="l"/>
                <a:tab pos="723900" algn="l"/>
                <a:tab pos="1238250" algn="l"/>
                <a:tab pos="1714500" algn="l"/>
                <a:tab pos="2190750" algn="l"/>
              </a:tabLst>
              <a:defRPr/>
            </a:pPr>
            <a:endParaRPr lang="de-DE" sz="2200" dirty="0" smtClean="0">
              <a:latin typeface="Calibri" pitchFamily="34" charset="0"/>
              <a:cs typeface="Calibri" pitchFamily="34" charset="0"/>
            </a:endParaRPr>
          </a:p>
        </p:txBody>
      </p:sp>
      <p:pic>
        <p:nvPicPr>
          <p:cNvPr id="72708" name="Picture 4" descr="H:\MIEBU Vorlesung\attri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916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descr="H:\MIEBU Vorlesung\noncom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50" y="441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8" descr="H:\MIEBU Vorlesung\standar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5716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0" descr="H:\MIEBU Vorlesung\nomo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0" y="4941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2" name="Gruppieren 10"/>
          <p:cNvGrpSpPr>
            <a:grpSpLocks/>
          </p:cNvGrpSpPr>
          <p:nvPr/>
        </p:nvGrpSpPr>
        <p:grpSpPr bwMode="auto">
          <a:xfrm>
            <a:off x="5076825" y="3975100"/>
            <a:ext cx="2714625" cy="430213"/>
            <a:chOff x="5715008" y="4000504"/>
            <a:chExt cx="2714644" cy="430887"/>
          </a:xfrm>
        </p:grpSpPr>
        <p:pic>
          <p:nvPicPr>
            <p:cNvPr id="72714" name="Picture 11" descr="H:\MIEBU Vorlesung\no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8" y="4071942"/>
              <a:ext cx="28575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5" name="Textfeld 9"/>
            <p:cNvSpPr txBox="1">
              <a:spLocks noChangeArrowheads="1"/>
            </p:cNvSpPr>
            <p:nvPr/>
          </p:nvSpPr>
          <p:spPr bwMode="auto">
            <a:xfrm>
              <a:off x="6000760" y="4000504"/>
              <a:ext cx="24288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2200">
                  <a:latin typeface="Calibri" pitchFamily="34" charset="0"/>
                </a:rPr>
                <a:t>Gemeinfreie Werke</a:t>
              </a:r>
            </a:p>
          </p:txBody>
        </p:sp>
      </p:grpSp>
      <p:pic>
        <p:nvPicPr>
          <p:cNvPr id="72713" name="Picture 16" descr="H:\MIEBU Vorlesung\280px-CreativeCommond_logo_trademark.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1557338"/>
            <a:ext cx="22145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59092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Internationales Urheberrecht</a:t>
            </a:r>
            <a:endParaRPr lang="de-DE" dirty="0"/>
          </a:p>
        </p:txBody>
      </p:sp>
      <p:sp>
        <p:nvSpPr>
          <p:cNvPr id="6" name="Inhaltsplatzhalter 5"/>
          <p:cNvSpPr>
            <a:spLocks noGrp="1"/>
          </p:cNvSpPr>
          <p:nvPr>
            <p:ph idx="1"/>
          </p:nvPr>
        </p:nvSpPr>
        <p:spPr/>
        <p:txBody>
          <a:bodyPr/>
          <a:lstStyle/>
          <a:p>
            <a:r>
              <a:rPr lang="de-DE" dirty="0" smtClean="0"/>
              <a:t>Bilaterale Staatsverträge zum Beispiel USA</a:t>
            </a:r>
          </a:p>
          <a:p>
            <a:r>
              <a:rPr lang="de-DE" dirty="0" smtClean="0"/>
              <a:t>Bern: Revidierte Berner Übereinkunft 1883</a:t>
            </a:r>
          </a:p>
          <a:p>
            <a:pPr lvl="1"/>
            <a:r>
              <a:rPr lang="de-DE" dirty="0" smtClean="0"/>
              <a:t>Old Europe ohne USA und Großbritannien</a:t>
            </a:r>
          </a:p>
          <a:p>
            <a:r>
              <a:rPr lang="de-DE" dirty="0" smtClean="0"/>
              <a:t>Paris: Welturheberrechtsabkommen 1952</a:t>
            </a:r>
          </a:p>
          <a:p>
            <a:pPr lvl="1"/>
            <a:r>
              <a:rPr lang="de-DE" dirty="0" smtClean="0"/>
              <a:t>New Europe und USA</a:t>
            </a:r>
          </a:p>
          <a:p>
            <a:r>
              <a:rPr lang="de-DE" dirty="0" smtClean="0"/>
              <a:t>1989 Austritt der USA aus der UNESCO und Beitritt zu Bern</a:t>
            </a:r>
          </a:p>
          <a:p>
            <a:r>
              <a:rPr lang="de-DE" dirty="0" smtClean="0"/>
              <a:t>Welthandelsrechtsabkommen/WTO/Trips</a:t>
            </a:r>
            <a:endParaRPr lang="de-DE" dirty="0"/>
          </a:p>
        </p:txBody>
      </p:sp>
    </p:spTree>
    <p:extLst>
      <p:ext uri="{BB962C8B-B14F-4D97-AF65-F5344CB8AC3E}">
        <p14:creationId xmlns:p14="http://schemas.microsoft.com/office/powerpoint/2010/main" val="2689876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10</a:t>
            </a:r>
            <a:endParaRPr lang="de-DE" dirty="0"/>
          </a:p>
        </p:txBody>
      </p:sp>
    </p:spTree>
    <p:extLst>
      <p:ext uri="{BB962C8B-B14F-4D97-AF65-F5344CB8AC3E}">
        <p14:creationId xmlns:p14="http://schemas.microsoft.com/office/powerpoint/2010/main" val="8688429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9543472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Single </a:t>
            </a:r>
            <a:r>
              <a:rPr lang="de-DE" dirty="0" err="1"/>
              <a:t>licensing</a:t>
            </a:r>
            <a:r>
              <a:rPr lang="de-DE" dirty="0"/>
              <a:t> </a:t>
            </a:r>
          </a:p>
        </p:txBody>
      </p:sp>
      <p:sp>
        <p:nvSpPr>
          <p:cNvPr id="3" name="Inhaltsplatzhalter 2"/>
          <p:cNvSpPr>
            <a:spLocks noGrp="1"/>
          </p:cNvSpPr>
          <p:nvPr>
            <p:ph idx="1"/>
          </p:nvPr>
        </p:nvSpPr>
        <p:spPr/>
        <p:txBody>
          <a:bodyPr/>
          <a:lstStyle/>
          <a:p>
            <a:r>
              <a:rPr lang="de-DE" dirty="0" smtClean="0"/>
              <a:t>Präambel</a:t>
            </a:r>
          </a:p>
          <a:p>
            <a:r>
              <a:rPr lang="de-DE" dirty="0" smtClean="0"/>
              <a:t>Hauptleistungspflichten</a:t>
            </a:r>
          </a:p>
          <a:p>
            <a:r>
              <a:rPr lang="de-DE" dirty="0" smtClean="0"/>
              <a:t>Nebenpflichten</a:t>
            </a:r>
          </a:p>
          <a:p>
            <a:r>
              <a:rPr lang="de-DE" dirty="0" smtClean="0"/>
              <a:t>Leistungsstörungen</a:t>
            </a:r>
          </a:p>
          <a:p>
            <a:r>
              <a:rPr lang="de-DE" dirty="0" smtClean="0"/>
              <a:t>Auflösung</a:t>
            </a:r>
          </a:p>
          <a:p>
            <a:r>
              <a:rPr lang="de-DE" dirty="0" smtClean="0"/>
              <a:t>Sonstiges</a:t>
            </a:r>
            <a:endParaRPr lang="de-DE" dirty="0"/>
          </a:p>
        </p:txBody>
      </p:sp>
    </p:spTree>
    <p:extLst>
      <p:ext uri="{BB962C8B-B14F-4D97-AF65-F5344CB8AC3E}">
        <p14:creationId xmlns:p14="http://schemas.microsoft.com/office/powerpoint/2010/main" val="20164668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Ausgangslage</a:t>
            </a:r>
            <a:endParaRPr lang="de-DE" dirty="0"/>
          </a:p>
        </p:txBody>
      </p:sp>
      <p:sp>
        <p:nvSpPr>
          <p:cNvPr id="3" name="Inhaltsplatzhalter 2"/>
          <p:cNvSpPr>
            <a:spLocks noGrp="1"/>
          </p:cNvSpPr>
          <p:nvPr>
            <p:ph idx="1"/>
          </p:nvPr>
        </p:nvSpPr>
        <p:spPr/>
        <p:txBody>
          <a:bodyPr>
            <a:normAutofit fontScale="85000" lnSpcReduction="20000"/>
          </a:bodyPr>
          <a:lstStyle/>
          <a:p>
            <a:r>
              <a:rPr lang="de-DE" b="1" dirty="0"/>
              <a:t> </a:t>
            </a:r>
            <a:r>
              <a:rPr lang="de-DE" dirty="0" smtClean="0"/>
              <a:t>Urheber </a:t>
            </a:r>
            <a:r>
              <a:rPr lang="de-DE" dirty="0"/>
              <a:t>ist nur der Schöpfer des Werks (anders etwa das Patentrecht: Inhaber des </a:t>
            </a:r>
            <a:r>
              <a:rPr lang="de-DE" dirty="0" err="1"/>
              <a:t>Pa-tents</a:t>
            </a:r>
            <a:r>
              <a:rPr lang="de-DE" dirty="0"/>
              <a:t> ist nicht notwendigerweise der Erfinder). Das Schöpferprinzip (§ 7) wird im </a:t>
            </a:r>
            <a:r>
              <a:rPr lang="de-DE" dirty="0" smtClean="0"/>
              <a:t>deutschen </a:t>
            </a:r>
            <a:r>
              <a:rPr lang="de-DE" dirty="0"/>
              <a:t>Recht ohne Ausnahme durchgehalten. Er ist häufig selbst zur Verwertung nicht in der Lage</a:t>
            </a:r>
            <a:r>
              <a:rPr lang="de-DE" dirty="0" smtClean="0"/>
              <a:t>.</a:t>
            </a:r>
            <a:endParaRPr lang="de-DE" dirty="0"/>
          </a:p>
          <a:p>
            <a:pPr lvl="0"/>
            <a:r>
              <a:rPr lang="de-DE" dirty="0"/>
              <a:t>Umgekehrt kann der Verwerter regelmäßig selbst keine schutzfähigen Werke schaffen</a:t>
            </a:r>
            <a:r>
              <a:rPr lang="de-DE" dirty="0" smtClean="0"/>
              <a:t>.</a:t>
            </a:r>
            <a:endParaRPr lang="de-DE" dirty="0"/>
          </a:p>
          <a:p>
            <a:pPr lvl="0"/>
            <a:r>
              <a:rPr lang="de-DE" dirty="0"/>
              <a:t>Es besteht also die Notwendigkeit vertraglicher Vereinbarungen. Dabei ist der Urheber in besonderem Maße schutzwürdig, denn er ist häufig in der schwächeren </a:t>
            </a:r>
            <a:r>
              <a:rPr lang="de-DE" dirty="0" smtClean="0"/>
              <a:t>Verhandlungsposition</a:t>
            </a:r>
            <a:r>
              <a:rPr lang="de-DE" dirty="0"/>
              <a:t>.</a:t>
            </a:r>
          </a:p>
          <a:p>
            <a:endParaRPr lang="de-DE" dirty="0"/>
          </a:p>
        </p:txBody>
      </p:sp>
    </p:spTree>
    <p:extLst>
      <p:ext uri="{BB962C8B-B14F-4D97-AF65-F5344CB8AC3E}">
        <p14:creationId xmlns:p14="http://schemas.microsoft.com/office/powerpoint/2010/main" val="37592542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Terminologie</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Ähnlich </a:t>
            </a:r>
            <a:r>
              <a:rPr lang="de-DE" dirty="0"/>
              <a:t>wie im Sachenrecht lässt sich auch im Urheberrecht zwischen Verpflichtung </a:t>
            </a:r>
            <a:r>
              <a:rPr lang="de-DE" dirty="0" smtClean="0"/>
              <a:t>und Verfügung </a:t>
            </a:r>
            <a:r>
              <a:rPr lang="de-DE" dirty="0"/>
              <a:t>unterscheiden. Das Gesetz regelt unter der Überschrift „Rechtsverkehr im </a:t>
            </a:r>
            <a:r>
              <a:rPr lang="de-DE" dirty="0" smtClean="0"/>
              <a:t>Urheberrecht</a:t>
            </a:r>
            <a:r>
              <a:rPr lang="de-DE" dirty="0"/>
              <a:t>“ beides.</a:t>
            </a:r>
            <a:endParaRPr lang="de-DE" sz="2400" dirty="0"/>
          </a:p>
          <a:p>
            <a:r>
              <a:rPr lang="de-DE" dirty="0"/>
              <a:t> </a:t>
            </a:r>
            <a:r>
              <a:rPr lang="de-DE" dirty="0" smtClean="0"/>
              <a:t>Der </a:t>
            </a:r>
            <a:r>
              <a:rPr lang="de-DE" dirty="0"/>
              <a:t>Begriff </a:t>
            </a:r>
            <a:r>
              <a:rPr lang="de-DE" b="1" dirty="0"/>
              <a:t>„Urhebervertragsrecht“</a:t>
            </a:r>
            <a:r>
              <a:rPr lang="de-DE" dirty="0"/>
              <a:t> wird häufig auf die Verpflichtungsgeschäfte </a:t>
            </a:r>
            <a:r>
              <a:rPr lang="de-DE" dirty="0" smtClean="0"/>
              <a:t>beschränkt.</a:t>
            </a:r>
            <a:r>
              <a:rPr lang="de-DE" dirty="0"/>
              <a:t> </a:t>
            </a:r>
            <a:endParaRPr lang="de-DE" sz="2400" dirty="0"/>
          </a:p>
          <a:p>
            <a:pPr lvl="0"/>
            <a:r>
              <a:rPr lang="de-DE" dirty="0"/>
              <a:t>Terminologie</a:t>
            </a:r>
            <a:r>
              <a:rPr lang="de-DE" dirty="0" smtClean="0"/>
              <a:t>:</a:t>
            </a:r>
            <a:r>
              <a:rPr lang="de-DE" dirty="0"/>
              <a:t> </a:t>
            </a:r>
            <a:endParaRPr lang="de-DE" sz="2400" dirty="0"/>
          </a:p>
          <a:p>
            <a:pPr lvl="1"/>
            <a:r>
              <a:rPr lang="de-DE" b="1" dirty="0"/>
              <a:t>Verwertungsrecht </a:t>
            </a:r>
            <a:r>
              <a:rPr lang="de-DE" dirty="0"/>
              <a:t>= vermögensrechtliche Komponente des Urheberrechts (§ 15</a:t>
            </a:r>
            <a:r>
              <a:rPr lang="de-DE" b="1" dirty="0"/>
              <a:t> </a:t>
            </a:r>
            <a:r>
              <a:rPr lang="de-DE" dirty="0"/>
              <a:t>UrhG), Inhaber von Verwertungsrechten ist also nur der Urheber.</a:t>
            </a:r>
            <a:endParaRPr lang="de-DE" sz="2000" dirty="0"/>
          </a:p>
          <a:p>
            <a:pPr lvl="1"/>
            <a:r>
              <a:rPr lang="de-DE" b="1" dirty="0"/>
              <a:t>Nutzungsrecht </a:t>
            </a:r>
            <a:r>
              <a:rPr lang="de-DE" dirty="0"/>
              <a:t>= gegenständliches Tochterrecht, das vom Urheber einem Verwerter</a:t>
            </a:r>
            <a:r>
              <a:rPr lang="de-DE" b="1" dirty="0"/>
              <a:t> </a:t>
            </a:r>
            <a:r>
              <a:rPr lang="de-DE" dirty="0"/>
              <a:t>(Nutzungsrecht 1. Stufe) oder vom Erstverwerter einem Zweitverwerter eingeräumt wird</a:t>
            </a:r>
            <a:r>
              <a:rPr lang="de-DE" dirty="0" smtClean="0"/>
              <a:t>.</a:t>
            </a:r>
            <a:r>
              <a:rPr lang="de-DE" dirty="0"/>
              <a:t> </a:t>
            </a:r>
            <a:endParaRPr lang="de-DE" sz="2400" dirty="0"/>
          </a:p>
          <a:p>
            <a:pPr lvl="1"/>
            <a:r>
              <a:rPr lang="de-DE" dirty="0"/>
              <a:t>Der im gewerblichen Rechtsschutz übliche Begriff </a:t>
            </a:r>
            <a:r>
              <a:rPr lang="de-DE" b="1" dirty="0"/>
              <a:t>„Lizenz“</a:t>
            </a:r>
            <a:r>
              <a:rPr lang="de-DE" dirty="0"/>
              <a:t> ist im Urheberrecht mehrdeutig. Einige verstehen darunter (wie im Patent- und Markenrecht) jedes </a:t>
            </a:r>
            <a:r>
              <a:rPr lang="de-DE" dirty="0" smtClean="0"/>
              <a:t>Nutzungsrecht</a:t>
            </a:r>
            <a:r>
              <a:rPr lang="de-DE" dirty="0"/>
              <a:t>, andere nur Nutzungsrechte 2. Stufe (z.B. Taschenbuchlizenz, die vom Erstverleger eingeräumt wird</a:t>
            </a:r>
            <a:r>
              <a:rPr lang="de-DE" dirty="0" smtClean="0"/>
              <a:t>.</a:t>
            </a:r>
            <a:r>
              <a:rPr lang="de-DE" dirty="0"/>
              <a:t> </a:t>
            </a:r>
            <a:endParaRPr lang="de-DE" sz="2400" dirty="0"/>
          </a:p>
          <a:p>
            <a:endParaRPr lang="de-DE" dirty="0"/>
          </a:p>
        </p:txBody>
      </p:sp>
    </p:spTree>
    <p:extLst>
      <p:ext uri="{BB962C8B-B14F-4D97-AF65-F5344CB8AC3E}">
        <p14:creationId xmlns:p14="http://schemas.microsoft.com/office/powerpoint/2010/main" val="6579736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Terminologie</a:t>
            </a:r>
            <a:endParaRPr lang="de-DE" dirty="0"/>
          </a:p>
        </p:txBody>
      </p:sp>
      <p:sp>
        <p:nvSpPr>
          <p:cNvPr id="3" name="Inhaltsplatzhalter 2"/>
          <p:cNvSpPr>
            <a:spLocks noGrp="1"/>
          </p:cNvSpPr>
          <p:nvPr>
            <p:ph idx="1"/>
          </p:nvPr>
        </p:nvSpPr>
        <p:spPr/>
        <p:txBody>
          <a:bodyPr>
            <a:normAutofit fontScale="47500" lnSpcReduction="20000"/>
          </a:bodyPr>
          <a:lstStyle/>
          <a:p>
            <a:r>
              <a:rPr lang="de-DE" b="1" dirty="0"/>
              <a:t>Verpflichtung und Verfügung</a:t>
            </a:r>
            <a:endParaRPr lang="de-DE" sz="2400" dirty="0"/>
          </a:p>
          <a:p>
            <a:r>
              <a:rPr lang="de-DE" dirty="0"/>
              <a:t> </a:t>
            </a:r>
            <a:r>
              <a:rPr lang="de-DE" dirty="0" smtClean="0"/>
              <a:t>Die </a:t>
            </a:r>
            <a:r>
              <a:rPr lang="de-DE" dirty="0"/>
              <a:t>Einräumung des Nutzungsrechts ist </a:t>
            </a:r>
            <a:r>
              <a:rPr lang="de-DE" dirty="0" smtClean="0"/>
              <a:t>Verfügung, der </a:t>
            </a:r>
            <a:r>
              <a:rPr lang="de-DE" dirty="0"/>
              <a:t>eine Verpflichtung zugrunde liegt.</a:t>
            </a:r>
            <a:endParaRPr lang="de-DE" sz="2400" dirty="0"/>
          </a:p>
          <a:p>
            <a:pPr marL="0" indent="0">
              <a:buNone/>
            </a:pPr>
            <a:endParaRPr lang="de-DE" sz="2400" dirty="0"/>
          </a:p>
          <a:p>
            <a:pPr lvl="0"/>
            <a:r>
              <a:rPr lang="de-DE" dirty="0"/>
              <a:t>Im Urheberrecht gilt also das </a:t>
            </a:r>
            <a:r>
              <a:rPr lang="de-DE" b="1" dirty="0"/>
              <a:t>Trennungsprinzip</a:t>
            </a:r>
            <a:r>
              <a:rPr lang="de-DE" dirty="0" smtClean="0"/>
              <a:t>.</a:t>
            </a:r>
            <a:r>
              <a:rPr lang="de-DE" dirty="0"/>
              <a:t> </a:t>
            </a:r>
            <a:endParaRPr lang="de-DE" sz="2400" dirty="0"/>
          </a:p>
          <a:p>
            <a:pPr lvl="0"/>
            <a:r>
              <a:rPr lang="de-DE" dirty="0"/>
              <a:t>Str. ist allerdings, ob auch das </a:t>
            </a:r>
            <a:r>
              <a:rPr lang="de-DE" b="1" dirty="0"/>
              <a:t>Abstraktionsprinzip</a:t>
            </a:r>
            <a:r>
              <a:rPr lang="de-DE" dirty="0"/>
              <a:t> gilt</a:t>
            </a:r>
            <a:r>
              <a:rPr lang="de-DE" dirty="0" smtClean="0"/>
              <a:t>.</a:t>
            </a:r>
            <a:endParaRPr lang="de-DE" sz="2400" dirty="0"/>
          </a:p>
          <a:p>
            <a:pPr lvl="1"/>
            <a:r>
              <a:rPr lang="de-DE" dirty="0"/>
              <a:t>Dafür: allgemeiner Grundsatz der Rechtsordnung, Interessen der Inhaber von „Enkel-rechten“, die bei Kausalbindung bei Unwirksamkeit der „Tochterrechtseinräumung“ automatisch zurückfallen würden. So auch § 103 </a:t>
            </a:r>
            <a:r>
              <a:rPr lang="de-DE" dirty="0" err="1"/>
              <a:t>ModellG</a:t>
            </a:r>
            <a:endParaRPr lang="de-DE" sz="2000" dirty="0"/>
          </a:p>
          <a:p>
            <a:pPr marL="0" indent="0">
              <a:buNone/>
            </a:pPr>
            <a:endParaRPr lang="de-DE" sz="2400" dirty="0"/>
          </a:p>
          <a:p>
            <a:pPr lvl="1"/>
            <a:r>
              <a:rPr lang="de-DE" dirty="0"/>
              <a:t>Dagegen: kein Typenzwang der Nutzungsrechte, daher ergibt sich die Reichweite des eingeräumten Rechts häufig erst aus dem Vertrag, außerdem geringere Bedeutung des Verkehrsschutzes im </a:t>
            </a:r>
            <a:r>
              <a:rPr lang="de-DE" dirty="0" smtClean="0"/>
              <a:t>Urheberrecht. Sonderregel </a:t>
            </a:r>
            <a:r>
              <a:rPr lang="de-DE" dirty="0"/>
              <a:t>in § 9 I VerlG: Nutzungsrecht erlischt mit der Beendigung des Vertrags-verhältnisses (vgl. auch §§ 41 V, 42 V).</a:t>
            </a:r>
            <a:endParaRPr lang="de-DE" sz="2000" dirty="0"/>
          </a:p>
          <a:p>
            <a:r>
              <a:rPr lang="de-DE" dirty="0"/>
              <a:t> </a:t>
            </a:r>
            <a:r>
              <a:rPr lang="de-DE" dirty="0" smtClean="0"/>
              <a:t>Der </a:t>
            </a:r>
            <a:r>
              <a:rPr lang="de-DE" dirty="0"/>
              <a:t>BGH hat die Frage noch nicht entschieden, bezeichnet in </a:t>
            </a:r>
            <a:r>
              <a:rPr lang="de-DE" u="sng" dirty="0"/>
              <a:t>GRUR 2012, 916</a:t>
            </a:r>
            <a:r>
              <a:rPr lang="de-DE" dirty="0"/>
              <a:t> </a:t>
            </a:r>
            <a:r>
              <a:rPr lang="de-DE" u="sng" dirty="0"/>
              <a:t>–</a:t>
            </a:r>
            <a:r>
              <a:rPr lang="de-DE" dirty="0"/>
              <a:t> </a:t>
            </a:r>
            <a:r>
              <a:rPr lang="de-DE" u="sng" dirty="0"/>
              <a:t>M2Trade</a:t>
            </a:r>
            <a:r>
              <a:rPr lang="de-DE" dirty="0"/>
              <a:t> § 9 VerlG aber als „exemplarisch“ und führt aus: „Zum anderen entspricht die stärkere kausale Verknüpfung von Verpflichtungs- und Verfügungsgeschäft der für das Urheber- und generell für das Immaterialgüterrecht geltenden Besonderheit, dass der Inhalt des Rechts, auf das sich die Verfügung bezieht, im Hinblick auf die Vielfalt der Gestaltungsmöglichkeiten und das Fehlen vorgeformter gesetzlicher </a:t>
            </a:r>
            <a:r>
              <a:rPr lang="de-DE" dirty="0" smtClean="0"/>
              <a:t>Typen </a:t>
            </a:r>
            <a:r>
              <a:rPr lang="de-DE" dirty="0"/>
              <a:t>erst durch den schuldrechtlichen Vertrag seine nähere Bestimmung und </a:t>
            </a:r>
            <a:r>
              <a:rPr lang="de-DE" dirty="0" smtClean="0"/>
              <a:t>Ausformung </a:t>
            </a:r>
            <a:r>
              <a:rPr lang="de-DE" dirty="0"/>
              <a:t>erfährt.“ Das spricht </a:t>
            </a:r>
            <a:r>
              <a:rPr lang="de-DE" dirty="0" smtClean="0"/>
              <a:t>nach </a:t>
            </a:r>
            <a:r>
              <a:rPr lang="de-DE" dirty="0" err="1" smtClean="0"/>
              <a:t>hM</a:t>
            </a:r>
            <a:r>
              <a:rPr lang="de-DE" dirty="0" smtClean="0"/>
              <a:t> gegen </a:t>
            </a:r>
            <a:r>
              <a:rPr lang="de-DE" dirty="0"/>
              <a:t>die Geltung des Abstraktionsprinzips</a:t>
            </a:r>
          </a:p>
        </p:txBody>
      </p:sp>
    </p:spTree>
    <p:extLst>
      <p:ext uri="{BB962C8B-B14F-4D97-AF65-F5344CB8AC3E}">
        <p14:creationId xmlns:p14="http://schemas.microsoft.com/office/powerpoint/2010/main" val="13218265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Vererbung</a:t>
            </a:r>
            <a:endParaRPr lang="de-DE" dirty="0"/>
          </a:p>
        </p:txBody>
      </p:sp>
      <p:sp>
        <p:nvSpPr>
          <p:cNvPr id="3" name="Inhaltsplatzhalter 2"/>
          <p:cNvSpPr>
            <a:spLocks noGrp="1"/>
          </p:cNvSpPr>
          <p:nvPr>
            <p:ph idx="1"/>
          </p:nvPr>
        </p:nvSpPr>
        <p:spPr/>
        <p:txBody>
          <a:bodyPr>
            <a:normAutofit fontScale="47500" lnSpcReduction="20000"/>
          </a:bodyPr>
          <a:lstStyle/>
          <a:p>
            <a:pPr lvl="0"/>
            <a:r>
              <a:rPr lang="de-DE" dirty="0"/>
              <a:t>Das Urheberrecht ist vererblich (§ 28</a:t>
            </a:r>
            <a:r>
              <a:rPr lang="de-DE" dirty="0" smtClean="0"/>
              <a:t>). Der </a:t>
            </a:r>
            <a:r>
              <a:rPr lang="de-DE" dirty="0"/>
              <a:t>Urheber kann sämtliche erbrechtlich vorgesehenen Verfügungen von Todes wegen vornehmen (z.B. durch Testament einen Erben einsetzen oder das Urheberrecht zum </a:t>
            </a:r>
            <a:r>
              <a:rPr lang="de-DE" dirty="0" smtClean="0"/>
              <a:t>Gegenstand </a:t>
            </a:r>
            <a:r>
              <a:rPr lang="de-DE" dirty="0"/>
              <a:t>eines Vermächtnisses machen). Sonderregelung in § 28 II zur </a:t>
            </a:r>
            <a:r>
              <a:rPr lang="de-DE" dirty="0" smtClean="0"/>
              <a:t>Testamentsvollstreckung.</a:t>
            </a:r>
            <a:endParaRPr lang="de-DE" dirty="0"/>
          </a:p>
          <a:p>
            <a:pPr lvl="0"/>
            <a:r>
              <a:rPr lang="de-DE" dirty="0"/>
              <a:t>Der Erbe wird Rechtsnachfolger hinsichtlich sämtlicher urheberrechtlicher Befugnisse (§ 30), Sondervorschriften aber in §§ 42 (Rückruf), 115 f. (Zwangsvollstreckung).</a:t>
            </a:r>
          </a:p>
          <a:p>
            <a:r>
              <a:rPr lang="de-DE" dirty="0"/>
              <a:t> </a:t>
            </a:r>
            <a:r>
              <a:rPr lang="de-DE" dirty="0" smtClean="0"/>
              <a:t>Die </a:t>
            </a:r>
            <a:r>
              <a:rPr lang="de-DE" dirty="0"/>
              <a:t>Rechtsnachfolge erfasst sowohl das Verwertungs- als auch das </a:t>
            </a:r>
            <a:r>
              <a:rPr lang="de-DE" dirty="0" smtClean="0"/>
              <a:t>Urheberpersönlichkeitsrecht</a:t>
            </a:r>
            <a:r>
              <a:rPr lang="de-DE" dirty="0"/>
              <a:t>, im deutschen Recht keine Spaltung zwischen (vererblichen) </a:t>
            </a:r>
            <a:r>
              <a:rPr lang="de-DE" dirty="0" smtClean="0"/>
              <a:t>Vermögensrechten </a:t>
            </a:r>
            <a:r>
              <a:rPr lang="de-DE" dirty="0"/>
              <a:t>und „Urheberehre“, die von nahen Angehörigen geschützt wird. Anders etwa das französische Recht und § 83 III für das Leistungsschutzrecht des ausübenden Künstlers</a:t>
            </a:r>
            <a:r>
              <a:rPr lang="de-DE" dirty="0" smtClean="0"/>
              <a:t>.</a:t>
            </a:r>
            <a:r>
              <a:rPr lang="de-DE" dirty="0"/>
              <a:t> </a:t>
            </a:r>
          </a:p>
          <a:p>
            <a:pPr lvl="0"/>
            <a:r>
              <a:rPr lang="de-DE" dirty="0"/>
              <a:t>Allerdings ist bei der Interessenabwägung im Rahmen des Urheberpersönlichkeitsrechts (vor allem unter § 14) nach </a:t>
            </a:r>
            <a:r>
              <a:rPr lang="de-DE" dirty="0" err="1"/>
              <a:t>h.M</a:t>
            </a:r>
            <a:r>
              <a:rPr lang="de-DE" dirty="0"/>
              <a:t>. auf die Interessen des verstorbenen Urhebers, nicht auf dasjenige der Rechtsnachfolger abzustellen</a:t>
            </a:r>
            <a:r>
              <a:rPr lang="de-DE" dirty="0" smtClean="0"/>
              <a:t>.</a:t>
            </a:r>
            <a:r>
              <a:rPr lang="de-DE" dirty="0"/>
              <a:t> </a:t>
            </a:r>
          </a:p>
          <a:p>
            <a:pPr lvl="0"/>
            <a:r>
              <a:rPr lang="de-DE" dirty="0"/>
              <a:t>Ist das Urheberpersönlichkeitsrecht nach Erbfolge treuhänderisch gebunden? Str., </a:t>
            </a:r>
            <a:r>
              <a:rPr lang="de-DE" dirty="0" smtClean="0"/>
              <a:t>praktisch </a:t>
            </a:r>
            <a:r>
              <a:rPr lang="de-DE" dirty="0"/>
              <a:t>kann diese treuhänderische Bindung nicht durchgesetzt werden. Möglichkeiten des Urhebers: Errichtung einer Stiftung von Todes wegen, Testamentsvollstreckung. </a:t>
            </a:r>
            <a:r>
              <a:rPr lang="de-DE" dirty="0" smtClean="0"/>
              <a:t>Formlose </a:t>
            </a:r>
            <a:r>
              <a:rPr lang="de-DE" dirty="0"/>
              <a:t>Überlassung an einen Treuhänder zu Lebzeiten (vgl. BGHZ 15, 249 – Cosima Wagner) ohne Einhaltung erbrechtlicher Formen wirksam? Str.</a:t>
            </a:r>
          </a:p>
          <a:p>
            <a:endParaRPr lang="de-DE" dirty="0"/>
          </a:p>
        </p:txBody>
      </p:sp>
    </p:spTree>
    <p:extLst>
      <p:ext uri="{BB962C8B-B14F-4D97-AF65-F5344CB8AC3E}">
        <p14:creationId xmlns:p14="http://schemas.microsoft.com/office/powerpoint/2010/main" val="132009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Formen der Abtretung</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04252897"/>
              </p:ext>
            </p:extLst>
          </p:nvPr>
        </p:nvGraphicFramePr>
        <p:xfrm>
          <a:off x="1403648" y="1771002"/>
          <a:ext cx="5816600" cy="2938172"/>
        </p:xfrm>
        <a:graphic>
          <a:graphicData uri="http://schemas.openxmlformats.org/drawingml/2006/table">
            <a:tbl>
              <a:tblPr>
                <a:tableStyleId>{5C22544A-7EE6-4342-B048-85BDC9FD1C3A}</a:tableStyleId>
              </a:tblPr>
              <a:tblGrid>
                <a:gridCol w="2044700"/>
                <a:gridCol w="3771900"/>
              </a:tblGrid>
              <a:tr h="282347">
                <a:tc>
                  <a:txBody>
                    <a:bodyPr/>
                    <a:lstStyle/>
                    <a:p>
                      <a:pPr marL="50800">
                        <a:spcAft>
                          <a:spcPts val="0"/>
                        </a:spcAft>
                      </a:pPr>
                      <a:r>
                        <a:rPr lang="de-DE" sz="1100">
                          <a:effectLst/>
                          <a:highlight>
                            <a:srgbClr val="C0C0C0"/>
                          </a:highlight>
                        </a:rPr>
                        <a:t>translative Rechtsübertragung</a:t>
                      </a:r>
                      <a:endParaRPr lang="de-DE" sz="1000">
                        <a:effectLst/>
                        <a:latin typeface="Calibri"/>
                        <a:ea typeface="Calibri"/>
                        <a:cs typeface="Arial"/>
                      </a:endParaRPr>
                    </a:p>
                  </a:txBody>
                  <a:tcPr marL="0" marR="0" marT="0" marB="0" anchor="b"/>
                </a:tc>
                <a:tc>
                  <a:txBody>
                    <a:bodyPr/>
                    <a:lstStyle/>
                    <a:p>
                      <a:pPr marL="25400">
                        <a:spcAft>
                          <a:spcPts val="0"/>
                        </a:spcAft>
                      </a:pPr>
                      <a:r>
                        <a:rPr lang="de-DE" sz="1100">
                          <a:effectLst/>
                        </a:rPr>
                        <a:t>im Patent- und Markenrecht möglich, im Urheberrecht</a:t>
                      </a:r>
                      <a:endParaRPr lang="de-DE" sz="1000">
                        <a:effectLst/>
                        <a:latin typeface="Calibri"/>
                        <a:ea typeface="Calibri"/>
                        <a:cs typeface="Arial"/>
                      </a:endParaRPr>
                    </a:p>
                  </a:txBody>
                  <a:tcPr marL="0" marR="0" marT="0" marB="0" anchor="b"/>
                </a:tc>
              </a:tr>
              <a:tr h="379671">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marL="25400">
                        <a:spcAft>
                          <a:spcPts val="0"/>
                        </a:spcAft>
                      </a:pPr>
                      <a:r>
                        <a:rPr lang="de-DE" sz="1100">
                          <a:effectLst/>
                        </a:rPr>
                        <a:t>ausgeschlossen (§ 29 I)</a:t>
                      </a:r>
                      <a:endParaRPr lang="de-DE" sz="1000">
                        <a:effectLst/>
                        <a:latin typeface="Calibri"/>
                        <a:ea typeface="Calibri"/>
                        <a:cs typeface="Arial"/>
                      </a:endParaRPr>
                    </a:p>
                  </a:txBody>
                  <a:tcPr marL="0" marR="0" marT="0" marB="0" anchor="b"/>
                </a:tc>
              </a:tr>
              <a:tr h="258818">
                <a:tc>
                  <a:txBody>
                    <a:bodyPr/>
                    <a:lstStyle/>
                    <a:p>
                      <a:pPr marL="50800">
                        <a:lnSpc>
                          <a:spcPts val="1210"/>
                        </a:lnSpc>
                        <a:spcAft>
                          <a:spcPts val="0"/>
                        </a:spcAft>
                      </a:pPr>
                      <a:r>
                        <a:rPr lang="de-DE" sz="1100">
                          <a:effectLst/>
                        </a:rPr>
                        <a:t>ausschließliches Nutzungs-</a:t>
                      </a:r>
                      <a:endParaRPr lang="de-DE" sz="1000">
                        <a:effectLst/>
                        <a:latin typeface="Calibri"/>
                        <a:ea typeface="Calibri"/>
                        <a:cs typeface="Arial"/>
                      </a:endParaRPr>
                    </a:p>
                  </a:txBody>
                  <a:tcPr marL="0" marR="0" marT="0" marB="0" anchor="b"/>
                </a:tc>
                <a:tc>
                  <a:txBody>
                    <a:bodyPr/>
                    <a:lstStyle/>
                    <a:p>
                      <a:pPr marL="25400">
                        <a:lnSpc>
                          <a:spcPts val="1210"/>
                        </a:lnSpc>
                        <a:spcAft>
                          <a:spcPts val="0"/>
                        </a:spcAft>
                      </a:pPr>
                      <a:r>
                        <a:rPr lang="de-DE" sz="1100">
                          <a:effectLst/>
                        </a:rPr>
                        <a:t>berechtigt zur Nutzung des Werks unter Ausschluss aller</a:t>
                      </a:r>
                      <a:endParaRPr lang="de-DE" sz="1000">
                        <a:effectLst/>
                        <a:latin typeface="Calibri"/>
                        <a:ea typeface="Calibri"/>
                        <a:cs typeface="Arial"/>
                      </a:endParaRPr>
                    </a:p>
                  </a:txBody>
                  <a:tcPr marL="0" marR="0" marT="0" marB="0" anchor="b"/>
                </a:tc>
              </a:tr>
              <a:tr h="447316">
                <a:tc>
                  <a:txBody>
                    <a:bodyPr/>
                    <a:lstStyle/>
                    <a:p>
                      <a:pPr marL="50800">
                        <a:spcAft>
                          <a:spcPts val="0"/>
                        </a:spcAft>
                      </a:pPr>
                      <a:r>
                        <a:rPr lang="de-DE" sz="1100">
                          <a:effectLst/>
                        </a:rPr>
                        <a:t>recht (§ 31 III)</a:t>
                      </a:r>
                      <a:endParaRPr lang="de-DE" sz="1000">
                        <a:effectLst/>
                        <a:latin typeface="Calibri"/>
                        <a:ea typeface="Calibri"/>
                        <a:cs typeface="Arial"/>
                      </a:endParaRPr>
                    </a:p>
                  </a:txBody>
                  <a:tcPr marL="0" marR="0" marT="0" marB="0" anchor="b"/>
                </a:tc>
                <a:tc>
                  <a:txBody>
                    <a:bodyPr/>
                    <a:lstStyle/>
                    <a:p>
                      <a:pPr marL="25400">
                        <a:spcAft>
                          <a:spcPts val="0"/>
                        </a:spcAft>
                      </a:pPr>
                      <a:r>
                        <a:rPr lang="de-DE" sz="1100">
                          <a:effectLst/>
                        </a:rPr>
                        <a:t>anderen Personen</a:t>
                      </a:r>
                      <a:endParaRPr lang="de-DE" sz="1000">
                        <a:effectLst/>
                        <a:latin typeface="Calibri"/>
                        <a:ea typeface="Calibri"/>
                        <a:cs typeface="Arial"/>
                      </a:endParaRPr>
                    </a:p>
                  </a:txBody>
                  <a:tcPr marL="0" marR="0" marT="0" marB="0" anchor="b"/>
                </a:tc>
              </a:tr>
              <a:tr h="258818">
                <a:tc>
                  <a:txBody>
                    <a:bodyPr/>
                    <a:lstStyle/>
                    <a:p>
                      <a:pPr marL="50800">
                        <a:lnSpc>
                          <a:spcPts val="1210"/>
                        </a:lnSpc>
                        <a:spcAft>
                          <a:spcPts val="0"/>
                        </a:spcAft>
                      </a:pPr>
                      <a:r>
                        <a:rPr lang="de-DE" sz="1100">
                          <a:effectLst/>
                        </a:rPr>
                        <a:t>einfaches Nutzungsrecht</a:t>
                      </a:r>
                      <a:endParaRPr lang="de-DE" sz="1000">
                        <a:effectLst/>
                        <a:latin typeface="Calibri"/>
                        <a:ea typeface="Calibri"/>
                        <a:cs typeface="Arial"/>
                      </a:endParaRPr>
                    </a:p>
                  </a:txBody>
                  <a:tcPr marL="0" marR="0" marT="0" marB="0" anchor="b"/>
                </a:tc>
                <a:tc>
                  <a:txBody>
                    <a:bodyPr/>
                    <a:lstStyle/>
                    <a:p>
                      <a:pPr marL="25400">
                        <a:lnSpc>
                          <a:spcPts val="1210"/>
                        </a:lnSpc>
                        <a:spcAft>
                          <a:spcPts val="0"/>
                        </a:spcAft>
                      </a:pPr>
                      <a:r>
                        <a:rPr lang="de-DE" sz="1100">
                          <a:effectLst/>
                        </a:rPr>
                        <a:t>berechtigt zur Nutzung neben anderen, gewährt Sukzessi-</a:t>
                      </a:r>
                      <a:endParaRPr lang="de-DE" sz="1000">
                        <a:effectLst/>
                        <a:latin typeface="Calibri"/>
                        <a:ea typeface="Calibri"/>
                        <a:cs typeface="Arial"/>
                      </a:endParaRPr>
                    </a:p>
                  </a:txBody>
                  <a:tcPr marL="0" marR="0" marT="0" marB="0" anchor="b"/>
                </a:tc>
              </a:tr>
              <a:tr h="379671">
                <a:tc>
                  <a:txBody>
                    <a:bodyPr/>
                    <a:lstStyle/>
                    <a:p>
                      <a:pPr marL="50800">
                        <a:spcAft>
                          <a:spcPts val="0"/>
                        </a:spcAft>
                      </a:pPr>
                      <a:r>
                        <a:rPr lang="de-DE" sz="1100">
                          <a:effectLst/>
                        </a:rPr>
                        <a:t>(§ 31 II)</a:t>
                      </a:r>
                      <a:endParaRPr lang="de-DE" sz="1000">
                        <a:effectLst/>
                        <a:latin typeface="Calibri"/>
                        <a:ea typeface="Calibri"/>
                        <a:cs typeface="Arial"/>
                      </a:endParaRPr>
                    </a:p>
                  </a:txBody>
                  <a:tcPr marL="0" marR="0" marT="0" marB="0" anchor="b"/>
                </a:tc>
                <a:tc>
                  <a:txBody>
                    <a:bodyPr/>
                    <a:lstStyle/>
                    <a:p>
                      <a:pPr marL="25400">
                        <a:spcAft>
                          <a:spcPts val="0"/>
                        </a:spcAft>
                      </a:pPr>
                      <a:r>
                        <a:rPr lang="de-DE" sz="1100">
                          <a:effectLst/>
                        </a:rPr>
                        <a:t>onsschutz (§ 33)</a:t>
                      </a:r>
                      <a:endParaRPr lang="de-DE" sz="1000">
                        <a:effectLst/>
                        <a:latin typeface="Calibri"/>
                        <a:ea typeface="Calibri"/>
                        <a:cs typeface="Arial"/>
                      </a:endParaRPr>
                    </a:p>
                  </a:txBody>
                  <a:tcPr marL="0" marR="0" marT="0" marB="0" anchor="b"/>
                </a:tc>
              </a:tr>
              <a:tr h="258818">
                <a:tc>
                  <a:txBody>
                    <a:bodyPr/>
                    <a:lstStyle/>
                    <a:p>
                      <a:pPr marL="50800">
                        <a:lnSpc>
                          <a:spcPts val="1210"/>
                        </a:lnSpc>
                        <a:spcAft>
                          <a:spcPts val="0"/>
                        </a:spcAft>
                      </a:pPr>
                      <a:r>
                        <a:rPr lang="de-DE" sz="1100">
                          <a:effectLst/>
                        </a:rPr>
                        <a:t>schuldrechtliche Gestattung</a:t>
                      </a:r>
                      <a:endParaRPr lang="de-DE" sz="1000">
                        <a:effectLst/>
                        <a:latin typeface="Calibri"/>
                        <a:ea typeface="Calibri"/>
                        <a:cs typeface="Arial"/>
                      </a:endParaRPr>
                    </a:p>
                  </a:txBody>
                  <a:tcPr marL="0" marR="0" marT="0" marB="0" anchor="b"/>
                </a:tc>
                <a:tc>
                  <a:txBody>
                    <a:bodyPr/>
                    <a:lstStyle/>
                    <a:p>
                      <a:pPr marL="25400">
                        <a:lnSpc>
                          <a:spcPts val="1210"/>
                        </a:lnSpc>
                        <a:spcAft>
                          <a:spcPts val="0"/>
                        </a:spcAft>
                      </a:pPr>
                      <a:r>
                        <a:rPr lang="de-DE" sz="1100">
                          <a:effectLst/>
                        </a:rPr>
                        <a:t>ermöglicht Werknutzung, keine Wirkung gegenüber Drit-</a:t>
                      </a:r>
                      <a:endParaRPr lang="de-DE" sz="1000">
                        <a:effectLst/>
                        <a:latin typeface="Calibri"/>
                        <a:ea typeface="Calibri"/>
                        <a:cs typeface="Arial"/>
                      </a:endParaRPr>
                    </a:p>
                  </a:txBody>
                  <a:tcPr marL="0" marR="0" marT="0" marB="0" anchor="b"/>
                </a:tc>
              </a:tr>
              <a:tr h="379671">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marL="25400">
                        <a:spcAft>
                          <a:spcPts val="0"/>
                        </a:spcAft>
                      </a:pPr>
                      <a:r>
                        <a:rPr lang="de-DE" sz="1100">
                          <a:effectLst/>
                        </a:rPr>
                        <a:t>ten</a:t>
                      </a:r>
                      <a:endParaRPr lang="de-DE" sz="1000">
                        <a:effectLst/>
                        <a:latin typeface="Calibri"/>
                        <a:ea typeface="Calibri"/>
                        <a:cs typeface="Arial"/>
                      </a:endParaRPr>
                    </a:p>
                  </a:txBody>
                  <a:tcPr marL="0" marR="0" marT="0" marB="0" anchor="b"/>
                </a:tc>
              </a:tr>
              <a:tr h="293042">
                <a:tc>
                  <a:txBody>
                    <a:bodyPr/>
                    <a:lstStyle/>
                    <a:p>
                      <a:pPr marL="50800">
                        <a:lnSpc>
                          <a:spcPts val="1210"/>
                        </a:lnSpc>
                        <a:spcAft>
                          <a:spcPts val="0"/>
                        </a:spcAft>
                      </a:pPr>
                      <a:r>
                        <a:rPr lang="de-DE" sz="1100">
                          <a:effectLst/>
                        </a:rPr>
                        <a:t>Einwilligung</a:t>
                      </a:r>
                      <a:endParaRPr lang="de-DE" sz="1000">
                        <a:effectLst/>
                        <a:latin typeface="Calibri"/>
                        <a:ea typeface="Calibri"/>
                        <a:cs typeface="Arial"/>
                      </a:endParaRPr>
                    </a:p>
                  </a:txBody>
                  <a:tcPr marL="0" marR="0" marT="0" marB="0" anchor="b"/>
                </a:tc>
                <a:tc>
                  <a:txBody>
                    <a:bodyPr/>
                    <a:lstStyle/>
                    <a:p>
                      <a:pPr marL="25400">
                        <a:lnSpc>
                          <a:spcPts val="1210"/>
                        </a:lnSpc>
                        <a:spcAft>
                          <a:spcPts val="0"/>
                        </a:spcAft>
                      </a:pPr>
                      <a:r>
                        <a:rPr lang="de-DE" sz="1100" dirty="0">
                          <a:effectLst/>
                        </a:rPr>
                        <a:t>einseitige, frei widerrufliche Gestattung</a:t>
                      </a:r>
                      <a:endParaRPr lang="de-DE" sz="1000" dirty="0">
                        <a:effectLst/>
                        <a:latin typeface="Calibri"/>
                        <a:ea typeface="Calibri"/>
                        <a:cs typeface="Arial"/>
                      </a:endParaRPr>
                    </a:p>
                  </a:txBody>
                  <a:tcPr marL="0" marR="0" marT="0" marB="0" anchor="b"/>
                </a:tc>
              </a:tr>
            </a:tbl>
          </a:graphicData>
        </a:graphic>
      </p:graphicFrame>
      <p:sp>
        <p:nvSpPr>
          <p:cNvPr id="5" name="Rectangle 1"/>
          <p:cNvSpPr>
            <a:spLocks noChangeArrowheads="1"/>
          </p:cNvSpPr>
          <p:nvPr/>
        </p:nvSpPr>
        <p:spPr bwMode="auto">
          <a:xfrm>
            <a:off x="1663700" y="3011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988" algn="l"/>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6604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Single </a:t>
            </a:r>
            <a:r>
              <a:rPr lang="de-DE" dirty="0" err="1"/>
              <a:t>licensing</a:t>
            </a:r>
            <a:r>
              <a:rPr lang="de-DE" dirty="0"/>
              <a:t> </a:t>
            </a:r>
          </a:p>
        </p:txBody>
      </p:sp>
      <p:sp>
        <p:nvSpPr>
          <p:cNvPr id="3" name="Inhaltsplatzhalter 2"/>
          <p:cNvSpPr>
            <a:spLocks noGrp="1"/>
          </p:cNvSpPr>
          <p:nvPr>
            <p:ph idx="1"/>
          </p:nvPr>
        </p:nvSpPr>
        <p:spPr/>
        <p:txBody>
          <a:bodyPr>
            <a:normAutofit/>
          </a:bodyPr>
          <a:lstStyle/>
          <a:p>
            <a:r>
              <a:rPr lang="de-DE" dirty="0" smtClean="0"/>
              <a:t>Präambel: Lizenz gibt es nicht, Rechtskauf oder Rechtspacht</a:t>
            </a:r>
          </a:p>
          <a:p>
            <a:r>
              <a:rPr lang="de-DE" dirty="0" smtClean="0"/>
              <a:t>Hauptleistungspflichten: Einräumung von Nutzungsrechten (nicht Urheberrecht)</a:t>
            </a:r>
          </a:p>
          <a:p>
            <a:pPr lvl="1"/>
            <a:r>
              <a:rPr lang="de-DE" dirty="0" smtClean="0"/>
              <a:t>Ausschließlich oder einfach</a:t>
            </a:r>
          </a:p>
          <a:p>
            <a:pPr lvl="1"/>
            <a:r>
              <a:rPr lang="de-DE" dirty="0" smtClean="0"/>
              <a:t>Übertragbar</a:t>
            </a:r>
          </a:p>
          <a:p>
            <a:pPr lvl="1"/>
            <a:r>
              <a:rPr lang="de-DE" dirty="0" smtClean="0"/>
              <a:t>Buy-out: ausschließliches übertragbares Nutzungsrecht –&gt; Horror: BGH nicht kontrollfähig</a:t>
            </a:r>
            <a:endParaRPr lang="de-DE" dirty="0"/>
          </a:p>
        </p:txBody>
      </p:sp>
    </p:spTree>
    <p:extLst>
      <p:ext uri="{BB962C8B-B14F-4D97-AF65-F5344CB8AC3E}">
        <p14:creationId xmlns:p14="http://schemas.microsoft.com/office/powerpoint/2010/main" val="3893825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Single </a:t>
            </a:r>
            <a:r>
              <a:rPr lang="de-DE" dirty="0" err="1"/>
              <a:t>licensing</a:t>
            </a:r>
            <a:r>
              <a:rPr lang="de-DE" dirty="0"/>
              <a:t> </a:t>
            </a:r>
          </a:p>
        </p:txBody>
      </p:sp>
      <p:sp>
        <p:nvSpPr>
          <p:cNvPr id="3" name="Inhaltsplatzhalter 2"/>
          <p:cNvSpPr>
            <a:spLocks noGrp="1"/>
          </p:cNvSpPr>
          <p:nvPr>
            <p:ph idx="1"/>
          </p:nvPr>
        </p:nvSpPr>
        <p:spPr/>
        <p:txBody>
          <a:bodyPr>
            <a:normAutofit lnSpcReduction="10000"/>
          </a:bodyPr>
          <a:lstStyle/>
          <a:p>
            <a:r>
              <a:rPr lang="de-DE" dirty="0" smtClean="0"/>
              <a:t>Hauptleistungspflichten: Vergütung nach Herta</a:t>
            </a:r>
          </a:p>
          <a:p>
            <a:pPr lvl="1"/>
            <a:r>
              <a:rPr lang="de-DE" dirty="0" err="1" smtClean="0"/>
              <a:t>Judex</a:t>
            </a:r>
            <a:r>
              <a:rPr lang="de-DE" dirty="0" smtClean="0"/>
              <a:t> non </a:t>
            </a:r>
            <a:r>
              <a:rPr lang="de-DE" dirty="0" err="1" smtClean="0"/>
              <a:t>calculat</a:t>
            </a:r>
            <a:endParaRPr lang="de-DE" dirty="0" smtClean="0"/>
          </a:p>
          <a:p>
            <a:pPr lvl="1"/>
            <a:r>
              <a:rPr lang="de-DE" dirty="0" smtClean="0"/>
              <a:t>Aber: § 32,32 A, 32 C – angemessene Vergütung</a:t>
            </a:r>
          </a:p>
          <a:p>
            <a:pPr lvl="1"/>
            <a:r>
              <a:rPr lang="de-DE" dirty="0" smtClean="0"/>
              <a:t>§ 32: angemessen gleich redlich, kein Pauschalhonorar mehr</a:t>
            </a:r>
          </a:p>
          <a:p>
            <a:pPr lvl="1"/>
            <a:r>
              <a:rPr lang="de-DE" dirty="0" smtClean="0"/>
              <a:t>§ 32 A: Bestsellerparagraph wegen Wegfall der Geschäftsgrundlage</a:t>
            </a:r>
          </a:p>
          <a:p>
            <a:pPr lvl="1"/>
            <a:r>
              <a:rPr lang="de-DE" dirty="0" smtClean="0"/>
              <a:t>§ 32 C: gilt auch für ausländische Urheber, wenn Vermarktung im Inland/ allgemeines IPR</a:t>
            </a:r>
            <a:endParaRPr lang="de-DE" dirty="0"/>
          </a:p>
        </p:txBody>
      </p:sp>
    </p:spTree>
    <p:extLst>
      <p:ext uri="{BB962C8B-B14F-4D97-AF65-F5344CB8AC3E}">
        <p14:creationId xmlns:p14="http://schemas.microsoft.com/office/powerpoint/2010/main" val="108096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Internationales Urheberrecht</a:t>
            </a:r>
            <a:endParaRPr lang="de-DE" dirty="0"/>
          </a:p>
        </p:txBody>
      </p:sp>
      <p:sp>
        <p:nvSpPr>
          <p:cNvPr id="3" name="Inhaltsplatzhalter 2"/>
          <p:cNvSpPr>
            <a:spLocks noGrp="1"/>
          </p:cNvSpPr>
          <p:nvPr>
            <p:ph idx="1"/>
          </p:nvPr>
        </p:nvSpPr>
        <p:spPr/>
        <p:txBody>
          <a:bodyPr/>
          <a:lstStyle/>
          <a:p>
            <a:r>
              <a:rPr lang="de-DE" dirty="0" smtClean="0"/>
              <a:t>Inländergleichbehandlung</a:t>
            </a:r>
          </a:p>
          <a:p>
            <a:r>
              <a:rPr lang="de-DE" dirty="0" smtClean="0"/>
              <a:t>Verbot der Reziprozität</a:t>
            </a:r>
          </a:p>
          <a:p>
            <a:r>
              <a:rPr lang="de-DE" dirty="0" smtClean="0"/>
              <a:t>Mindestrechte/Inländerdiskriminierung</a:t>
            </a:r>
          </a:p>
          <a:p>
            <a:r>
              <a:rPr lang="de-DE" dirty="0" smtClean="0"/>
              <a:t>Ausnahme Schutzfristenvergleich</a:t>
            </a:r>
          </a:p>
          <a:p>
            <a:r>
              <a:rPr lang="de-DE" dirty="0" smtClean="0"/>
              <a:t>Trips Verweis auf RBÜ</a:t>
            </a:r>
            <a:endParaRPr lang="de-DE" dirty="0"/>
          </a:p>
        </p:txBody>
      </p:sp>
    </p:spTree>
    <p:extLst>
      <p:ext uri="{BB962C8B-B14F-4D97-AF65-F5344CB8AC3E}">
        <p14:creationId xmlns:p14="http://schemas.microsoft.com/office/powerpoint/2010/main" val="38300400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F3EB0AF-1C0D-4375-B348-5C9CFE919486}"/>
              </a:ext>
            </a:extLst>
          </p:cNvPr>
          <p:cNvSpPr>
            <a:spLocks noGrp="1"/>
          </p:cNvSpPr>
          <p:nvPr>
            <p:ph type="title"/>
          </p:nvPr>
        </p:nvSpPr>
        <p:spPr/>
        <p:txBody>
          <a:bodyPr/>
          <a:lstStyle/>
          <a:p>
            <a:r>
              <a:rPr lang="de-DE" dirty="0"/>
              <a:t>Art. 18 DSM-RL: Faire Vergütung</a:t>
            </a:r>
          </a:p>
        </p:txBody>
      </p:sp>
      <p:sp>
        <p:nvSpPr>
          <p:cNvPr id="3" name="Inhaltsplatzhalter 2">
            <a:extLst>
              <a:ext uri="{FF2B5EF4-FFF2-40B4-BE49-F238E27FC236}">
                <a16:creationId xmlns="" xmlns:a16="http://schemas.microsoft.com/office/drawing/2014/main" id="{664AEBCA-E817-4F92-8584-CD2D0628169E}"/>
              </a:ext>
            </a:extLst>
          </p:cNvPr>
          <p:cNvSpPr>
            <a:spLocks noGrp="1"/>
          </p:cNvSpPr>
          <p:nvPr>
            <p:ph idx="1"/>
          </p:nvPr>
        </p:nvSpPr>
        <p:spPr/>
        <p:txBody>
          <a:bodyPr>
            <a:normAutofit fontScale="85000" lnSpcReduction="10000"/>
          </a:bodyPr>
          <a:lstStyle/>
          <a:p>
            <a:r>
              <a:rPr lang="de-DE" dirty="0"/>
              <a:t>Urheber und ausübende Künstler haben Anspruch auf angemessene und verhältnismäßige Vergütung, wenn sie ausschließliche Rechte am Werk übertragen</a:t>
            </a:r>
          </a:p>
          <a:p>
            <a:r>
              <a:rPr lang="de-DE" dirty="0"/>
              <a:t>Auch „unter Berücksichtigung der Besonderheiten jeder Branche“ als Pauschalvergütung möglich (</a:t>
            </a:r>
            <a:r>
              <a:rPr lang="de-DE" dirty="0" err="1"/>
              <a:t>ErwGr</a:t>
            </a:r>
            <a:r>
              <a:rPr lang="de-DE" dirty="0"/>
              <a:t> 73)</a:t>
            </a:r>
          </a:p>
          <a:p>
            <a:r>
              <a:rPr lang="de-DE" dirty="0"/>
              <a:t>Bei Vielzahl von Verträgen, wie in Filmbranche üblich, Pauschalvergütung wichtig (Planungssicherheit)</a:t>
            </a:r>
          </a:p>
          <a:p>
            <a:r>
              <a:rPr lang="de-DE" dirty="0" smtClean="0"/>
              <a:t>In </a:t>
            </a:r>
            <a:r>
              <a:rPr lang="de-DE" dirty="0"/>
              <a:t>Deutschland bereits in § 32 UrhG geregelt </a:t>
            </a:r>
            <a:r>
              <a:rPr lang="de-DE" dirty="0">
                <a:sym typeface="Wingdings" panose="05000000000000000000" pitchFamily="2" charset="2"/>
              </a:rPr>
              <a:t> </a:t>
            </a:r>
            <a:r>
              <a:rPr lang="de-DE" dirty="0"/>
              <a:t>Kein Anpassungsbedarf</a:t>
            </a:r>
          </a:p>
        </p:txBody>
      </p:sp>
    </p:spTree>
    <p:extLst>
      <p:ext uri="{BB962C8B-B14F-4D97-AF65-F5344CB8AC3E}">
        <p14:creationId xmlns:p14="http://schemas.microsoft.com/office/powerpoint/2010/main" val="30412948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F3EB0AF-1C0D-4375-B348-5C9CFE919486}"/>
              </a:ext>
            </a:extLst>
          </p:cNvPr>
          <p:cNvSpPr>
            <a:spLocks noGrp="1"/>
          </p:cNvSpPr>
          <p:nvPr>
            <p:ph type="title"/>
          </p:nvPr>
        </p:nvSpPr>
        <p:spPr/>
        <p:txBody>
          <a:bodyPr>
            <a:normAutofit fontScale="90000"/>
          </a:bodyPr>
          <a:lstStyle/>
          <a:p>
            <a:r>
              <a:rPr lang="de-DE" dirty="0"/>
              <a:t>Art. 20 DSM-RL: Anspruch auf Nachvergütung</a:t>
            </a:r>
          </a:p>
        </p:txBody>
      </p:sp>
      <p:sp>
        <p:nvSpPr>
          <p:cNvPr id="3" name="Inhaltsplatzhalter 2">
            <a:extLst>
              <a:ext uri="{FF2B5EF4-FFF2-40B4-BE49-F238E27FC236}">
                <a16:creationId xmlns="" xmlns:a16="http://schemas.microsoft.com/office/drawing/2014/main" id="{664AEBCA-E817-4F92-8584-CD2D0628169E}"/>
              </a:ext>
            </a:extLst>
          </p:cNvPr>
          <p:cNvSpPr>
            <a:spLocks noGrp="1"/>
          </p:cNvSpPr>
          <p:nvPr>
            <p:ph idx="1"/>
          </p:nvPr>
        </p:nvSpPr>
        <p:spPr>
          <a:xfrm>
            <a:off x="628650" y="1864126"/>
            <a:ext cx="7886700" cy="4351338"/>
          </a:xfrm>
        </p:spPr>
        <p:txBody>
          <a:bodyPr>
            <a:normAutofit fontScale="77500" lnSpcReduction="20000"/>
          </a:bodyPr>
          <a:lstStyle/>
          <a:p>
            <a:r>
              <a:rPr lang="de-DE" dirty="0"/>
              <a:t>Vertragsanpassungsmechanismus zugunsten von Urhebern/ausübenden Künstlern (Blockbuster-Regelung)</a:t>
            </a:r>
          </a:p>
          <a:p>
            <a:r>
              <a:rPr lang="de-DE" dirty="0"/>
              <a:t>Voraussetzung: Gemessen an späteren Einnahmen aus Verwertung </a:t>
            </a:r>
            <a:r>
              <a:rPr lang="de-DE" dirty="0" smtClean="0"/>
              <a:t>Vergütung unverhältnismäßig </a:t>
            </a:r>
            <a:r>
              <a:rPr lang="de-DE" dirty="0"/>
              <a:t>niedrig heraus</a:t>
            </a:r>
          </a:p>
          <a:p>
            <a:r>
              <a:rPr lang="de-DE" dirty="0"/>
              <a:t>Missverhältnis gemessen am Beitrag des Urhebers/ausübenden Künstlers und Branchenüblichkeit (</a:t>
            </a:r>
            <a:r>
              <a:rPr lang="de-DE" dirty="0" err="1"/>
              <a:t>ErwGr</a:t>
            </a:r>
            <a:r>
              <a:rPr lang="de-DE" dirty="0"/>
              <a:t> 78)</a:t>
            </a:r>
          </a:p>
          <a:p>
            <a:r>
              <a:rPr lang="de-DE" dirty="0"/>
              <a:t>Genauere Festlegung bleibt Mitgliedstaaten überlassen</a:t>
            </a:r>
          </a:p>
          <a:p>
            <a:r>
              <a:rPr lang="de-DE" dirty="0"/>
              <a:t>In Deutschland in § 32a UrhG </a:t>
            </a:r>
            <a:r>
              <a:rPr lang="de-DE" dirty="0" smtClean="0"/>
              <a:t>geregelt, aber schlecht (</a:t>
            </a:r>
            <a:r>
              <a:rPr lang="de-DE" dirty="0" err="1" smtClean="0"/>
              <a:t>Vakano</a:t>
            </a:r>
            <a:r>
              <a:rPr lang="de-DE" dirty="0" smtClean="0"/>
              <a:t>)</a:t>
            </a:r>
            <a:endParaRPr lang="de-DE" dirty="0"/>
          </a:p>
        </p:txBody>
      </p:sp>
    </p:spTree>
    <p:extLst>
      <p:ext uri="{BB962C8B-B14F-4D97-AF65-F5344CB8AC3E}">
        <p14:creationId xmlns:p14="http://schemas.microsoft.com/office/powerpoint/2010/main" val="16694417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Vergütung</a:t>
            </a:r>
            <a:endParaRPr lang="de-DE" dirty="0"/>
          </a:p>
        </p:txBody>
      </p:sp>
      <p:sp>
        <p:nvSpPr>
          <p:cNvPr id="3" name="Inhaltsplatzhalter 2"/>
          <p:cNvSpPr>
            <a:spLocks noGrp="1"/>
          </p:cNvSpPr>
          <p:nvPr>
            <p:ph idx="1"/>
          </p:nvPr>
        </p:nvSpPr>
        <p:spPr/>
        <p:txBody>
          <a:bodyPr/>
          <a:lstStyle/>
          <a:p>
            <a:r>
              <a:rPr lang="de-DE" dirty="0" smtClean="0"/>
              <a:t>Künftige Nutzungsarten: weggefallen ist § 31 IV – nur Vergütungspflicht nach § 31a (Helga)</a:t>
            </a:r>
          </a:p>
          <a:p>
            <a:r>
              <a:rPr lang="de-DE" dirty="0" smtClean="0"/>
              <a:t>Kostenlose Auskunft und Rechnungslegung einmal pro Jahr (Heiko)</a:t>
            </a:r>
          </a:p>
          <a:p>
            <a:r>
              <a:rPr lang="de-DE" dirty="0" smtClean="0"/>
              <a:t>Rückfall der Rechte nach 10 Jahren/Vor. Ausschl. NR gegen Einmalentgelt (Heiko)</a:t>
            </a:r>
          </a:p>
          <a:p>
            <a:r>
              <a:rPr lang="de-DE" smtClean="0"/>
              <a:t>Gilt </a:t>
            </a:r>
            <a:r>
              <a:rPr lang="de-DE" dirty="0" smtClean="0"/>
              <a:t>nach der Urheberrechtsrichtlinie im Grundsatz für ganz EU</a:t>
            </a:r>
          </a:p>
          <a:p>
            <a:endParaRPr lang="de-DE" dirty="0"/>
          </a:p>
        </p:txBody>
      </p:sp>
    </p:spTree>
    <p:extLst>
      <p:ext uri="{BB962C8B-B14F-4D97-AF65-F5344CB8AC3E}">
        <p14:creationId xmlns:p14="http://schemas.microsoft.com/office/powerpoint/2010/main" val="20279294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F3EB0AF-1C0D-4375-B348-5C9CFE919486}"/>
              </a:ext>
            </a:extLst>
          </p:cNvPr>
          <p:cNvSpPr>
            <a:spLocks noGrp="1"/>
          </p:cNvSpPr>
          <p:nvPr>
            <p:ph type="title"/>
          </p:nvPr>
        </p:nvSpPr>
        <p:spPr/>
        <p:txBody>
          <a:bodyPr>
            <a:normAutofit fontScale="90000"/>
          </a:bodyPr>
          <a:lstStyle/>
          <a:p>
            <a:r>
              <a:rPr lang="de-DE" dirty="0"/>
              <a:t>Art. 19 DSM-RL: </a:t>
            </a:r>
            <a:br>
              <a:rPr lang="de-DE" dirty="0"/>
            </a:br>
            <a:r>
              <a:rPr lang="de-DE" dirty="0"/>
              <a:t>Transparenzpflicht für Verwerter</a:t>
            </a:r>
          </a:p>
        </p:txBody>
      </p:sp>
      <p:sp>
        <p:nvSpPr>
          <p:cNvPr id="3" name="Inhaltsplatzhalter 2">
            <a:extLst>
              <a:ext uri="{FF2B5EF4-FFF2-40B4-BE49-F238E27FC236}">
                <a16:creationId xmlns="" xmlns:a16="http://schemas.microsoft.com/office/drawing/2014/main" id="{664AEBCA-E817-4F92-8584-CD2D0628169E}"/>
              </a:ext>
            </a:extLst>
          </p:cNvPr>
          <p:cNvSpPr>
            <a:spLocks noGrp="1"/>
          </p:cNvSpPr>
          <p:nvPr>
            <p:ph idx="1"/>
          </p:nvPr>
        </p:nvSpPr>
        <p:spPr/>
        <p:txBody>
          <a:bodyPr>
            <a:normAutofit fontScale="92500" lnSpcReduction="20000"/>
          </a:bodyPr>
          <a:lstStyle/>
          <a:p>
            <a:r>
              <a:rPr lang="de-DE" dirty="0"/>
              <a:t>Verwerter müssen Urhebern und ausübenden Künstlern Informationen über Verwertung ihrer Werke erteilen</a:t>
            </a:r>
          </a:p>
          <a:p>
            <a:r>
              <a:rPr lang="de-DE" dirty="0"/>
              <a:t>Auflistung aller betroffenen Einnahmequellen (auch von Unterlizenznehmern) mind. 1x pro Jahr</a:t>
            </a:r>
          </a:p>
          <a:p>
            <a:r>
              <a:rPr lang="de-DE" dirty="0" smtClean="0"/>
              <a:t>Mögliche </a:t>
            </a:r>
            <a:r>
              <a:rPr lang="de-DE" dirty="0"/>
              <a:t>Ausnahmen bei Unverhältnismäßigkeit oder unerheblichen Beiträgen</a:t>
            </a:r>
          </a:p>
          <a:p>
            <a:r>
              <a:rPr lang="de-DE" dirty="0"/>
              <a:t>Insbesondere in der Filmbranche hoher administrativer Aufwand und Kosten</a:t>
            </a:r>
          </a:p>
          <a:p>
            <a:r>
              <a:rPr lang="de-DE" dirty="0"/>
              <a:t>Bisher in §§ 32d, 32e UrhG geregelt </a:t>
            </a:r>
            <a:r>
              <a:rPr lang="de-DE" dirty="0">
                <a:sym typeface="Wingdings" panose="05000000000000000000" pitchFamily="2" charset="2"/>
              </a:rPr>
              <a:t></a:t>
            </a:r>
            <a:r>
              <a:rPr lang="de-DE" dirty="0"/>
              <a:t> Anpassungen notwendig.</a:t>
            </a:r>
          </a:p>
        </p:txBody>
      </p:sp>
    </p:spTree>
    <p:extLst>
      <p:ext uri="{BB962C8B-B14F-4D97-AF65-F5344CB8AC3E}">
        <p14:creationId xmlns:p14="http://schemas.microsoft.com/office/powerpoint/2010/main" val="35822171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Störungen/Rechtsmängel</a:t>
            </a:r>
            <a:endParaRPr lang="de-DE" dirty="0"/>
          </a:p>
        </p:txBody>
      </p:sp>
      <p:sp>
        <p:nvSpPr>
          <p:cNvPr id="3" name="Inhaltsplatzhalter 2"/>
          <p:cNvSpPr>
            <a:spLocks noGrp="1"/>
          </p:cNvSpPr>
          <p:nvPr>
            <p:ph idx="1"/>
          </p:nvPr>
        </p:nvSpPr>
        <p:spPr/>
        <p:txBody>
          <a:bodyPr/>
          <a:lstStyle/>
          <a:p>
            <a:r>
              <a:rPr lang="de-DE" dirty="0" smtClean="0"/>
              <a:t>Sachmängelhaftung</a:t>
            </a:r>
          </a:p>
          <a:p>
            <a:r>
              <a:rPr lang="de-DE" dirty="0" smtClean="0"/>
              <a:t>Rechtsmängelhaftung (verschuldensabhängig; in AGB keine Garantie)</a:t>
            </a:r>
          </a:p>
          <a:p>
            <a:r>
              <a:rPr lang="de-DE" dirty="0" smtClean="0"/>
              <a:t>Streitbeitritt -&gt;Streitverkündung/Interventionswirkung nach § 68, § 74 ZPO</a:t>
            </a:r>
          </a:p>
          <a:p>
            <a:r>
              <a:rPr lang="de-DE" dirty="0" smtClean="0"/>
              <a:t>E&amp;O (Versicherungen über den Strich ziehen)</a:t>
            </a:r>
            <a:endParaRPr lang="de-DE" dirty="0"/>
          </a:p>
        </p:txBody>
      </p:sp>
    </p:spTree>
    <p:extLst>
      <p:ext uri="{BB962C8B-B14F-4D97-AF65-F5344CB8AC3E}">
        <p14:creationId xmlns:p14="http://schemas.microsoft.com/office/powerpoint/2010/main" val="786457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Auflösung</a:t>
            </a:r>
            <a:endParaRPr lang="de-DE" dirty="0"/>
          </a:p>
        </p:txBody>
      </p:sp>
      <p:sp>
        <p:nvSpPr>
          <p:cNvPr id="3" name="Inhaltsplatzhalter 2"/>
          <p:cNvSpPr>
            <a:spLocks noGrp="1"/>
          </p:cNvSpPr>
          <p:nvPr>
            <p:ph idx="1"/>
          </p:nvPr>
        </p:nvSpPr>
        <p:spPr/>
        <p:txBody>
          <a:bodyPr/>
          <a:lstStyle/>
          <a:p>
            <a:r>
              <a:rPr lang="de-DE" dirty="0" smtClean="0"/>
              <a:t>§ 112 InsO: Sind „Lizenzen“ insolvenzfest?</a:t>
            </a:r>
          </a:p>
          <a:p>
            <a:r>
              <a:rPr lang="de-DE" dirty="0" smtClean="0"/>
              <a:t>Reifen progressiv: kein Abstraktionsprinzip im Urheberrecht</a:t>
            </a:r>
          </a:p>
          <a:p>
            <a:r>
              <a:rPr lang="de-DE" dirty="0" smtClean="0"/>
              <a:t>M2Trade: Bereicherungsrechtliche Folgen</a:t>
            </a:r>
            <a:endParaRPr lang="de-DE" dirty="0"/>
          </a:p>
        </p:txBody>
      </p:sp>
    </p:spTree>
    <p:extLst>
      <p:ext uri="{BB962C8B-B14F-4D97-AF65-F5344CB8AC3E}">
        <p14:creationId xmlns:p14="http://schemas.microsoft.com/office/powerpoint/2010/main" val="14497262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Sonstiges</a:t>
            </a:r>
            <a:endParaRPr lang="de-DE" dirty="0"/>
          </a:p>
        </p:txBody>
      </p:sp>
      <p:sp>
        <p:nvSpPr>
          <p:cNvPr id="3" name="Inhaltsplatzhalter 2"/>
          <p:cNvSpPr>
            <a:spLocks noGrp="1"/>
          </p:cNvSpPr>
          <p:nvPr>
            <p:ph idx="1"/>
          </p:nvPr>
        </p:nvSpPr>
        <p:spPr/>
        <p:txBody>
          <a:bodyPr/>
          <a:lstStyle/>
          <a:p>
            <a:r>
              <a:rPr lang="de-DE" dirty="0" smtClean="0"/>
              <a:t>Gerichtsstand: ZPO ausschöpfen</a:t>
            </a:r>
          </a:p>
          <a:p>
            <a:r>
              <a:rPr lang="de-DE" dirty="0" smtClean="0"/>
              <a:t>Rechtswahl: kaum möglich/Territorialitä</a:t>
            </a:r>
            <a:r>
              <a:rPr lang="de-DE" dirty="0"/>
              <a:t>t</a:t>
            </a:r>
          </a:p>
        </p:txBody>
      </p:sp>
    </p:spTree>
    <p:extLst>
      <p:ext uri="{BB962C8B-B14F-4D97-AF65-F5344CB8AC3E}">
        <p14:creationId xmlns:p14="http://schemas.microsoft.com/office/powerpoint/2010/main" val="3065938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p:txBody>
          <a:bodyPr>
            <a:normAutofit fontScale="92500" lnSpcReduction="10000"/>
          </a:bodyPr>
          <a:lstStyle/>
          <a:p>
            <a:r>
              <a:rPr lang="de-DE" b="1" dirty="0"/>
              <a:t>Die Typen der Urheberverträge sind vielfältig, Beispiele:</a:t>
            </a:r>
            <a:endParaRPr lang="de-DE" dirty="0"/>
          </a:p>
          <a:p>
            <a:pPr marL="0" indent="0">
              <a:buNone/>
            </a:pPr>
            <a:r>
              <a:rPr lang="de-DE" dirty="0"/>
              <a:t> </a:t>
            </a:r>
            <a:r>
              <a:rPr lang="de-DE" dirty="0" smtClean="0"/>
              <a:t>	Buch-</a:t>
            </a:r>
            <a:r>
              <a:rPr lang="de-DE" dirty="0"/>
              <a:t>, Zeitschriften-, Zeitungsverlag</a:t>
            </a:r>
          </a:p>
          <a:p>
            <a:r>
              <a:rPr lang="de-DE" dirty="0"/>
              <a:t> </a:t>
            </a:r>
            <a:r>
              <a:rPr lang="de-DE" dirty="0" smtClean="0"/>
              <a:t>	Musikverlag</a:t>
            </a:r>
            <a:endParaRPr lang="de-DE" dirty="0"/>
          </a:p>
          <a:p>
            <a:r>
              <a:rPr lang="de-DE" dirty="0"/>
              <a:t> </a:t>
            </a:r>
            <a:r>
              <a:rPr lang="de-DE" dirty="0" smtClean="0"/>
              <a:t>	Bühnenverlag</a:t>
            </a:r>
            <a:endParaRPr lang="de-DE" dirty="0"/>
          </a:p>
          <a:p>
            <a:r>
              <a:rPr lang="de-DE" dirty="0"/>
              <a:t> </a:t>
            </a:r>
            <a:r>
              <a:rPr lang="de-DE" dirty="0" smtClean="0"/>
              <a:t>	Kunstverlag</a:t>
            </a:r>
            <a:endParaRPr lang="de-DE" dirty="0"/>
          </a:p>
          <a:p>
            <a:r>
              <a:rPr lang="de-DE" dirty="0"/>
              <a:t> </a:t>
            </a:r>
            <a:r>
              <a:rPr lang="de-DE" dirty="0" smtClean="0"/>
              <a:t>	Aufführungsvertrag</a:t>
            </a:r>
            <a:endParaRPr lang="de-DE" dirty="0"/>
          </a:p>
          <a:p>
            <a:r>
              <a:rPr lang="de-DE" dirty="0"/>
              <a:t> </a:t>
            </a:r>
            <a:r>
              <a:rPr lang="de-DE" dirty="0" smtClean="0"/>
              <a:t>	Sendevertrag</a:t>
            </a:r>
            <a:endParaRPr lang="de-DE" dirty="0"/>
          </a:p>
          <a:p>
            <a:r>
              <a:rPr lang="de-DE" dirty="0"/>
              <a:t> </a:t>
            </a:r>
            <a:r>
              <a:rPr lang="de-DE" dirty="0" smtClean="0"/>
              <a:t>	Filmvertrag</a:t>
            </a:r>
            <a:endParaRPr lang="de-DE" dirty="0"/>
          </a:p>
          <a:p>
            <a:endParaRPr lang="de-DE" dirty="0"/>
          </a:p>
        </p:txBody>
      </p:sp>
    </p:spTree>
    <p:extLst>
      <p:ext uri="{BB962C8B-B14F-4D97-AF65-F5344CB8AC3E}">
        <p14:creationId xmlns:p14="http://schemas.microsoft.com/office/powerpoint/2010/main" val="3413094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angestellte Urheber</a:t>
            </a:r>
            <a:endParaRPr lang="de-DE" dirty="0"/>
          </a:p>
        </p:txBody>
      </p:sp>
      <p:sp>
        <p:nvSpPr>
          <p:cNvPr id="3" name="Inhaltsplatzhalter 2"/>
          <p:cNvSpPr>
            <a:spLocks noGrp="1"/>
          </p:cNvSpPr>
          <p:nvPr>
            <p:ph idx="1"/>
          </p:nvPr>
        </p:nvSpPr>
        <p:spPr/>
        <p:txBody>
          <a:bodyPr>
            <a:normAutofit fontScale="47500" lnSpcReduction="20000"/>
          </a:bodyPr>
          <a:lstStyle/>
          <a:p>
            <a:pPr lvl="0"/>
            <a:r>
              <a:rPr lang="de-DE" dirty="0"/>
              <a:t>Der angestellte Urheber entspricht mittlerweile dem Regelfall, vor allem bei Werken der "kleinen Münze". Schätzungsweise ¾ aller Urheber schaffen ihre Werke im Rahmen </a:t>
            </a:r>
            <a:r>
              <a:rPr lang="de-DE" dirty="0" smtClean="0"/>
              <a:t>einer Anstellung.  Der </a:t>
            </a:r>
            <a:r>
              <a:rPr lang="de-DE" dirty="0"/>
              <a:t>Arbeitgeber entlohnt in diesem Fall den Arbeitnehmer dafür, dass er das Werk schafft, daher muss ihm auch die wirtschaftliche Nutzung gebühren.</a:t>
            </a:r>
            <a:endParaRPr lang="de-DE" sz="2400" dirty="0"/>
          </a:p>
          <a:p>
            <a:endParaRPr lang="de-DE" sz="2400" dirty="0"/>
          </a:p>
          <a:p>
            <a:pPr lvl="0"/>
            <a:r>
              <a:rPr lang="de-DE" dirty="0"/>
              <a:t>In anderen Rechtsbereichen und im ausländischen Recht wird der Arbeitgeber daher Rechtsinhaber</a:t>
            </a:r>
            <a:r>
              <a:rPr lang="de-DE" dirty="0" smtClean="0"/>
              <a:t>:</a:t>
            </a:r>
            <a:r>
              <a:rPr lang="de-DE" dirty="0"/>
              <a:t> </a:t>
            </a:r>
            <a:endParaRPr lang="de-DE" sz="2400" dirty="0"/>
          </a:p>
          <a:p>
            <a:pPr lvl="1"/>
            <a:r>
              <a:rPr lang="de-DE" dirty="0"/>
              <a:t>Sachenrecht: Eigentümer des Werkstücks ist der Arbeitgeber, soweit Verarbeitung (§ 950 BGB) vorliegt, gilt der Arbeitgeber als </a:t>
            </a:r>
            <a:r>
              <a:rPr lang="de-DE" dirty="0" err="1"/>
              <a:t>Verarbeiter</a:t>
            </a:r>
            <a:r>
              <a:rPr lang="de-DE" dirty="0"/>
              <a:t> (zu den Besonderheiten bei Hochschulangehörigen vgl. BGHZ 112, 243 – Grabungsmaterialien</a:t>
            </a:r>
            <a:r>
              <a:rPr lang="de-DE" dirty="0" smtClean="0"/>
              <a:t>).</a:t>
            </a:r>
            <a:r>
              <a:rPr lang="de-DE" dirty="0"/>
              <a:t> </a:t>
            </a:r>
          </a:p>
          <a:p>
            <a:pPr lvl="1"/>
            <a:r>
              <a:rPr lang="de-DE" dirty="0"/>
              <a:t>Patentrecht: Nach dem </a:t>
            </a:r>
            <a:r>
              <a:rPr lang="de-DE" dirty="0" err="1"/>
              <a:t>ArbErfG</a:t>
            </a:r>
            <a:r>
              <a:rPr lang="de-DE" dirty="0"/>
              <a:t> kann der Arbeitgeber die Erfindung in Anspruch nehmen, schuldet dem Arbeitnehmer aber eine gesonderte </a:t>
            </a:r>
            <a:r>
              <a:rPr lang="de-DE" dirty="0" smtClean="0"/>
              <a:t>Vergütung.</a:t>
            </a:r>
            <a:r>
              <a:rPr lang="de-DE" dirty="0"/>
              <a:t> </a:t>
            </a:r>
            <a:endParaRPr lang="de-DE" sz="2400" dirty="0"/>
          </a:p>
          <a:p>
            <a:pPr lvl="1"/>
            <a:r>
              <a:rPr lang="de-DE" dirty="0"/>
              <a:t>Ausländisches Urheberrecht: Nach der „</a:t>
            </a:r>
            <a:r>
              <a:rPr lang="de-DE" dirty="0" err="1"/>
              <a:t>work</a:t>
            </a:r>
            <a:r>
              <a:rPr lang="de-DE" dirty="0"/>
              <a:t> </a:t>
            </a:r>
            <a:r>
              <a:rPr lang="de-DE" dirty="0" err="1"/>
              <a:t>made</a:t>
            </a:r>
            <a:r>
              <a:rPr lang="de-DE" dirty="0"/>
              <a:t> </a:t>
            </a:r>
            <a:r>
              <a:rPr lang="de-DE" dirty="0" err="1"/>
              <a:t>for</a:t>
            </a:r>
            <a:r>
              <a:rPr lang="de-DE" dirty="0"/>
              <a:t> </a:t>
            </a:r>
            <a:r>
              <a:rPr lang="de-DE" dirty="0" err="1"/>
              <a:t>hire</a:t>
            </a:r>
            <a:r>
              <a:rPr lang="de-DE" dirty="0"/>
              <a:t> </a:t>
            </a:r>
            <a:r>
              <a:rPr lang="de-DE" dirty="0" err="1"/>
              <a:t>doctrine</a:t>
            </a:r>
            <a:r>
              <a:rPr lang="de-DE" dirty="0"/>
              <a:t>" (USA) und nach anderen ausländischen Rechtsordnungen ist der Arbeitgeber originärer </a:t>
            </a:r>
            <a:r>
              <a:rPr lang="de-DE" dirty="0" err="1"/>
              <a:t>Inha-ber</a:t>
            </a:r>
            <a:r>
              <a:rPr lang="de-DE" dirty="0"/>
              <a:t> des Urheberrechts</a:t>
            </a:r>
            <a:r>
              <a:rPr lang="de-DE" dirty="0" smtClean="0"/>
              <a:t>.</a:t>
            </a:r>
            <a:r>
              <a:rPr lang="de-DE" dirty="0"/>
              <a:t> </a:t>
            </a:r>
            <a:endParaRPr lang="de-DE" sz="2400" dirty="0"/>
          </a:p>
          <a:p>
            <a:pPr lvl="0"/>
            <a:r>
              <a:rPr lang="de-DE" dirty="0"/>
              <a:t>Dagegen gilt im deutschen Recht das Schöpferprinzip uneingeschränkt (§ 7 UrhG). </a:t>
            </a:r>
            <a:r>
              <a:rPr lang="de-DE" dirty="0" smtClean="0"/>
              <a:t>Abgesehen </a:t>
            </a:r>
            <a:r>
              <a:rPr lang="de-DE" dirty="0"/>
              <a:t>von der Sondervorschrift für Computerprogramme (§ 69b UrhG) fehlt auch eine gesetzliche Vermutung der Rechtseinräumung. § 43 UrhG erklärt schlicht die §§ 31 ff. für anwendbar, „soweit sich nicht aus dem Inhalt oder Wesen des Arbeits- oder </a:t>
            </a:r>
            <a:r>
              <a:rPr lang="de-DE" dirty="0" err="1"/>
              <a:t>Dienstver-hältnisses</a:t>
            </a:r>
            <a:r>
              <a:rPr lang="de-DE" dirty="0"/>
              <a:t> ein anderes ergibt</a:t>
            </a:r>
            <a:r>
              <a:rPr lang="de-DE" dirty="0" smtClean="0"/>
              <a:t>".</a:t>
            </a:r>
            <a:r>
              <a:rPr lang="de-DE" dirty="0"/>
              <a:t> </a:t>
            </a:r>
            <a:endParaRPr lang="de-DE" sz="2400" dirty="0"/>
          </a:p>
          <a:p>
            <a:pPr lvl="0"/>
            <a:r>
              <a:rPr lang="de-DE" dirty="0"/>
              <a:t>Im Rahmen der Reform des Urhebervertragsrechts war zunächst eine Änderung des § 43 geplant – Abs. 1: Geltung der §§ 31 ff., Abs. 2: gesetzliche Vermutung der </a:t>
            </a:r>
            <a:r>
              <a:rPr lang="de-DE" dirty="0" smtClean="0"/>
              <a:t>Rechtsübertragung</a:t>
            </a:r>
            <a:r>
              <a:rPr lang="de-DE" dirty="0"/>
              <a:t>, Abs. 3: Ausschluss des § 32, soweit Nutzung durch Lohn und Gehalt </a:t>
            </a:r>
            <a:r>
              <a:rPr lang="de-DE" dirty="0" smtClean="0"/>
              <a:t>abgegolten. Der </a:t>
            </a:r>
            <a:r>
              <a:rPr lang="de-DE" dirty="0"/>
              <a:t>Gesetzgeber hat diese Änderung aber verworfen</a:t>
            </a:r>
          </a:p>
        </p:txBody>
      </p:sp>
    </p:spTree>
    <p:extLst>
      <p:ext uri="{BB962C8B-B14F-4D97-AF65-F5344CB8AC3E}">
        <p14:creationId xmlns:p14="http://schemas.microsoft.com/office/powerpoint/2010/main" val="35621440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angestellte Urheber und § 43</a:t>
            </a:r>
            <a:endParaRPr lang="de-DE" dirty="0"/>
          </a:p>
        </p:txBody>
      </p:sp>
      <p:sp>
        <p:nvSpPr>
          <p:cNvPr id="3" name="Inhaltsplatzhalter 2"/>
          <p:cNvSpPr>
            <a:spLocks noGrp="1"/>
          </p:cNvSpPr>
          <p:nvPr>
            <p:ph idx="1"/>
          </p:nvPr>
        </p:nvSpPr>
        <p:spPr/>
        <p:txBody>
          <a:bodyPr>
            <a:normAutofit fontScale="40000" lnSpcReduction="20000"/>
          </a:bodyPr>
          <a:lstStyle/>
          <a:p>
            <a:pPr lvl="0"/>
            <a:r>
              <a:rPr lang="de-DE" dirty="0"/>
              <a:t>Geltung für „Arbeits- und Dienstverhältnisse", letztere umfassen nach </a:t>
            </a:r>
            <a:r>
              <a:rPr lang="de-DE" dirty="0" err="1"/>
              <a:t>h.M</a:t>
            </a:r>
            <a:r>
              <a:rPr lang="de-DE" dirty="0"/>
              <a:t>. nur öffentlich-rechtliche Dienstverhältnisse, nicht aber jede Art von Dienstverträgen. Entscheidend sind also die arbeitsrechtlichen Kriterien für abhängige Beschäftigung (Eingliederung in den Betrieb des AG, Einteilung der Arbeitszeit, Weisungsgebundenheit</a:t>
            </a:r>
            <a:r>
              <a:rPr lang="de-DE" dirty="0" smtClean="0"/>
              <a:t>).</a:t>
            </a:r>
          </a:p>
          <a:p>
            <a:pPr lvl="0"/>
            <a:r>
              <a:rPr lang="de-DE" dirty="0" smtClean="0"/>
              <a:t>§ </a:t>
            </a:r>
            <a:r>
              <a:rPr lang="de-DE" dirty="0"/>
              <a:t>43 gilt nur für Werke, die in Erfüllung der Dienstpflicht geschaffen werden (</a:t>
            </a:r>
            <a:r>
              <a:rPr lang="de-DE" dirty="0" err="1"/>
              <a:t>Pflichtwer-ke</a:t>
            </a:r>
            <a:r>
              <a:rPr lang="de-DE" dirty="0"/>
              <a:t>). Für "freie Werke" besteht – abweichend vom </a:t>
            </a:r>
            <a:r>
              <a:rPr lang="de-DE" dirty="0" err="1"/>
              <a:t>ArbErfG</a:t>
            </a:r>
            <a:r>
              <a:rPr lang="de-DE" dirty="0"/>
              <a:t> – keine Anbietungspflicht (</a:t>
            </a:r>
            <a:r>
              <a:rPr lang="de-DE" dirty="0" err="1"/>
              <a:t>str.</a:t>
            </a:r>
            <a:r>
              <a:rPr lang="de-DE" dirty="0"/>
              <a:t>). Nur aus dem arbeitsrechtlichen Konkurrenzverbot kann sich eine solche Pflicht her-leiten lassen</a:t>
            </a:r>
            <a:r>
              <a:rPr lang="de-DE" dirty="0" smtClean="0"/>
              <a:t>.</a:t>
            </a:r>
            <a:r>
              <a:rPr lang="de-DE" dirty="0"/>
              <a:t> </a:t>
            </a:r>
          </a:p>
          <a:p>
            <a:pPr lvl="0"/>
            <a:r>
              <a:rPr lang="de-DE" dirty="0"/>
              <a:t>§ 43 beinhaltet eine </a:t>
            </a:r>
            <a:r>
              <a:rPr lang="de-DE" b="1" dirty="0"/>
              <a:t>Pflicht des Arbeitnehmers</a:t>
            </a:r>
            <a:r>
              <a:rPr lang="de-DE" dirty="0"/>
              <a:t> zur Einräumung eines absoluten </a:t>
            </a:r>
            <a:r>
              <a:rPr lang="de-DE" dirty="0" smtClean="0"/>
              <a:t>Nutzungsrechts</a:t>
            </a:r>
            <a:r>
              <a:rPr lang="de-DE" dirty="0"/>
              <a:t>. Fehlt eine ausdrückliche Regelung im Arbeitsvertrag, so wird in der Regel eine </a:t>
            </a:r>
            <a:r>
              <a:rPr lang="de-DE" b="1" dirty="0"/>
              <a:t>stillschweigende Rechtseinräumung</a:t>
            </a:r>
            <a:r>
              <a:rPr lang="de-DE" dirty="0"/>
              <a:t> angenommen</a:t>
            </a:r>
            <a:r>
              <a:rPr lang="de-DE" dirty="0" smtClean="0"/>
              <a:t>.</a:t>
            </a:r>
            <a:r>
              <a:rPr lang="de-DE" dirty="0"/>
              <a:t> </a:t>
            </a:r>
          </a:p>
          <a:p>
            <a:pPr lvl="0"/>
            <a:r>
              <a:rPr lang="de-DE" dirty="0"/>
              <a:t>Diese Rechtseinräumung unterliegt den §§ 31 ff., insbesondere gelten § 31 IV (neue Nut-</a:t>
            </a:r>
            <a:r>
              <a:rPr lang="de-DE" dirty="0" err="1"/>
              <a:t>zungsarten</a:t>
            </a:r>
            <a:r>
              <a:rPr lang="de-DE" dirty="0"/>
              <a:t>) und § 31 V (Zweckübertragungsregel</a:t>
            </a:r>
            <a:r>
              <a:rPr lang="de-DE" dirty="0" smtClean="0"/>
              <a:t>).</a:t>
            </a:r>
            <a:r>
              <a:rPr lang="de-DE" dirty="0"/>
              <a:t> </a:t>
            </a:r>
          </a:p>
          <a:p>
            <a:pPr lvl="0"/>
            <a:r>
              <a:rPr lang="de-DE" dirty="0"/>
              <a:t>Vorausverfügungen über künftige Werke sind möglich, </a:t>
            </a:r>
            <a:r>
              <a:rPr lang="de-DE" dirty="0" err="1"/>
              <a:t>str.</a:t>
            </a:r>
            <a:r>
              <a:rPr lang="de-DE" dirty="0"/>
              <a:t> ist aber, ob das </a:t>
            </a:r>
            <a:r>
              <a:rPr lang="de-DE" dirty="0" smtClean="0"/>
              <a:t>Schriftformerfordernis </a:t>
            </a:r>
            <a:r>
              <a:rPr lang="de-DE" dirty="0"/>
              <a:t>(§ 40 I 1) gilt. Problem: Vorauseinräumung aller Nutzungsrechte an eine </a:t>
            </a:r>
            <a:r>
              <a:rPr lang="de-DE" dirty="0" smtClean="0"/>
              <a:t>Verwertungsgesellschaft.</a:t>
            </a:r>
            <a:r>
              <a:rPr lang="de-DE" dirty="0"/>
              <a:t> </a:t>
            </a:r>
          </a:p>
          <a:p>
            <a:pPr lvl="0"/>
            <a:r>
              <a:rPr lang="de-DE" dirty="0"/>
              <a:t>Anders als im Patentrecht ist eine </a:t>
            </a:r>
            <a:r>
              <a:rPr lang="de-DE" b="1" dirty="0"/>
              <a:t>gesonderte Vergütungspflicht</a:t>
            </a:r>
            <a:r>
              <a:rPr lang="de-DE" dirty="0"/>
              <a:t> des Arbeitgebers </a:t>
            </a:r>
            <a:r>
              <a:rPr lang="de-DE" b="1" dirty="0"/>
              <a:t>nicht</a:t>
            </a:r>
            <a:r>
              <a:rPr lang="de-DE" dirty="0"/>
              <a:t> </a:t>
            </a:r>
            <a:r>
              <a:rPr lang="de-DE" b="1" dirty="0"/>
              <a:t>vorgesehen</a:t>
            </a:r>
            <a:r>
              <a:rPr lang="de-DE" dirty="0"/>
              <a:t>, die Tätigkeit des Arbeitnehmers ist mit dem Lohn abgegolten. Allerdings</a:t>
            </a:r>
            <a:r>
              <a:rPr lang="de-DE" b="1" dirty="0"/>
              <a:t> </a:t>
            </a:r>
            <a:r>
              <a:rPr lang="de-DE" dirty="0"/>
              <a:t>gelten die §§ 32, 32a (vgl. auch jeweils deren Abs. 4), </a:t>
            </a:r>
            <a:r>
              <a:rPr lang="de-DE" dirty="0" err="1"/>
              <a:t>str.</a:t>
            </a:r>
            <a:r>
              <a:rPr lang="de-DE" dirty="0"/>
              <a:t> nur, ob auch für angestellte Softwareprogrammierer, oder ob § 69b UrhG §§ 32, 32a verdrängt</a:t>
            </a:r>
            <a:r>
              <a:rPr lang="de-DE" dirty="0" smtClean="0"/>
              <a:t>.</a:t>
            </a:r>
            <a:r>
              <a:rPr lang="de-DE" dirty="0"/>
              <a:t> </a:t>
            </a:r>
          </a:p>
          <a:p>
            <a:pPr lvl="0"/>
            <a:r>
              <a:rPr lang="de-DE" dirty="0"/>
              <a:t>Besondere Vergütung aber (+), wenn AN nicht zur schöpferischen Tätigkeit verpflichtet war oder die Werke vor Beginn des Arbeitsverhältnisses geschaffen hat (in beiden Fällen handelt es sich schon nicht um Pflichtwerke), ebenso, wenn es sich um ein Pflichtwerk aufgrund eines Sonderauftrags handelt (vgl. BGH GRUR 1978, 244 – Ratgeber für Tier-heilkunde: Sekretärin wird zu Mitautorin</a:t>
            </a:r>
            <a:r>
              <a:rPr lang="de-DE" dirty="0" smtClean="0"/>
              <a:t>).</a:t>
            </a:r>
            <a:r>
              <a:rPr lang="de-DE" dirty="0"/>
              <a:t> </a:t>
            </a:r>
          </a:p>
          <a:p>
            <a:pPr lvl="0"/>
            <a:r>
              <a:rPr lang="de-DE" dirty="0"/>
              <a:t>Urheberpersönlichkeitsrechte können im Arbeitsverhältnis gewissen Beschränkungen unterliegen, das gilt vor allem für das Veröffentlichungs- und das Änderungsrecht.</a:t>
            </a:r>
          </a:p>
          <a:p>
            <a:endParaRPr lang="de-DE" dirty="0"/>
          </a:p>
        </p:txBody>
      </p:sp>
    </p:spTree>
    <p:extLst>
      <p:ext uri="{BB962C8B-B14F-4D97-AF65-F5344CB8AC3E}">
        <p14:creationId xmlns:p14="http://schemas.microsoft.com/office/powerpoint/2010/main" val="180809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Europäisches Urheberrecht</a:t>
            </a:r>
            <a:endParaRPr lang="de-DE" dirty="0"/>
          </a:p>
        </p:txBody>
      </p:sp>
      <p:sp>
        <p:nvSpPr>
          <p:cNvPr id="3" name="Inhaltsplatzhalter 2"/>
          <p:cNvSpPr>
            <a:spLocks noGrp="1"/>
          </p:cNvSpPr>
          <p:nvPr>
            <p:ph idx="1"/>
          </p:nvPr>
        </p:nvSpPr>
        <p:spPr/>
        <p:txBody>
          <a:bodyPr/>
          <a:lstStyle/>
          <a:p>
            <a:r>
              <a:rPr lang="de-DE" dirty="0" smtClean="0"/>
              <a:t>Softwareschutzrichtlinie: </a:t>
            </a:r>
            <a:r>
              <a:rPr lang="de-DE" dirty="0" err="1" smtClean="0"/>
              <a:t>new</a:t>
            </a:r>
            <a:r>
              <a:rPr lang="de-DE" dirty="0" smtClean="0"/>
              <a:t> Europe</a:t>
            </a:r>
          </a:p>
          <a:p>
            <a:r>
              <a:rPr lang="de-DE" dirty="0" smtClean="0"/>
              <a:t>Datenbankrichtlinie: Old </a:t>
            </a:r>
            <a:r>
              <a:rPr lang="de-DE" dirty="0" err="1" smtClean="0"/>
              <a:t>and</a:t>
            </a:r>
            <a:r>
              <a:rPr lang="de-DE" dirty="0" smtClean="0"/>
              <a:t> </a:t>
            </a:r>
            <a:r>
              <a:rPr lang="de-DE" dirty="0" err="1" smtClean="0"/>
              <a:t>new</a:t>
            </a:r>
            <a:endParaRPr lang="de-DE" dirty="0" smtClean="0"/>
          </a:p>
          <a:p>
            <a:r>
              <a:rPr lang="de-DE" dirty="0" smtClean="0"/>
              <a:t>Richtlinie Schutz in der Informationsgesellschaft:???</a:t>
            </a:r>
          </a:p>
          <a:p>
            <a:r>
              <a:rPr lang="de-DE" dirty="0" smtClean="0"/>
              <a:t>Urheberrechtsrichtlinie derzeit in der Diskussion</a:t>
            </a:r>
            <a:endParaRPr lang="de-DE" dirty="0"/>
          </a:p>
        </p:txBody>
      </p:sp>
    </p:spTree>
    <p:extLst>
      <p:ext uri="{BB962C8B-B14F-4D97-AF65-F5344CB8AC3E}">
        <p14:creationId xmlns:p14="http://schemas.microsoft.com/office/powerpoint/2010/main" val="33738453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de-DE" dirty="0" smtClean="0"/>
              <a:t>Weiteres Arbeitspapier 11</a:t>
            </a:r>
            <a:endParaRPr lang="de-DE" dirty="0"/>
          </a:p>
        </p:txBody>
      </p:sp>
    </p:spTree>
    <p:extLst>
      <p:ext uri="{BB962C8B-B14F-4D97-AF65-F5344CB8AC3E}">
        <p14:creationId xmlns:p14="http://schemas.microsoft.com/office/powerpoint/2010/main" val="21848067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7221092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Technical </a:t>
            </a:r>
            <a:r>
              <a:rPr lang="de-DE" dirty="0" err="1" smtClean="0"/>
              <a:t>licensing</a:t>
            </a:r>
            <a:endParaRPr lang="de-DE" dirty="0"/>
          </a:p>
        </p:txBody>
      </p:sp>
      <p:sp>
        <p:nvSpPr>
          <p:cNvPr id="3" name="Inhaltsplatzhalter 2"/>
          <p:cNvSpPr>
            <a:spLocks noGrp="1"/>
          </p:cNvSpPr>
          <p:nvPr>
            <p:ph idx="1"/>
          </p:nvPr>
        </p:nvSpPr>
        <p:spPr/>
        <p:txBody>
          <a:bodyPr/>
          <a:lstStyle/>
          <a:p>
            <a:r>
              <a:rPr lang="de-DE" dirty="0" smtClean="0"/>
              <a:t>Code </a:t>
            </a:r>
            <a:r>
              <a:rPr lang="de-DE" dirty="0" err="1" smtClean="0"/>
              <a:t>as</a:t>
            </a:r>
            <a:r>
              <a:rPr lang="de-DE" dirty="0" smtClean="0"/>
              <a:t> </a:t>
            </a:r>
            <a:r>
              <a:rPr lang="de-DE" dirty="0" err="1" smtClean="0"/>
              <a:t>code</a:t>
            </a:r>
            <a:r>
              <a:rPr lang="de-DE" dirty="0" smtClean="0"/>
              <a:t> (</a:t>
            </a:r>
            <a:r>
              <a:rPr lang="de-DE" dirty="0" err="1" smtClean="0"/>
              <a:t>Lessig</a:t>
            </a:r>
            <a:r>
              <a:rPr lang="de-DE" dirty="0" smtClean="0"/>
              <a:t>)</a:t>
            </a:r>
          </a:p>
          <a:p>
            <a:r>
              <a:rPr lang="de-DE" dirty="0" smtClean="0"/>
              <a:t>DRM</a:t>
            </a:r>
          </a:p>
          <a:p>
            <a:r>
              <a:rPr lang="de-DE" dirty="0" smtClean="0"/>
              <a:t>z.B.CSS</a:t>
            </a:r>
          </a:p>
          <a:p>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71800" y="2320737"/>
            <a:ext cx="4267200" cy="3340511"/>
          </a:xfrm>
          <a:prstGeom prst="rect">
            <a:avLst/>
          </a:prstGeom>
          <a:noFill/>
        </p:spPr>
      </p:pic>
    </p:spTree>
    <p:extLst>
      <p:ext uri="{BB962C8B-B14F-4D97-AF65-F5344CB8AC3E}">
        <p14:creationId xmlns:p14="http://schemas.microsoft.com/office/powerpoint/2010/main" val="35567123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Technische Schutzmaßnahmen</a:t>
            </a:r>
            <a:endParaRPr lang="de-DE" dirty="0"/>
          </a:p>
        </p:txBody>
      </p:sp>
      <p:sp>
        <p:nvSpPr>
          <p:cNvPr id="3" name="Inhaltsplatzhalter 2"/>
          <p:cNvSpPr>
            <a:spLocks noGrp="1"/>
          </p:cNvSpPr>
          <p:nvPr>
            <p:ph idx="1"/>
          </p:nvPr>
        </p:nvSpPr>
        <p:spPr/>
        <p:txBody>
          <a:bodyPr>
            <a:normAutofit fontScale="70000" lnSpcReduction="20000"/>
          </a:bodyPr>
          <a:lstStyle/>
          <a:p>
            <a:pPr lvl="0"/>
            <a:r>
              <a:rPr lang="de-DE" sz="2000" dirty="0" smtClean="0"/>
              <a:t> </a:t>
            </a:r>
            <a:r>
              <a:rPr lang="de-DE" sz="2000" dirty="0"/>
              <a:t>Kopierschutz bei einem Datenträger, Passwortschutz bei einer Datenbank, </a:t>
            </a:r>
            <a:r>
              <a:rPr lang="de-DE" sz="2000" dirty="0" smtClean="0"/>
              <a:t>geschlossene </a:t>
            </a:r>
            <a:r>
              <a:rPr lang="de-DE" sz="2000" dirty="0"/>
              <a:t>Plattform bei iTunes</a:t>
            </a:r>
            <a:r>
              <a:rPr lang="de-DE" sz="2000" dirty="0" smtClean="0"/>
              <a:t>.</a:t>
            </a:r>
            <a:r>
              <a:rPr lang="de-DE" sz="2000" dirty="0"/>
              <a:t> </a:t>
            </a:r>
          </a:p>
          <a:p>
            <a:pPr lvl="0"/>
            <a:r>
              <a:rPr lang="de-DE" sz="2000" dirty="0"/>
              <a:t>Sie können die digitale Vermarktung gegen Bezahlung im Einzelfall ermöglichen (Beispiel: </a:t>
            </a:r>
            <a:r>
              <a:rPr lang="de-DE" sz="2000" dirty="0" smtClean="0"/>
              <a:t>iTunes).</a:t>
            </a:r>
            <a:r>
              <a:rPr lang="de-DE" sz="2000" dirty="0"/>
              <a:t>  </a:t>
            </a:r>
          </a:p>
          <a:p>
            <a:pPr lvl="0"/>
            <a:r>
              <a:rPr lang="de-DE" sz="2000" dirty="0"/>
              <a:t>Ebenso im Urheberrecht: Umgehung dient meist der Urheberrechtsverletzung, das spricht für Schutz gegen Umgehung. Andererseits blockieren Schutzmaßnahmen auch den durch Schranken gedeckten Zugriff</a:t>
            </a:r>
            <a:r>
              <a:rPr lang="de-DE" sz="2000" dirty="0" smtClean="0"/>
              <a:t>.</a:t>
            </a:r>
            <a:r>
              <a:rPr lang="de-DE" sz="2000" dirty="0"/>
              <a:t> </a:t>
            </a:r>
          </a:p>
          <a:p>
            <a:pPr lvl="0"/>
            <a:r>
              <a:rPr lang="de-DE" sz="2000" dirty="0"/>
              <a:t>Lösung der Richtlinie „Urheberrecht in der Informationsgesellschaft", umgesetzt durch §§ 95 a – d UrhG: Schutz technischer Maßnahmen, zugleich aber Verpflichtung des Rechts-inhabers, die Möglichkeit zu erlaubter Nutzung nicht zu verbauen</a:t>
            </a:r>
            <a:r>
              <a:rPr lang="de-DE" sz="2000" dirty="0" smtClean="0"/>
              <a:t>.</a:t>
            </a:r>
            <a:r>
              <a:rPr lang="de-DE" sz="2000" dirty="0"/>
              <a:t> </a:t>
            </a:r>
          </a:p>
          <a:p>
            <a:pPr lvl="0"/>
            <a:r>
              <a:rPr lang="de-DE" sz="2000" dirty="0"/>
              <a:t>§ 95a UrhG: Verbot der Umgehung wirksamer Schutzmaßnahmen, Verbot der </a:t>
            </a:r>
            <a:r>
              <a:rPr lang="de-DE" sz="2000" dirty="0" smtClean="0"/>
              <a:t>Herstellung</a:t>
            </a:r>
            <a:r>
              <a:rPr lang="de-DE" sz="2000" dirty="0"/>
              <a:t>, Einfuhr, des Anbietens etc. von Vorrichtungen, die der Umgehung dienen. </a:t>
            </a:r>
            <a:r>
              <a:rPr lang="de-DE" sz="2000" dirty="0" smtClean="0"/>
              <a:t>Strafrechtliche </a:t>
            </a:r>
            <a:r>
              <a:rPr lang="de-DE" sz="2000" dirty="0"/>
              <a:t>Sanktionen gem. §§ 108b, 111a UrhG, zivilrechtliche Sanktionen sind im Gesetz nicht vorgesehen, aber Ansprüche gem. §§ 823 II, 1004 analog BGB, ggf. auch gem. §§ 8 f., 3 I, 3a UWG</a:t>
            </a:r>
            <a:r>
              <a:rPr lang="de-DE" sz="2000" dirty="0" smtClean="0"/>
              <a:t>.</a:t>
            </a:r>
            <a:r>
              <a:rPr lang="de-DE" sz="2000" dirty="0"/>
              <a:t> </a:t>
            </a:r>
          </a:p>
          <a:p>
            <a:pPr lvl="0"/>
            <a:r>
              <a:rPr lang="de-DE" sz="2000" dirty="0"/>
              <a:t>§ 95b UrhG: Durchsetzung bestimmter Schrankenbestimmungen: Rechtsinhaber muss technische Mittel zur Werknutzung zur Verfügung stellen, tut er dies nicht, so bestehen ein individueller Herausgabeanspruch, eine Verbandsklage und ein Bußgeldtatbestand. § 95b erwähnt aber nur bestimmte Schranken, insb. ist der private Gebrauch gem. § 53 I nur hinsichtlich von Vervielfältigungen auf Papier privilegiert</a:t>
            </a:r>
            <a:r>
              <a:rPr lang="de-DE" sz="2000" dirty="0" smtClean="0"/>
              <a:t>.</a:t>
            </a:r>
            <a:r>
              <a:rPr lang="de-DE" sz="2000" dirty="0"/>
              <a:t> </a:t>
            </a:r>
          </a:p>
          <a:p>
            <a:pPr lvl="0"/>
            <a:r>
              <a:rPr lang="de-DE" sz="2000" dirty="0"/>
              <a:t>§ 95c: Schutz gegen Entfernung von Informationen, die zur Rechtewahrnehmung </a:t>
            </a:r>
            <a:r>
              <a:rPr lang="de-DE" sz="2000" dirty="0" smtClean="0"/>
              <a:t>erforderlich </a:t>
            </a:r>
            <a:r>
              <a:rPr lang="de-DE" sz="2000" dirty="0"/>
              <a:t>sind</a:t>
            </a:r>
            <a:r>
              <a:rPr lang="de-DE" sz="2000" dirty="0" smtClean="0"/>
              <a:t>.</a:t>
            </a:r>
            <a:r>
              <a:rPr lang="de-DE" sz="2000" dirty="0"/>
              <a:t> </a:t>
            </a:r>
          </a:p>
          <a:p>
            <a:pPr lvl="0"/>
            <a:r>
              <a:rPr lang="de-DE" sz="2000" dirty="0"/>
              <a:t>§ 95d: Kennzeichnungspflicht bei technischen Schutzmaßnahmen, Verletzung nicht straf-rechtlich sanktioniert, Fehlen kann aber Mängelgewährleistungsansprüche (§§ 437, 434 BGB) auslösen</a:t>
            </a:r>
            <a:r>
              <a:rPr lang="de-DE" sz="2000" dirty="0" smtClean="0"/>
              <a:t>.</a:t>
            </a:r>
            <a:r>
              <a:rPr lang="de-DE" sz="2000" dirty="0"/>
              <a:t/>
            </a:r>
            <a:br>
              <a:rPr lang="de-DE" sz="2000" dirty="0"/>
            </a:br>
            <a:endParaRPr lang="de-DE" sz="2000" dirty="0"/>
          </a:p>
        </p:txBody>
      </p:sp>
    </p:spTree>
    <p:extLst>
      <p:ext uri="{BB962C8B-B14F-4D97-AF65-F5344CB8AC3E}">
        <p14:creationId xmlns:p14="http://schemas.microsoft.com/office/powerpoint/2010/main" val="28099368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normAutofit/>
          </a:bodyPr>
          <a:lstStyle/>
          <a:p>
            <a:pPr algn="ctr">
              <a:defRPr/>
            </a:pPr>
            <a:r>
              <a:rPr lang="de-DE" dirty="0" smtClean="0">
                <a:ea typeface="+mj-ea"/>
                <a:cs typeface="+mj-cs"/>
              </a:rPr>
              <a:t>Schutz technischer Maßnahmen</a:t>
            </a:r>
            <a:endParaRPr lang="de-DE" dirty="0">
              <a:ea typeface="+mj-ea"/>
              <a:cs typeface="+mj-cs"/>
            </a:endParaRPr>
          </a:p>
        </p:txBody>
      </p:sp>
      <p:sp>
        <p:nvSpPr>
          <p:cNvPr id="88067" name="Rectangle 3"/>
          <p:cNvSpPr>
            <a:spLocks noGrp="1" noChangeArrowheads="1"/>
          </p:cNvSpPr>
          <p:nvPr>
            <p:ph idx="1"/>
          </p:nvPr>
        </p:nvSpPr>
        <p:spPr/>
        <p:txBody>
          <a:bodyPr>
            <a:normAutofit fontScale="77500" lnSpcReduction="20000"/>
          </a:bodyPr>
          <a:lstStyle/>
          <a:p>
            <a:r>
              <a:rPr lang="de-DE" dirty="0" smtClean="0">
                <a:ea typeface="ＭＳ Ｐゴシック" pitchFamily="34" charset="-128"/>
              </a:rPr>
              <a:t>gem. § 95a UrhG sind „wirksame“ technische Maßnahmen zum Schutz von </a:t>
            </a:r>
            <a:r>
              <a:rPr lang="de-DE" dirty="0" err="1" smtClean="0">
                <a:ea typeface="ＭＳ Ｐゴシック" pitchFamily="34" charset="-128"/>
              </a:rPr>
              <a:t>UrhR</a:t>
            </a:r>
            <a:r>
              <a:rPr lang="de-DE" dirty="0" smtClean="0">
                <a:ea typeface="ＭＳ Ｐゴシック" pitchFamily="34" charset="-128"/>
              </a:rPr>
              <a:t> und verwandten </a:t>
            </a:r>
            <a:br>
              <a:rPr lang="de-DE" dirty="0" smtClean="0">
                <a:ea typeface="ＭＳ Ｐゴシック" pitchFamily="34" charset="-128"/>
              </a:rPr>
            </a:br>
            <a:r>
              <a:rPr lang="de-DE" dirty="0" smtClean="0">
                <a:ea typeface="ＭＳ Ｐゴシック" pitchFamily="34" charset="-128"/>
              </a:rPr>
              <a:t>Schutzrechten </a:t>
            </a:r>
            <a:r>
              <a:rPr lang="de-DE" i="1" dirty="0" smtClean="0">
                <a:ea typeface="ＭＳ Ｐゴシック" pitchFamily="34" charset="-128"/>
              </a:rPr>
              <a:t>selbst</a:t>
            </a:r>
            <a:r>
              <a:rPr lang="de-DE" dirty="0" smtClean="0">
                <a:ea typeface="ＭＳ Ｐゴシック" pitchFamily="34" charset="-128"/>
              </a:rPr>
              <a:t> geschützt! </a:t>
            </a:r>
            <a:r>
              <a:rPr lang="de-DE" dirty="0" smtClean="0">
                <a:ea typeface="ＭＳ Ｐゴシック" pitchFamily="34" charset="-128"/>
                <a:sym typeface="Wingdings" pitchFamily="2" charset="2"/>
              </a:rPr>
              <a:t>=</a:t>
            </a:r>
            <a:r>
              <a:rPr lang="de-DE" dirty="0" smtClean="0">
                <a:ea typeface="ＭＳ Ｐゴシック" pitchFamily="34" charset="-128"/>
              </a:rPr>
              <a:t> rechtlicher Schutz des </a:t>
            </a:r>
            <a:br>
              <a:rPr lang="de-DE" dirty="0" smtClean="0">
                <a:ea typeface="ＭＳ Ｐゴシック" pitchFamily="34" charset="-128"/>
              </a:rPr>
            </a:br>
            <a:r>
              <a:rPr lang="de-DE" dirty="0" smtClean="0">
                <a:ea typeface="ＭＳ Ｐゴシック" pitchFamily="34" charset="-128"/>
              </a:rPr>
              <a:t>technischen Schutzes</a:t>
            </a:r>
          </a:p>
          <a:p>
            <a:r>
              <a:rPr lang="de-DE" dirty="0" smtClean="0">
                <a:ea typeface="ＭＳ Ｐゴシック" pitchFamily="34" charset="-128"/>
              </a:rPr>
              <a:t>Durchsetzung von Schranken soll über § 95b sichergestellt werden. Probleme:</a:t>
            </a:r>
          </a:p>
          <a:p>
            <a:pPr lvl="1"/>
            <a:r>
              <a:rPr lang="de-DE" dirty="0" smtClean="0">
                <a:ea typeface="ＭＳ Ｐゴシック" pitchFamily="34" charset="-128"/>
              </a:rPr>
              <a:t>verpflichtet lediglich den Rechtsinhaber, gibt kein Selbsthilferecht</a:t>
            </a:r>
          </a:p>
          <a:p>
            <a:pPr lvl="1"/>
            <a:r>
              <a:rPr lang="de-DE" dirty="0" smtClean="0">
                <a:ea typeface="ＭＳ Ｐゴシック" pitchFamily="34" charset="-128"/>
              </a:rPr>
              <a:t>klammert digitale Kopien gänzlich aus</a:t>
            </a:r>
          </a:p>
          <a:p>
            <a:r>
              <a:rPr lang="de-DE" dirty="0" smtClean="0">
                <a:ea typeface="ＭＳ Ｐゴシック" pitchFamily="34" charset="-128"/>
              </a:rPr>
              <a:t>Kritik: Verschiebung der Balance zugunsten der Rechtsinhaber; „Pseudo-Urheberrecht“, Verselbstständigung</a:t>
            </a:r>
            <a:endParaRPr lang="de-DE" sz="2000" dirty="0" smtClean="0">
              <a:ea typeface="ＭＳ Ｐゴシック" pitchFamily="34" charset="-128"/>
            </a:endParaRPr>
          </a:p>
        </p:txBody>
      </p:sp>
    </p:spTree>
    <p:extLst>
      <p:ext uri="{BB962C8B-B14F-4D97-AF65-F5344CB8AC3E}">
        <p14:creationId xmlns:p14="http://schemas.microsoft.com/office/powerpoint/2010/main" val="31350020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12</a:t>
            </a:r>
            <a:endParaRPr lang="de-DE" dirty="0"/>
          </a:p>
        </p:txBody>
      </p:sp>
    </p:spTree>
    <p:extLst>
      <p:ext uri="{BB962C8B-B14F-4D97-AF65-F5344CB8AC3E}">
        <p14:creationId xmlns:p14="http://schemas.microsoft.com/office/powerpoint/2010/main" val="33802482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7044892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No</a:t>
            </a:r>
            <a:r>
              <a:rPr lang="de-DE" dirty="0" smtClean="0"/>
              <a:t> Licensing</a:t>
            </a:r>
            <a:endParaRPr lang="de-DE" dirty="0"/>
          </a:p>
        </p:txBody>
      </p:sp>
      <p:sp>
        <p:nvSpPr>
          <p:cNvPr id="3" name="Inhaltsplatzhalter 2"/>
          <p:cNvSpPr>
            <a:spLocks noGrp="1"/>
          </p:cNvSpPr>
          <p:nvPr>
            <p:ph idx="1"/>
          </p:nvPr>
        </p:nvSpPr>
        <p:spPr/>
        <p:txBody>
          <a:bodyPr/>
          <a:lstStyle/>
          <a:p>
            <a:r>
              <a:rPr lang="de-DE" dirty="0" smtClean="0"/>
              <a:t>Ökonomische Analyse</a:t>
            </a:r>
          </a:p>
          <a:p>
            <a:r>
              <a:rPr lang="de-DE" dirty="0" smtClean="0"/>
              <a:t>Wie viel kostet die Urheberrechtsverletzung?</a:t>
            </a:r>
            <a:endParaRPr lang="de-DE" dirty="0"/>
          </a:p>
        </p:txBody>
      </p:sp>
    </p:spTree>
    <p:extLst>
      <p:ext uri="{BB962C8B-B14F-4D97-AF65-F5344CB8AC3E}">
        <p14:creationId xmlns:p14="http://schemas.microsoft.com/office/powerpoint/2010/main" val="39138120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Ansprüche</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06299816"/>
              </p:ext>
            </p:extLst>
          </p:nvPr>
        </p:nvGraphicFramePr>
        <p:xfrm>
          <a:off x="1549400" y="2276875"/>
          <a:ext cx="6045200" cy="2952324"/>
        </p:xfrm>
        <a:graphic>
          <a:graphicData uri="http://schemas.openxmlformats.org/drawingml/2006/table">
            <a:tbl>
              <a:tblPr>
                <a:tableStyleId>{5C22544A-7EE6-4342-B048-85BDC9FD1C3A}</a:tableStyleId>
              </a:tblPr>
              <a:tblGrid>
                <a:gridCol w="25400"/>
                <a:gridCol w="215900"/>
                <a:gridCol w="698500"/>
                <a:gridCol w="127000"/>
                <a:gridCol w="114300"/>
                <a:gridCol w="127000"/>
                <a:gridCol w="38100"/>
                <a:gridCol w="177800"/>
                <a:gridCol w="381000"/>
                <a:gridCol w="736600"/>
                <a:gridCol w="190500"/>
                <a:gridCol w="127000"/>
                <a:gridCol w="914400"/>
                <a:gridCol w="101600"/>
                <a:gridCol w="901700"/>
                <a:gridCol w="139700"/>
                <a:gridCol w="1028700"/>
              </a:tblGrid>
              <a:tr h="364275">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a:txBody>
                    <a:bodyPr/>
                    <a:lstStyle/>
                    <a:p>
                      <a:pPr marR="25400" algn="ctr">
                        <a:spcAft>
                          <a:spcPts val="0"/>
                        </a:spcAft>
                      </a:pPr>
                      <a:r>
                        <a:rPr lang="de-DE" sz="1550">
                          <a:effectLst/>
                        </a:rPr>
                        <a:t>Abwehr-</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a:txBody>
                    <a:bodyPr/>
                    <a:lstStyle/>
                    <a:p>
                      <a:pPr marL="177800">
                        <a:spcAft>
                          <a:spcPts val="0"/>
                        </a:spcAft>
                      </a:pPr>
                      <a:r>
                        <a:rPr lang="de-DE" sz="1550">
                          <a:effectLst/>
                        </a:rPr>
                        <a:t>Schadens-</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marL="63500">
                        <a:spcAft>
                          <a:spcPts val="0"/>
                        </a:spcAft>
                      </a:pPr>
                      <a:r>
                        <a:rPr lang="de-DE" sz="1550">
                          <a:effectLst/>
                        </a:rPr>
                        <a:t>Auskunft</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lgn="ctr">
                        <a:spcAft>
                          <a:spcPts val="0"/>
                        </a:spcAft>
                      </a:pPr>
                      <a:r>
                        <a:rPr lang="de-DE" sz="1550">
                          <a:effectLst/>
                        </a:rPr>
                        <a:t>Vorlage</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lgn="ctr">
                        <a:spcAft>
                          <a:spcPts val="0"/>
                        </a:spcAft>
                      </a:pPr>
                      <a:r>
                        <a:rPr lang="de-DE" sz="1550">
                          <a:effectLst/>
                        </a:rPr>
                        <a:t>Urteils-</a:t>
                      </a:r>
                      <a:endParaRPr lang="de-DE" sz="1000">
                        <a:effectLst/>
                        <a:latin typeface="Calibri"/>
                        <a:ea typeface="Calibri"/>
                        <a:cs typeface="Arial"/>
                      </a:endParaRPr>
                    </a:p>
                  </a:txBody>
                  <a:tcPr marL="0" marR="0" marT="0" marB="0" anchor="b"/>
                </a:tc>
              </a:tr>
              <a:tr h="38122">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rowSpan="2" gridSpan="3">
                  <a:txBody>
                    <a:bodyPr/>
                    <a:lstStyle/>
                    <a:p>
                      <a:pPr marR="25400" algn="ctr">
                        <a:lnSpc>
                          <a:spcPts val="1725"/>
                        </a:lnSpc>
                        <a:spcAft>
                          <a:spcPts val="0"/>
                        </a:spcAft>
                      </a:pPr>
                      <a:r>
                        <a:rPr lang="de-DE" sz="1550">
                          <a:effectLst/>
                        </a:rPr>
                        <a:t>ansprüche</a:t>
                      </a:r>
                      <a:endParaRPr lang="de-DE" sz="1000">
                        <a:effectLst/>
                        <a:latin typeface="Calibri"/>
                        <a:ea typeface="Calibri"/>
                        <a:cs typeface="Arial"/>
                      </a:endParaRPr>
                    </a:p>
                  </a:txBody>
                  <a:tcPr marL="0" marR="0" marT="0" marB="0" anchor="b"/>
                </a:tc>
                <a:tc rowSpan="2" hMerge="1">
                  <a:txBody>
                    <a:bodyPr/>
                    <a:lstStyle/>
                    <a:p>
                      <a:endParaRPr lang="de-DE"/>
                    </a:p>
                  </a:txBody>
                  <a:tcPr/>
                </a:tc>
                <a:tc rowSpan="2" hMerge="1">
                  <a:txBody>
                    <a:bodyPr/>
                    <a:lstStyle/>
                    <a:p>
                      <a:endParaRPr lang="de-DE"/>
                    </a:p>
                  </a:txBody>
                  <a:tcPr/>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rowSpan="2" gridSpan="3">
                  <a:txBody>
                    <a:bodyPr/>
                    <a:lstStyle/>
                    <a:p>
                      <a:pPr marL="152400">
                        <a:lnSpc>
                          <a:spcPts val="1725"/>
                        </a:lnSpc>
                        <a:spcAft>
                          <a:spcPts val="0"/>
                        </a:spcAft>
                      </a:pPr>
                      <a:r>
                        <a:rPr lang="de-DE" sz="1550">
                          <a:effectLst/>
                        </a:rPr>
                        <a:t>ersatz / Be-</a:t>
                      </a:r>
                      <a:endParaRPr lang="de-DE" sz="1000">
                        <a:effectLst/>
                        <a:latin typeface="Calibri"/>
                        <a:ea typeface="Calibri"/>
                        <a:cs typeface="Arial"/>
                      </a:endParaRPr>
                    </a:p>
                  </a:txBody>
                  <a:tcPr marL="0" marR="0" marT="0" marB="0" anchor="b"/>
                </a:tc>
                <a:tc rowSpan="2" hMerge="1">
                  <a:txBody>
                    <a:bodyPr/>
                    <a:lstStyle/>
                    <a:p>
                      <a:endParaRPr lang="de-DE"/>
                    </a:p>
                  </a:txBody>
                  <a:tcPr/>
                </a:tc>
                <a:tc rowSpan="2" hMerge="1">
                  <a:txBody>
                    <a:bodyPr/>
                    <a:lstStyle/>
                    <a:p>
                      <a:endParaRPr lang="de-DE"/>
                    </a:p>
                  </a:txBody>
                  <a:tcPr/>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rowSpan="2">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rowSpan="2">
                  <a:txBody>
                    <a:bodyPr/>
                    <a:lstStyle/>
                    <a:p>
                      <a:pPr algn="ctr">
                        <a:spcAft>
                          <a:spcPts val="0"/>
                        </a:spcAft>
                      </a:pPr>
                      <a:r>
                        <a:rPr lang="de-DE" sz="1550">
                          <a:effectLst/>
                        </a:rPr>
                        <a:t>/ Besich-</a:t>
                      </a:r>
                      <a:endParaRPr lang="de-DE" sz="1000">
                        <a:effectLst/>
                        <a:latin typeface="Calibri"/>
                        <a:ea typeface="Calibri"/>
                        <a:cs typeface="Arial"/>
                      </a:endParaRPr>
                    </a:p>
                  </a:txBody>
                  <a:tcPr marL="0" marR="0" marT="0" marB="0" anchor="b"/>
                </a:tc>
                <a:tc rowSpan="2">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rowSpan="2">
                  <a:txBody>
                    <a:bodyPr/>
                    <a:lstStyle/>
                    <a:p>
                      <a:pPr algn="ctr">
                        <a:lnSpc>
                          <a:spcPts val="1725"/>
                        </a:lnSpc>
                        <a:spcAft>
                          <a:spcPts val="0"/>
                        </a:spcAft>
                      </a:pPr>
                      <a:r>
                        <a:rPr lang="de-DE" sz="1550">
                          <a:effectLst/>
                        </a:rPr>
                        <a:t>veröffent-</a:t>
                      </a:r>
                      <a:endParaRPr lang="de-DE" sz="1000">
                        <a:effectLst/>
                        <a:latin typeface="Calibri"/>
                        <a:ea typeface="Calibri"/>
                        <a:cs typeface="Arial"/>
                      </a:endParaRPr>
                    </a:p>
                  </a:txBody>
                  <a:tcPr marL="0" marR="0" marT="0" marB="0" anchor="b"/>
                </a:tc>
              </a:tr>
              <a:tr h="277019">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33886">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gridSpan="3">
                  <a:txBody>
                    <a:bodyPr/>
                    <a:lstStyle/>
                    <a:p>
                      <a:pPr marL="190500">
                        <a:lnSpc>
                          <a:spcPts val="1720"/>
                        </a:lnSpc>
                        <a:spcAft>
                          <a:spcPts val="0"/>
                        </a:spcAft>
                      </a:pPr>
                      <a:r>
                        <a:rPr lang="de-DE" sz="1550">
                          <a:effectLst/>
                        </a:rPr>
                        <a:t>reicherung</a:t>
                      </a:r>
                      <a:endParaRPr lang="de-DE" sz="1000">
                        <a:effectLst/>
                        <a:latin typeface="Calibri"/>
                        <a:ea typeface="Calibri"/>
                        <a:cs typeface="Arial"/>
                      </a:endParaRPr>
                    </a:p>
                  </a:txBody>
                  <a:tcPr marL="0" marR="0" marT="0" marB="0" anchor="b"/>
                </a:tc>
                <a:tc rowSpan="2" hMerge="1">
                  <a:txBody>
                    <a:bodyPr/>
                    <a:lstStyle/>
                    <a:p>
                      <a:endParaRPr lang="de-DE"/>
                    </a:p>
                  </a:txBody>
                  <a:tcPr/>
                </a:tc>
                <a:tc rowSpan="2" hMerge="1">
                  <a:txBody>
                    <a:bodyPr/>
                    <a:lstStyle/>
                    <a:p>
                      <a:endParaRPr lang="de-DE"/>
                    </a:p>
                  </a:txBody>
                  <a:tcPr/>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lgn="ctr">
                        <a:spcAft>
                          <a:spcPts val="0"/>
                        </a:spcAft>
                      </a:pPr>
                      <a:r>
                        <a:rPr lang="de-DE" sz="1550">
                          <a:effectLst/>
                        </a:rPr>
                        <a:t>tigung</a:t>
                      </a:r>
                      <a:endParaRPr lang="de-DE" sz="1000">
                        <a:effectLst/>
                        <a:latin typeface="Calibri"/>
                        <a:ea typeface="Calibri"/>
                        <a:cs typeface="Arial"/>
                      </a:endParaRPr>
                    </a:p>
                  </a:txBody>
                  <a:tcPr marL="0" marR="0" marT="0" marB="0" anchor="b"/>
                </a:tc>
                <a:tc rowSpan="2">
                  <a:txBody>
                    <a:bodyPr/>
                    <a:lstStyle/>
                    <a:p>
                      <a:pPr>
                        <a:spcAft>
                          <a:spcPts val="0"/>
                        </a:spcAft>
                      </a:pPr>
                      <a:r>
                        <a:rPr lang="de-DE" sz="100">
                          <a:effectLst/>
                        </a:rPr>
                        <a:t> </a:t>
                      </a:r>
                      <a:endParaRPr lang="de-DE" sz="1000">
                        <a:effectLst/>
                        <a:latin typeface="Calibri"/>
                        <a:ea typeface="Calibri"/>
                        <a:cs typeface="Arial"/>
                      </a:endParaRPr>
                    </a:p>
                  </a:txBody>
                  <a:tcPr marL="0" marR="0" marT="0" marB="0" anchor="b"/>
                </a:tc>
                <a:tc rowSpan="2">
                  <a:txBody>
                    <a:bodyPr/>
                    <a:lstStyle/>
                    <a:p>
                      <a:pPr algn="ctr">
                        <a:lnSpc>
                          <a:spcPts val="1720"/>
                        </a:lnSpc>
                        <a:spcAft>
                          <a:spcPts val="0"/>
                        </a:spcAft>
                      </a:pPr>
                      <a:r>
                        <a:rPr lang="de-DE" sz="1550">
                          <a:effectLst/>
                        </a:rPr>
                        <a:t>lichung</a:t>
                      </a:r>
                      <a:endParaRPr lang="de-DE" sz="1000">
                        <a:effectLst/>
                        <a:latin typeface="Calibri"/>
                        <a:ea typeface="Calibri"/>
                        <a:cs typeface="Arial"/>
                      </a:endParaRPr>
                    </a:p>
                  </a:txBody>
                  <a:tcPr marL="0" marR="0" marT="0" marB="0" anchor="b"/>
                </a:tc>
              </a:tr>
              <a:tr h="281254">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vMerge="1">
                  <a:txBody>
                    <a:bodyPr/>
                    <a:lstStyle/>
                    <a:p>
                      <a:endParaRPr lang="de-DE"/>
                    </a:p>
                  </a:txBody>
                  <a:tcPr/>
                </a:tc>
                <a:tc vMerge="1">
                  <a:txBody>
                    <a:bodyPr/>
                    <a:lstStyle/>
                    <a:p>
                      <a:endParaRPr lang="de-DE"/>
                    </a:p>
                  </a:txBody>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33886">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gridSpan="2">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gridSpan="2">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r>
              <a:tr h="87257">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400">
                          <a:effectLst/>
                        </a:rPr>
                        <a:t> </a:t>
                      </a:r>
                      <a:endParaRPr lang="de-DE" sz="1000">
                        <a:effectLst/>
                        <a:latin typeface="Calibri"/>
                        <a:ea typeface="Calibri"/>
                        <a:cs typeface="Arial"/>
                      </a:endParaRPr>
                    </a:p>
                  </a:txBody>
                  <a:tcPr marL="0" marR="0" marT="0" marB="0" anchor="b"/>
                </a:tc>
              </a:tr>
              <a:tr h="337166">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2">
                  <a:txBody>
                    <a:bodyPr/>
                    <a:lstStyle/>
                    <a:p>
                      <a:pPr marR="15875" algn="ctr">
                        <a:spcAft>
                          <a:spcPts val="0"/>
                        </a:spcAft>
                      </a:pPr>
                      <a:r>
                        <a:rPr lang="de-DE" sz="1550">
                          <a:effectLst/>
                        </a:rPr>
                        <a:t>Unter-</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4">
                  <a:txBody>
                    <a:bodyPr/>
                    <a:lstStyle/>
                    <a:p>
                      <a:pPr marL="25400">
                        <a:spcAft>
                          <a:spcPts val="0"/>
                        </a:spcAft>
                      </a:pPr>
                      <a:r>
                        <a:rPr lang="de-DE" sz="1550">
                          <a:effectLst/>
                        </a:rPr>
                        <a:t>Besei-</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r>
              <a:tr h="315141">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2">
                  <a:txBody>
                    <a:bodyPr/>
                    <a:lstStyle/>
                    <a:p>
                      <a:pPr marR="15875" algn="ctr">
                        <a:spcAft>
                          <a:spcPts val="0"/>
                        </a:spcAft>
                      </a:pPr>
                      <a:r>
                        <a:rPr lang="de-DE" sz="1550">
                          <a:effectLst/>
                        </a:rPr>
                        <a:t>lassung</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4">
                  <a:txBody>
                    <a:bodyPr/>
                    <a:lstStyle/>
                    <a:p>
                      <a:pPr marL="25400">
                        <a:spcAft>
                          <a:spcPts val="0"/>
                        </a:spcAft>
                      </a:pPr>
                      <a:r>
                        <a:rPr lang="de-DE" sz="1550">
                          <a:effectLst/>
                        </a:rPr>
                        <a:t>tigung</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r>
              <a:tr h="37274">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r>
              <a:tr h="457463">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2">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r>
              <a:tr h="337166">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a:txBody>
                    <a:bodyPr/>
                    <a:lstStyle/>
                    <a:p>
                      <a:pPr marL="53975" algn="ctr">
                        <a:spcAft>
                          <a:spcPts val="0"/>
                        </a:spcAft>
                      </a:pPr>
                      <a:r>
                        <a:rPr lang="de-DE" sz="1550">
                          <a:effectLst/>
                        </a:rPr>
                        <a:t>Ver-</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2">
                  <a:txBody>
                    <a:bodyPr/>
                    <a:lstStyle/>
                    <a:p>
                      <a:pPr marL="152400">
                        <a:spcAft>
                          <a:spcPts val="0"/>
                        </a:spcAft>
                      </a:pPr>
                      <a:r>
                        <a:rPr lang="de-DE" sz="1550">
                          <a:effectLst/>
                        </a:rPr>
                        <a:t>Rückruf /</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r>
              <a:tr h="315141">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3">
                  <a:txBody>
                    <a:bodyPr/>
                    <a:lstStyle/>
                    <a:p>
                      <a:pPr marL="53975" algn="ctr">
                        <a:spcAft>
                          <a:spcPts val="0"/>
                        </a:spcAft>
                      </a:pPr>
                      <a:r>
                        <a:rPr lang="de-DE" sz="1550">
                          <a:effectLst/>
                        </a:rPr>
                        <a:t>nichtung</a:t>
                      </a:r>
                      <a:endParaRPr lang="de-DE" sz="1000">
                        <a:effectLst/>
                        <a:latin typeface="Calibri"/>
                        <a:ea typeface="Calibri"/>
                        <a:cs typeface="Arial"/>
                      </a:endParaRPr>
                    </a:p>
                  </a:txBody>
                  <a:tcPr marL="0" marR="0" marT="0" marB="0" anchor="b"/>
                </a:tc>
                <a:tc hMerge="1">
                  <a:txBody>
                    <a:bodyPr/>
                    <a:lstStyle/>
                    <a:p>
                      <a:endParaRPr lang="de-DE"/>
                    </a:p>
                  </a:txBody>
                  <a:tcPr/>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gridSpan="2">
                  <a:txBody>
                    <a:bodyPr/>
                    <a:lstStyle/>
                    <a:p>
                      <a:pPr marL="63500">
                        <a:spcAft>
                          <a:spcPts val="0"/>
                        </a:spcAft>
                      </a:pPr>
                      <a:r>
                        <a:rPr lang="de-DE" sz="1550">
                          <a:effectLst/>
                        </a:rPr>
                        <a:t>Entfernung</a:t>
                      </a:r>
                      <a:endParaRPr lang="de-DE" sz="1000">
                        <a:effectLst/>
                        <a:latin typeface="Calibri"/>
                        <a:ea typeface="Calibri"/>
                        <a:cs typeface="Arial"/>
                      </a:endParaRPr>
                    </a:p>
                  </a:txBody>
                  <a:tcPr marL="0" marR="0" marT="0" marB="0" anchor="b"/>
                </a:tc>
                <a:tc hMerge="1">
                  <a:txBody>
                    <a:bodyPr/>
                    <a:lstStyle/>
                    <a:p>
                      <a:endParaRPr lang="de-DE"/>
                    </a:p>
                  </a:txBody>
                  <a:tcPr/>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200">
                          <a:effectLst/>
                        </a:rPr>
                        <a:t> </a:t>
                      </a:r>
                      <a:endParaRPr lang="de-DE" sz="1000">
                        <a:effectLst/>
                        <a:latin typeface="Calibri"/>
                        <a:ea typeface="Calibri"/>
                        <a:cs typeface="Arial"/>
                      </a:endParaRPr>
                    </a:p>
                  </a:txBody>
                  <a:tcPr marL="0" marR="0" marT="0" marB="0" anchor="b"/>
                </a:tc>
              </a:tr>
              <a:tr h="37274">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dirty="0">
                          <a:effectLst/>
                        </a:rPr>
                        <a:t> </a:t>
                      </a:r>
                      <a:endParaRPr lang="de-DE" sz="1000" dirty="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a:effectLst/>
                        </a:rPr>
                        <a:t> </a:t>
                      </a:r>
                      <a:endParaRPr lang="de-DE" sz="1000">
                        <a:effectLst/>
                        <a:latin typeface="Calibri"/>
                        <a:ea typeface="Calibri"/>
                        <a:cs typeface="Arial"/>
                      </a:endParaRPr>
                    </a:p>
                  </a:txBody>
                  <a:tcPr marL="0" marR="0" marT="0" marB="0" anchor="b"/>
                </a:tc>
                <a:tc>
                  <a:txBody>
                    <a:bodyPr/>
                    <a:lstStyle/>
                    <a:p>
                      <a:pPr>
                        <a:spcAft>
                          <a:spcPts val="0"/>
                        </a:spcAft>
                      </a:pPr>
                      <a:r>
                        <a:rPr lang="de-DE" sz="150" dirty="0">
                          <a:effectLst/>
                        </a:rPr>
                        <a:t> </a:t>
                      </a:r>
                      <a:endParaRPr lang="de-DE" sz="1000" dirty="0">
                        <a:effectLst/>
                        <a:latin typeface="Calibri"/>
                        <a:ea typeface="Calibri"/>
                        <a:cs typeface="Arial"/>
                      </a:endParaRPr>
                    </a:p>
                  </a:txBody>
                  <a:tcPr marL="0" marR="0" marT="0" marB="0" anchor="b"/>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3116263"/>
            <a:ext cx="973137" cy="2841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931" y="4137619"/>
            <a:ext cx="1249363" cy="376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549400" y="3116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73477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algn="ctr">
              <a:defRPr/>
            </a:pPr>
            <a:r>
              <a:rPr lang="de-DE" dirty="0" smtClean="0">
                <a:ea typeface="+mj-ea"/>
                <a:cs typeface="+mj-cs"/>
              </a:rPr>
              <a:t>Prüfungsschema Rechtsverletzung</a:t>
            </a:r>
            <a:endParaRPr lang="de-DE" dirty="0">
              <a:ea typeface="+mj-ea"/>
              <a:cs typeface="+mj-cs"/>
            </a:endParaRPr>
          </a:p>
        </p:txBody>
      </p:sp>
      <p:sp>
        <p:nvSpPr>
          <p:cNvPr id="78851" name="Rectangle 3"/>
          <p:cNvSpPr>
            <a:spLocks noGrp="1" noChangeArrowheads="1"/>
          </p:cNvSpPr>
          <p:nvPr>
            <p:ph type="body" idx="1"/>
          </p:nvPr>
        </p:nvSpPr>
        <p:spPr/>
        <p:txBody>
          <a:bodyPr>
            <a:normAutofit fontScale="92500" lnSpcReduction="20000"/>
          </a:bodyPr>
          <a:lstStyle/>
          <a:p>
            <a:pPr algn="ctr">
              <a:buFont typeface="Wingdings" pitchFamily="2" charset="2"/>
              <a:buNone/>
            </a:pPr>
            <a:endParaRPr lang="de-DE" dirty="0" smtClean="0">
              <a:ea typeface="ＭＳ Ｐゴシック" pitchFamily="34" charset="-128"/>
            </a:endParaRPr>
          </a:p>
          <a:p>
            <a:pPr algn="ctr">
              <a:buFont typeface="Wingdings" pitchFamily="2" charset="2"/>
              <a:buNone/>
            </a:pPr>
            <a:r>
              <a:rPr lang="de-DE" dirty="0" smtClean="0">
                <a:ea typeface="ＭＳ Ｐゴシック" pitchFamily="34" charset="-128"/>
              </a:rPr>
              <a:t>Besteht Urheberrecht /</a:t>
            </a:r>
          </a:p>
          <a:p>
            <a:pPr algn="ctr">
              <a:buFont typeface="Wingdings" pitchFamily="2" charset="2"/>
              <a:buNone/>
            </a:pPr>
            <a:r>
              <a:rPr lang="de-DE" dirty="0" smtClean="0">
                <a:ea typeface="ＭＳ Ｐゴシック" pitchFamily="34" charset="-128"/>
              </a:rPr>
              <a:t>Verwandtes Schutzrecht?</a:t>
            </a:r>
          </a:p>
          <a:p>
            <a:pPr algn="ctr">
              <a:buFont typeface="Wingdings" pitchFamily="2" charset="2"/>
              <a:buNone/>
            </a:pPr>
            <a:endParaRPr lang="de-DE" dirty="0" smtClean="0">
              <a:ea typeface="ＭＳ Ｐゴシック" pitchFamily="34" charset="-128"/>
            </a:endParaRPr>
          </a:p>
          <a:p>
            <a:pPr algn="ctr">
              <a:buFont typeface="Wingdings" pitchFamily="2" charset="2"/>
              <a:buNone/>
            </a:pPr>
            <a:r>
              <a:rPr lang="de-DE" dirty="0" smtClean="0">
                <a:ea typeface="ＭＳ Ｐゴシック" pitchFamily="34" charset="-128"/>
              </a:rPr>
              <a:t>Eingriff in Inhalt (des Urheberrechts)?</a:t>
            </a:r>
          </a:p>
          <a:p>
            <a:pPr algn="ctr">
              <a:buFont typeface="Wingdings" pitchFamily="2" charset="2"/>
              <a:buNone/>
            </a:pPr>
            <a:endParaRPr lang="de-DE" dirty="0" smtClean="0">
              <a:ea typeface="ＭＳ Ｐゴシック" pitchFamily="34" charset="-128"/>
            </a:endParaRPr>
          </a:p>
          <a:p>
            <a:pPr algn="ctr">
              <a:buFont typeface="Wingdings" pitchFamily="2" charset="2"/>
              <a:buNone/>
            </a:pPr>
            <a:r>
              <a:rPr lang="de-DE" dirty="0" smtClean="0">
                <a:ea typeface="ＭＳ Ｐゴシック" pitchFamily="34" charset="-128"/>
              </a:rPr>
              <a:t>Von Schranke oder Lizenz gedeckt?</a:t>
            </a:r>
          </a:p>
          <a:p>
            <a:pPr algn="ctr">
              <a:buFont typeface="Wingdings" pitchFamily="2" charset="2"/>
              <a:buNone/>
            </a:pPr>
            <a:endParaRPr lang="de-DE" dirty="0" smtClean="0">
              <a:ea typeface="ＭＳ Ｐゴシック" pitchFamily="34" charset="-128"/>
            </a:endParaRPr>
          </a:p>
          <a:p>
            <a:pPr algn="ctr">
              <a:buFont typeface="Wingdings" pitchFamily="2" charset="2"/>
              <a:buNone/>
            </a:pPr>
            <a:r>
              <a:rPr lang="de-DE" dirty="0" smtClean="0">
                <a:solidFill>
                  <a:srgbClr val="FF0000"/>
                </a:solidFill>
                <a:ea typeface="ＭＳ Ｐゴシック" pitchFamily="34" charset="-128"/>
              </a:rPr>
              <a:t>Verletzung!</a:t>
            </a:r>
          </a:p>
        </p:txBody>
      </p:sp>
      <p:cxnSp>
        <p:nvCxnSpPr>
          <p:cNvPr id="78852" name="Gerade Verbindung mit Pfeil 4"/>
          <p:cNvCxnSpPr>
            <a:cxnSpLocks noChangeShapeType="1"/>
          </p:cNvCxnSpPr>
          <p:nvPr/>
        </p:nvCxnSpPr>
        <p:spPr bwMode="auto">
          <a:xfrm rot="5400000">
            <a:off x="4248150" y="2816225"/>
            <a:ext cx="503238"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53" name="Gerade Verbindung mit Pfeil 5"/>
          <p:cNvCxnSpPr>
            <a:cxnSpLocks noChangeShapeType="1"/>
          </p:cNvCxnSpPr>
          <p:nvPr/>
        </p:nvCxnSpPr>
        <p:spPr bwMode="auto">
          <a:xfrm rot="5400000">
            <a:off x="4250532" y="4112418"/>
            <a:ext cx="504825"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54" name="Gerade Verbindung mit Pfeil 6"/>
          <p:cNvCxnSpPr>
            <a:cxnSpLocks noChangeShapeType="1"/>
          </p:cNvCxnSpPr>
          <p:nvPr/>
        </p:nvCxnSpPr>
        <p:spPr bwMode="auto">
          <a:xfrm rot="5400000">
            <a:off x="4249738" y="5070383"/>
            <a:ext cx="503238"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8855" name="Textfeld 7"/>
          <p:cNvSpPr txBox="1">
            <a:spLocks noChangeArrowheads="1"/>
          </p:cNvSpPr>
          <p:nvPr/>
        </p:nvSpPr>
        <p:spPr bwMode="auto">
          <a:xfrm>
            <a:off x="4356100" y="256540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sp>
        <p:nvSpPr>
          <p:cNvPr id="78856" name="Textfeld 8"/>
          <p:cNvSpPr txBox="1">
            <a:spLocks noChangeArrowheads="1"/>
          </p:cNvSpPr>
          <p:nvPr/>
        </p:nvSpPr>
        <p:spPr bwMode="auto">
          <a:xfrm>
            <a:off x="4356100" y="342900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sp>
        <p:nvSpPr>
          <p:cNvPr id="78857" name="Textfeld 9"/>
          <p:cNvSpPr txBox="1">
            <a:spLocks noChangeArrowheads="1"/>
          </p:cNvSpPr>
          <p:nvPr/>
        </p:nvSpPr>
        <p:spPr bwMode="auto">
          <a:xfrm>
            <a:off x="4356100" y="435610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cxnSp>
        <p:nvCxnSpPr>
          <p:cNvPr id="78858" name="Gerade Verbindung mit Pfeil 11"/>
          <p:cNvCxnSpPr>
            <a:cxnSpLocks noChangeShapeType="1"/>
          </p:cNvCxnSpPr>
          <p:nvPr/>
        </p:nvCxnSpPr>
        <p:spPr bwMode="auto">
          <a:xfrm>
            <a:off x="6443663" y="2420938"/>
            <a:ext cx="1657350"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59" name="Gerade Verbindung mit Pfeil 13"/>
          <p:cNvCxnSpPr>
            <a:cxnSpLocks noChangeShapeType="1"/>
          </p:cNvCxnSpPr>
          <p:nvPr/>
        </p:nvCxnSpPr>
        <p:spPr bwMode="auto">
          <a:xfrm>
            <a:off x="7092950" y="3284538"/>
            <a:ext cx="1008063"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60" name="Gerade Verbindung mit Pfeil 15"/>
          <p:cNvCxnSpPr>
            <a:cxnSpLocks noChangeShapeType="1"/>
          </p:cNvCxnSpPr>
          <p:nvPr/>
        </p:nvCxnSpPr>
        <p:spPr bwMode="auto">
          <a:xfrm>
            <a:off x="7164388" y="4221163"/>
            <a:ext cx="1008062"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8861" name="Textfeld 16"/>
          <p:cNvSpPr txBox="1">
            <a:spLocks noChangeArrowheads="1"/>
          </p:cNvSpPr>
          <p:nvPr/>
        </p:nvSpPr>
        <p:spPr bwMode="auto">
          <a:xfrm>
            <a:off x="7685088" y="19796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sp>
        <p:nvSpPr>
          <p:cNvPr id="78862" name="Textfeld 18"/>
          <p:cNvSpPr txBox="1">
            <a:spLocks noChangeArrowheads="1"/>
          </p:cNvSpPr>
          <p:nvPr/>
        </p:nvSpPr>
        <p:spPr bwMode="auto">
          <a:xfrm>
            <a:off x="7116763" y="28432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sp>
        <p:nvSpPr>
          <p:cNvPr id="78863" name="Textfeld 19"/>
          <p:cNvSpPr txBox="1">
            <a:spLocks noChangeArrowheads="1"/>
          </p:cNvSpPr>
          <p:nvPr/>
        </p:nvSpPr>
        <p:spPr bwMode="auto">
          <a:xfrm>
            <a:off x="7080250" y="3779838"/>
            <a:ext cx="47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t>(+)</a:t>
            </a:r>
          </a:p>
        </p:txBody>
      </p:sp>
      <p:sp>
        <p:nvSpPr>
          <p:cNvPr id="27" name="Textfeld 26"/>
          <p:cNvSpPr txBox="1"/>
          <p:nvPr/>
        </p:nvSpPr>
        <p:spPr>
          <a:xfrm>
            <a:off x="8406962" y="1241511"/>
            <a:ext cx="842154" cy="3578045"/>
          </a:xfrm>
          <a:prstGeom prst="rect">
            <a:avLst/>
          </a:prstGeom>
          <a:solidFill>
            <a:srgbClr val="92D050"/>
          </a:solidFill>
        </p:spPr>
        <p:txBody>
          <a:bodyPr vert="wordArtVert" wrap="square">
            <a:spAutoFit/>
          </a:bodyPr>
          <a:lstStyle/>
          <a:p>
            <a:pPr>
              <a:defRPr/>
            </a:pPr>
            <a:r>
              <a:rPr lang="de-DE" dirty="0" err="1" smtClean="0">
                <a:ea typeface="ＭＳ Ｐゴシック" charset="-128"/>
              </a:rPr>
              <a:t>Urheblichauch</a:t>
            </a:r>
            <a:endParaRPr lang="de-DE" dirty="0">
              <a:ea typeface="ＭＳ Ｐゴシック" charset="-128"/>
            </a:endParaRPr>
          </a:p>
        </p:txBody>
      </p:sp>
    </p:spTree>
    <p:extLst>
      <p:ext uri="{BB962C8B-B14F-4D97-AF65-F5344CB8AC3E}">
        <p14:creationId xmlns:p14="http://schemas.microsoft.com/office/powerpoint/2010/main" val="43692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Nationales Urheberrecht</a:t>
            </a:r>
            <a:endParaRPr lang="de-DE" dirty="0"/>
          </a:p>
        </p:txBody>
      </p:sp>
      <p:sp>
        <p:nvSpPr>
          <p:cNvPr id="3" name="Inhaltsplatzhalter 2"/>
          <p:cNvSpPr>
            <a:spLocks noGrp="1"/>
          </p:cNvSpPr>
          <p:nvPr>
            <p:ph idx="1"/>
          </p:nvPr>
        </p:nvSpPr>
        <p:spPr/>
        <p:txBody>
          <a:bodyPr/>
          <a:lstStyle/>
          <a:p>
            <a:r>
              <a:rPr lang="de-DE" dirty="0" smtClean="0"/>
              <a:t>Urheberrechtsgesetz 1965</a:t>
            </a:r>
          </a:p>
          <a:p>
            <a:r>
              <a:rPr lang="de-DE" dirty="0" err="1" smtClean="0"/>
              <a:t>Verwertungsgesellschaftengesetz</a:t>
            </a:r>
            <a:r>
              <a:rPr lang="de-DE" dirty="0" smtClean="0"/>
              <a:t> 2017</a:t>
            </a:r>
          </a:p>
          <a:p>
            <a:r>
              <a:rPr lang="de-DE" dirty="0" smtClean="0"/>
              <a:t>Verlagsgesetz  1901</a:t>
            </a:r>
          </a:p>
          <a:p>
            <a:r>
              <a:rPr lang="de-DE" dirty="0" smtClean="0"/>
              <a:t>Kunsturheberrechtsgesetz 1909</a:t>
            </a:r>
            <a:endParaRPr lang="de-DE" dirty="0"/>
          </a:p>
        </p:txBody>
      </p:sp>
    </p:spTree>
    <p:extLst>
      <p:ext uri="{BB962C8B-B14F-4D97-AF65-F5344CB8AC3E}">
        <p14:creationId xmlns:p14="http://schemas.microsoft.com/office/powerpoint/2010/main" val="36900462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Grundlagen</a:t>
            </a:r>
            <a:endParaRPr lang="de-DE" dirty="0"/>
          </a:p>
        </p:txBody>
      </p:sp>
      <p:sp>
        <p:nvSpPr>
          <p:cNvPr id="3" name="Inhaltsplatzhalter 2"/>
          <p:cNvSpPr>
            <a:spLocks noGrp="1"/>
          </p:cNvSpPr>
          <p:nvPr>
            <p:ph idx="1"/>
          </p:nvPr>
        </p:nvSpPr>
        <p:spPr/>
        <p:txBody>
          <a:bodyPr>
            <a:normAutofit fontScale="62500" lnSpcReduction="20000"/>
          </a:bodyPr>
          <a:lstStyle/>
          <a:p>
            <a:pPr lvl="0"/>
            <a:r>
              <a:rPr lang="de-DE" dirty="0"/>
              <a:t>Zentrale Anspruchsgrundlage ist § 97, der den </a:t>
            </a:r>
            <a:r>
              <a:rPr lang="de-DE" b="1" dirty="0"/>
              <a:t>Beseitigungs-, Unterlassungs- und</a:t>
            </a:r>
            <a:r>
              <a:rPr lang="de-DE" dirty="0"/>
              <a:t> </a:t>
            </a:r>
            <a:r>
              <a:rPr lang="de-DE" b="1" dirty="0"/>
              <a:t>Schadensersatzanspruch </a:t>
            </a:r>
            <a:r>
              <a:rPr lang="de-DE" dirty="0"/>
              <a:t>bei Verletzung des Urheberrechts oder eines verwandten</a:t>
            </a:r>
            <a:r>
              <a:rPr lang="de-DE" b="1" dirty="0"/>
              <a:t> </a:t>
            </a:r>
            <a:r>
              <a:rPr lang="de-DE" dirty="0"/>
              <a:t>Schutzrechts regelt</a:t>
            </a:r>
            <a:r>
              <a:rPr lang="de-DE" dirty="0" smtClean="0"/>
              <a:t>.</a:t>
            </a:r>
            <a:r>
              <a:rPr lang="de-DE" dirty="0"/>
              <a:t> </a:t>
            </a:r>
            <a:endParaRPr lang="de-DE" sz="2400" dirty="0"/>
          </a:p>
          <a:p>
            <a:pPr lvl="0"/>
            <a:r>
              <a:rPr lang="de-DE" dirty="0"/>
              <a:t>§ 97 I sollte in der Fallbearbeitung in Verbindung mit der Norm zitiert werden, die das jeweils verletzte Verwertungsrecht bzw. die verletzte urheberpersönlichkeitsrechtliche Befugnis umschreibt, Beispiel bei unerlaubter Vervielfältigung: Anspruch aus §§ 97 I, 16 I UrhG bzw. aus § 97 I UrhG </a:t>
            </a:r>
            <a:r>
              <a:rPr lang="de-DE" dirty="0" err="1"/>
              <a:t>i.V.m</a:t>
            </a:r>
            <a:r>
              <a:rPr lang="de-DE" dirty="0"/>
              <a:t>. § 16 I UrhG</a:t>
            </a:r>
            <a:r>
              <a:rPr lang="de-DE" dirty="0" smtClean="0"/>
              <a:t>.</a:t>
            </a:r>
            <a:r>
              <a:rPr lang="de-DE" dirty="0"/>
              <a:t> </a:t>
            </a:r>
            <a:endParaRPr lang="de-DE" sz="2400" dirty="0"/>
          </a:p>
          <a:p>
            <a:pPr lvl="0"/>
            <a:r>
              <a:rPr lang="de-DE" dirty="0"/>
              <a:t>Wesentliche </a:t>
            </a:r>
            <a:r>
              <a:rPr lang="de-DE" dirty="0" smtClean="0"/>
              <a:t>Voraussetzungen:</a:t>
            </a:r>
            <a:r>
              <a:rPr lang="de-DE" dirty="0"/>
              <a:t> </a:t>
            </a:r>
            <a:endParaRPr lang="de-DE" sz="2400" dirty="0"/>
          </a:p>
          <a:p>
            <a:pPr lvl="1"/>
            <a:r>
              <a:rPr lang="de-DE" b="1" dirty="0"/>
              <a:t>Eingriff in das Urheberrecht oder ein verwandtes Schutzrecht</a:t>
            </a:r>
            <a:r>
              <a:rPr lang="de-DE" dirty="0"/>
              <a:t>, dazu gehört jedoch</a:t>
            </a:r>
            <a:r>
              <a:rPr lang="de-DE" b="1" dirty="0"/>
              <a:t> </a:t>
            </a:r>
            <a:r>
              <a:rPr lang="de-DE" dirty="0"/>
              <a:t>nicht die Nichterfüllung schuldrechtlicher Ansprüche, insb. der </a:t>
            </a:r>
            <a:r>
              <a:rPr lang="de-DE" dirty="0" err="1"/>
              <a:t>Vergütungsansprü-che</a:t>
            </a:r>
            <a:r>
              <a:rPr lang="de-DE" dirty="0"/>
              <a:t>, oder der Verstoß gegen §§ 95a ff.</a:t>
            </a:r>
            <a:endParaRPr lang="de-DE" sz="2000" dirty="0"/>
          </a:p>
          <a:p>
            <a:r>
              <a:rPr lang="de-DE" dirty="0"/>
              <a:t> </a:t>
            </a:r>
            <a:endParaRPr lang="de-DE" sz="2400" dirty="0"/>
          </a:p>
          <a:p>
            <a:pPr lvl="1"/>
            <a:r>
              <a:rPr lang="de-DE" b="1" dirty="0"/>
              <a:t>kein Eingreifen von Schrankenregelungen, keine Zustimmung des Berechtigten</a:t>
            </a:r>
            <a:endParaRPr lang="de-DE" sz="2000" dirty="0"/>
          </a:p>
          <a:p>
            <a:r>
              <a:rPr lang="de-DE" dirty="0"/>
              <a:t> </a:t>
            </a:r>
            <a:endParaRPr lang="de-DE" sz="2400" dirty="0"/>
          </a:p>
          <a:p>
            <a:pPr lvl="1"/>
            <a:r>
              <a:rPr lang="de-DE" dirty="0"/>
              <a:t>zusätzliche Voraussetzungen:</a:t>
            </a:r>
            <a:endParaRPr lang="de-DE" sz="2000" dirty="0"/>
          </a:p>
          <a:p>
            <a:endParaRPr lang="de-DE" dirty="0"/>
          </a:p>
        </p:txBody>
      </p:sp>
    </p:spTree>
    <p:extLst>
      <p:ext uri="{BB962C8B-B14F-4D97-AF65-F5344CB8AC3E}">
        <p14:creationId xmlns:p14="http://schemas.microsoft.com/office/powerpoint/2010/main" val="2443160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Grundlagen</a:t>
            </a:r>
            <a:endParaRPr lang="de-DE" dirty="0"/>
          </a:p>
        </p:txBody>
      </p:sp>
      <p:sp>
        <p:nvSpPr>
          <p:cNvPr id="3" name="Inhaltsplatzhalter 2"/>
          <p:cNvSpPr>
            <a:spLocks noGrp="1"/>
          </p:cNvSpPr>
          <p:nvPr>
            <p:ph idx="1"/>
          </p:nvPr>
        </p:nvSpPr>
        <p:spPr/>
        <p:txBody>
          <a:bodyPr>
            <a:normAutofit fontScale="70000" lnSpcReduction="20000"/>
          </a:bodyPr>
          <a:lstStyle/>
          <a:p>
            <a:pPr lvl="3"/>
            <a:r>
              <a:rPr lang="de-DE" dirty="0"/>
              <a:t>für den Schadensersatzanspruch: </a:t>
            </a:r>
            <a:r>
              <a:rPr lang="de-DE" b="1" dirty="0"/>
              <a:t>Vorsatz oder Fahrlässigkeit</a:t>
            </a:r>
            <a:r>
              <a:rPr lang="de-DE" dirty="0"/>
              <a:t> (§ 276 II BGB), dabei besteht eine strenge Sorgfaltspflicht, insbesondere für Fachleute.</a:t>
            </a:r>
            <a:endParaRPr lang="de-DE" sz="1600" dirty="0"/>
          </a:p>
          <a:p>
            <a:pPr lvl="3"/>
            <a:r>
              <a:rPr lang="de-DE" dirty="0"/>
              <a:t>für den Unterlassungsanspruch: Wiederholungsgefahr, wird durch Verletzung indiziert, aber durch Abgabe einer strafbewehrten Unterlassungserklärung ausgeschlossen. Erstbegehungsgefahr genügt, wenn künftige Verletzung ernsthaft droht</a:t>
            </a:r>
            <a:r>
              <a:rPr lang="de-DE" dirty="0" smtClean="0"/>
              <a:t>.</a:t>
            </a:r>
          </a:p>
          <a:p>
            <a:pPr lvl="0"/>
            <a:r>
              <a:rPr lang="de-DE" b="1" dirty="0"/>
              <a:t>Aktivlegitimation</a:t>
            </a:r>
            <a:r>
              <a:rPr lang="de-DE" dirty="0" smtClean="0"/>
              <a:t>:</a:t>
            </a:r>
            <a:r>
              <a:rPr lang="de-DE" dirty="0"/>
              <a:t> </a:t>
            </a:r>
            <a:endParaRPr lang="de-DE" sz="2400" dirty="0"/>
          </a:p>
          <a:p>
            <a:pPr lvl="2"/>
            <a:r>
              <a:rPr lang="de-DE" dirty="0" smtClean="0"/>
              <a:t>Rechtsinhaber</a:t>
            </a:r>
            <a:r>
              <a:rPr lang="de-DE" dirty="0"/>
              <a:t> </a:t>
            </a:r>
            <a:endParaRPr lang="de-DE" sz="2400" dirty="0"/>
          </a:p>
          <a:p>
            <a:pPr lvl="2"/>
            <a:r>
              <a:rPr lang="de-DE" dirty="0"/>
              <a:t>Inhaber eines ausschließlichen Nutzungsrechts, sofern Verletzung in den Bereich des ausschließlichen Nutzungsrechts fällt, ist der Rechtsinhaber nur im Fall eines eigenen schutzwürdigen Interesses </a:t>
            </a:r>
            <a:r>
              <a:rPr lang="de-DE" dirty="0" smtClean="0"/>
              <a:t>klagebefugt</a:t>
            </a:r>
            <a:r>
              <a:rPr lang="de-DE" dirty="0"/>
              <a:t> </a:t>
            </a:r>
            <a:endParaRPr lang="de-DE" sz="2400" dirty="0"/>
          </a:p>
          <a:p>
            <a:pPr lvl="2"/>
            <a:r>
              <a:rPr lang="de-DE" dirty="0"/>
              <a:t>Der Inhaber eines einfachen Nutzungsrechts hat keine eigene Klagebefugnis, doch ist eine gewillkürte </a:t>
            </a:r>
            <a:r>
              <a:rPr lang="de-DE" dirty="0" err="1"/>
              <a:t>Prozessstandschaft</a:t>
            </a:r>
            <a:r>
              <a:rPr lang="de-DE" dirty="0"/>
              <a:t> möglich.</a:t>
            </a:r>
            <a:endParaRPr lang="de-DE" sz="1800" dirty="0"/>
          </a:p>
          <a:p>
            <a:r>
              <a:rPr lang="de-DE" dirty="0"/>
              <a:t> </a:t>
            </a:r>
            <a:r>
              <a:rPr lang="de-DE" b="1" dirty="0" smtClean="0"/>
              <a:t>Passivlegitimation</a:t>
            </a:r>
            <a:r>
              <a:rPr lang="de-DE" dirty="0" smtClean="0"/>
              <a:t>:</a:t>
            </a:r>
            <a:r>
              <a:rPr lang="de-DE" dirty="0"/>
              <a:t> </a:t>
            </a:r>
            <a:endParaRPr lang="de-DE" sz="2400" dirty="0"/>
          </a:p>
          <a:p>
            <a:pPr lvl="2"/>
            <a:r>
              <a:rPr lang="de-DE" dirty="0" err="1"/>
              <a:t>Verletzer</a:t>
            </a:r>
            <a:r>
              <a:rPr lang="de-DE" dirty="0"/>
              <a:t> = jeder als Täter, Anstifter oder Gehilfe Beteiligte, Beispiele: bei der </a:t>
            </a:r>
            <a:r>
              <a:rPr lang="de-DE" dirty="0" smtClean="0"/>
              <a:t>unerlaubten </a:t>
            </a:r>
            <a:r>
              <a:rPr lang="de-DE" dirty="0"/>
              <a:t>Verbreitung auch der Verleger und der Buchhändler, bei der unerlaubten Aufführung auch der Veranstalter. Mehrere Verantwortliche haften </a:t>
            </a:r>
            <a:r>
              <a:rPr lang="de-DE" dirty="0" smtClean="0"/>
              <a:t>gesamtschuldnerisch</a:t>
            </a:r>
            <a:r>
              <a:rPr lang="de-DE" dirty="0"/>
              <a:t>, §§ 830, 840 </a:t>
            </a:r>
            <a:r>
              <a:rPr lang="de-DE" dirty="0" smtClean="0"/>
              <a:t>BGB</a:t>
            </a:r>
            <a:r>
              <a:rPr lang="de-DE" dirty="0"/>
              <a:t> </a:t>
            </a:r>
            <a:endParaRPr lang="de-DE" sz="2400" dirty="0"/>
          </a:p>
          <a:p>
            <a:pPr lvl="1"/>
            <a:endParaRPr lang="de-DE" dirty="0"/>
          </a:p>
          <a:p>
            <a:endParaRPr lang="de-DE" dirty="0"/>
          </a:p>
        </p:txBody>
      </p:sp>
    </p:spTree>
    <p:extLst>
      <p:ext uri="{BB962C8B-B14F-4D97-AF65-F5344CB8AC3E}">
        <p14:creationId xmlns:p14="http://schemas.microsoft.com/office/powerpoint/2010/main" val="28217448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algn="ctr">
              <a:defRPr/>
            </a:pPr>
            <a:r>
              <a:rPr lang="de-DE" dirty="0" smtClean="0">
                <a:ea typeface="+mj-ea"/>
                <a:cs typeface="+mj-cs"/>
              </a:rPr>
              <a:t>Ansprüche bei Rechtsverletzung</a:t>
            </a:r>
            <a:endParaRPr lang="de-DE" dirty="0">
              <a:ea typeface="+mj-ea"/>
              <a:cs typeface="+mj-cs"/>
            </a:endParaRPr>
          </a:p>
        </p:txBody>
      </p:sp>
      <p:sp>
        <p:nvSpPr>
          <p:cNvPr id="79875" name="Rectangle 3"/>
          <p:cNvSpPr>
            <a:spLocks noGrp="1" noChangeArrowheads="1"/>
          </p:cNvSpPr>
          <p:nvPr>
            <p:ph type="body" idx="1"/>
          </p:nvPr>
        </p:nvSpPr>
        <p:spPr/>
        <p:txBody>
          <a:bodyPr>
            <a:normAutofit/>
          </a:bodyPr>
          <a:lstStyle/>
          <a:p>
            <a:r>
              <a:rPr lang="de-DE" dirty="0" smtClean="0">
                <a:ea typeface="ＭＳ Ｐゴシック" pitchFamily="34" charset="-128"/>
              </a:rPr>
              <a:t>Rechtsfolgen:</a:t>
            </a:r>
          </a:p>
          <a:p>
            <a:pPr lvl="1"/>
            <a:r>
              <a:rPr lang="de-DE" dirty="0" smtClean="0">
                <a:ea typeface="ＭＳ Ｐゴシック" pitchFamily="34" charset="-128"/>
              </a:rPr>
              <a:t>Beseitigung und Unterlassung (Abs. 1)</a:t>
            </a:r>
          </a:p>
          <a:p>
            <a:pPr lvl="1"/>
            <a:r>
              <a:rPr lang="de-DE" dirty="0" smtClean="0">
                <a:ea typeface="ＭＳ Ｐゴシック" pitchFamily="34" charset="-128"/>
              </a:rPr>
              <a:t>Schadensersatz (Abs. 2) </a:t>
            </a:r>
          </a:p>
          <a:p>
            <a:pPr lvl="2"/>
            <a:r>
              <a:rPr lang="de-DE" dirty="0" smtClean="0">
                <a:ea typeface="ＭＳ Ｐゴシック" pitchFamily="34" charset="-128"/>
              </a:rPr>
              <a:t>dazu </a:t>
            </a:r>
            <a:r>
              <a:rPr lang="de-DE" dirty="0" err="1" smtClean="0">
                <a:ea typeface="ＭＳ Ｐゴシック" pitchFamily="34" charset="-128"/>
              </a:rPr>
              <a:t>erf</a:t>
            </a:r>
            <a:r>
              <a:rPr lang="de-DE" dirty="0" smtClean="0">
                <a:ea typeface="ＭＳ Ｐゴシック" pitchFamily="34" charset="-128"/>
              </a:rPr>
              <a:t>.: Vorsatz oder Fahrlässigkeit</a:t>
            </a:r>
          </a:p>
          <a:p>
            <a:pPr lvl="2"/>
            <a:r>
              <a:rPr lang="de-DE" dirty="0" smtClean="0">
                <a:ea typeface="ＭＳ Ｐゴシック" pitchFamily="34" charset="-128"/>
              </a:rPr>
              <a:t>Bemessung des Schadens nach 3 Methoden möglich:</a:t>
            </a:r>
          </a:p>
          <a:p>
            <a:pPr lvl="3"/>
            <a:r>
              <a:rPr lang="de-DE" dirty="0" smtClean="0">
                <a:ea typeface="ＭＳ Ｐゴシック" pitchFamily="34" charset="-128"/>
              </a:rPr>
              <a:t>konkreter Schaden (tatsächliche Einbuße)</a:t>
            </a:r>
          </a:p>
          <a:p>
            <a:pPr lvl="3"/>
            <a:r>
              <a:rPr lang="de-DE" dirty="0" smtClean="0">
                <a:ea typeface="ＭＳ Ｐゴシック" pitchFamily="34" charset="-128"/>
              </a:rPr>
              <a:t>vom </a:t>
            </a:r>
            <a:r>
              <a:rPr lang="de-DE" dirty="0" err="1" smtClean="0">
                <a:ea typeface="ＭＳ Ｐゴシック" pitchFamily="34" charset="-128"/>
              </a:rPr>
              <a:t>Verletzer</a:t>
            </a:r>
            <a:r>
              <a:rPr lang="de-DE" dirty="0" smtClean="0">
                <a:ea typeface="ＭＳ Ｐゴシック" pitchFamily="34" charset="-128"/>
              </a:rPr>
              <a:t> erzielter Gewinn (Satz 2)</a:t>
            </a:r>
          </a:p>
          <a:p>
            <a:pPr lvl="3"/>
            <a:r>
              <a:rPr lang="de-DE" dirty="0" smtClean="0">
                <a:ea typeface="ＭＳ Ｐゴシック" pitchFamily="34" charset="-128"/>
              </a:rPr>
              <a:t>fiktive Lizenzgebühr (Satz 3)</a:t>
            </a:r>
          </a:p>
          <a:p>
            <a:r>
              <a:rPr lang="de-DE" dirty="0" smtClean="0">
                <a:ea typeface="ＭＳ Ｐゴシック" pitchFamily="34" charset="-128"/>
              </a:rPr>
              <a:t>Abmahnung sinnvoll, § 97a</a:t>
            </a:r>
          </a:p>
        </p:txBody>
      </p:sp>
    </p:spTree>
    <p:extLst>
      <p:ext uri="{BB962C8B-B14F-4D97-AF65-F5344CB8AC3E}">
        <p14:creationId xmlns:p14="http://schemas.microsoft.com/office/powerpoint/2010/main" val="199597443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dreifache Schadensberechnung</a:t>
            </a:r>
            <a:endParaRPr lang="de-DE" dirty="0"/>
          </a:p>
        </p:txBody>
      </p:sp>
      <p:sp>
        <p:nvSpPr>
          <p:cNvPr id="3" name="Inhaltsplatzhalter 2"/>
          <p:cNvSpPr>
            <a:spLocks noGrp="1"/>
          </p:cNvSpPr>
          <p:nvPr>
            <p:ph idx="1"/>
          </p:nvPr>
        </p:nvSpPr>
        <p:spPr/>
        <p:txBody>
          <a:bodyPr>
            <a:normAutofit fontScale="55000" lnSpcReduction="20000"/>
          </a:bodyPr>
          <a:lstStyle/>
          <a:p>
            <a:pPr lvl="0"/>
            <a:r>
              <a:rPr lang="de-DE" dirty="0"/>
              <a:t>Der Verletzte kann zwischen drei Berechnungsarten wählen</a:t>
            </a:r>
            <a:r>
              <a:rPr lang="de-DE" dirty="0" smtClean="0"/>
              <a:t>:</a:t>
            </a:r>
            <a:r>
              <a:rPr lang="de-DE" dirty="0"/>
              <a:t> </a:t>
            </a:r>
            <a:endParaRPr lang="de-DE" sz="2400" dirty="0"/>
          </a:p>
          <a:p>
            <a:pPr lvl="1"/>
            <a:r>
              <a:rPr lang="de-DE" b="1" dirty="0"/>
              <a:t>konkreter Schaden </a:t>
            </a:r>
            <a:r>
              <a:rPr lang="de-DE" dirty="0"/>
              <a:t>einschl. des entgangenen Gewinns (§ 252 BGB), häufig schwer</a:t>
            </a:r>
            <a:r>
              <a:rPr lang="de-DE" b="1" dirty="0"/>
              <a:t> </a:t>
            </a:r>
            <a:r>
              <a:rPr lang="de-DE" dirty="0" smtClean="0"/>
              <a:t>nachweisbar</a:t>
            </a:r>
            <a:r>
              <a:rPr lang="de-DE" b="1" dirty="0"/>
              <a:t> </a:t>
            </a:r>
            <a:endParaRPr lang="de-DE" sz="2400" dirty="0"/>
          </a:p>
          <a:p>
            <a:pPr lvl="1"/>
            <a:r>
              <a:rPr lang="de-DE" b="1" dirty="0"/>
              <a:t>Herausgabe des </a:t>
            </a:r>
            <a:r>
              <a:rPr lang="de-DE" b="1" dirty="0" err="1"/>
              <a:t>Verletzergewinns</a:t>
            </a:r>
            <a:r>
              <a:rPr lang="de-DE" b="1" dirty="0"/>
              <a:t> </a:t>
            </a:r>
            <a:r>
              <a:rPr lang="de-DE" dirty="0"/>
              <a:t>(§ 97 II 2). Höhe: alle Einnahmen, die kausal</a:t>
            </a:r>
            <a:r>
              <a:rPr lang="de-DE" b="1" dirty="0"/>
              <a:t> </a:t>
            </a:r>
            <a:r>
              <a:rPr lang="de-DE" dirty="0"/>
              <a:t>auf die Verletzung zurückgehen (</a:t>
            </a:r>
            <a:r>
              <a:rPr lang="de-DE" u="sng" dirty="0"/>
              <a:t>BGH GRUR 2009, 856</a:t>
            </a:r>
            <a:r>
              <a:rPr lang="de-DE" dirty="0"/>
              <a:t> </a:t>
            </a:r>
            <a:r>
              <a:rPr lang="de-DE" u="sng" dirty="0"/>
              <a:t>–</a:t>
            </a:r>
            <a:r>
              <a:rPr lang="de-DE" dirty="0"/>
              <a:t> </a:t>
            </a:r>
            <a:r>
              <a:rPr lang="de-DE" u="sng" dirty="0" err="1"/>
              <a:t>Tripp</a:t>
            </a:r>
            <a:r>
              <a:rPr lang="de-DE" u="sng" dirty="0"/>
              <a:t>-Trapp-Stuhl</a:t>
            </a:r>
            <a:r>
              <a:rPr lang="de-DE" dirty="0"/>
              <a:t>, </a:t>
            </a:r>
            <a:r>
              <a:rPr lang="de-DE" dirty="0" smtClean="0"/>
              <a:t>interessant </a:t>
            </a:r>
            <a:r>
              <a:rPr lang="de-DE" dirty="0"/>
              <a:t>auch zur Schadensberechnung bei Absatzketten), dabei kein Abzug der Fixkosten (BGH GRUR 2001, 329 – Gemeinkostenanteil) oder des an Abnehmer geleisteten </a:t>
            </a:r>
            <a:r>
              <a:rPr lang="de-DE" dirty="0" smtClean="0"/>
              <a:t>Schadensersatzes </a:t>
            </a:r>
            <a:r>
              <a:rPr lang="de-DE" dirty="0"/>
              <a:t>(BGH GRUR 2002, 532, 535 – Unikatrahmen</a:t>
            </a:r>
            <a:r>
              <a:rPr lang="de-DE" dirty="0" smtClean="0"/>
              <a:t>)</a:t>
            </a:r>
            <a:r>
              <a:rPr lang="de-DE" b="1" dirty="0"/>
              <a:t> </a:t>
            </a:r>
            <a:endParaRPr lang="de-DE" sz="2400" dirty="0"/>
          </a:p>
          <a:p>
            <a:pPr lvl="1"/>
            <a:r>
              <a:rPr lang="de-DE" b="1" dirty="0"/>
              <a:t>Lizenzanalogie </a:t>
            </a:r>
            <a:r>
              <a:rPr lang="de-DE" dirty="0"/>
              <a:t>(§ 97 II 3): Betrag, den vernünftige Parteien bei Kenntnis aller </a:t>
            </a:r>
            <a:r>
              <a:rPr lang="de-DE" dirty="0" smtClean="0"/>
              <a:t>Umstände </a:t>
            </a:r>
            <a:r>
              <a:rPr lang="de-DE" dirty="0"/>
              <a:t>als Lizenzgebühr vereinbart hätten</a:t>
            </a:r>
            <a:r>
              <a:rPr lang="de-DE" dirty="0" smtClean="0"/>
              <a:t>.</a:t>
            </a:r>
            <a:r>
              <a:rPr lang="de-DE" b="1" dirty="0"/>
              <a:t> </a:t>
            </a:r>
            <a:endParaRPr lang="de-DE" sz="2400" dirty="0"/>
          </a:p>
          <a:p>
            <a:pPr lvl="0"/>
            <a:r>
              <a:rPr lang="de-DE" dirty="0"/>
              <a:t>Ersatz </a:t>
            </a:r>
            <a:r>
              <a:rPr lang="de-DE" b="1" dirty="0"/>
              <a:t>immaterieller Schäden</a:t>
            </a:r>
            <a:r>
              <a:rPr lang="de-DE" dirty="0"/>
              <a:t> gem. § 97 II 4, insbesondere bei der Verletzung </a:t>
            </a:r>
            <a:r>
              <a:rPr lang="de-DE" dirty="0" smtClean="0"/>
              <a:t>urheberpersönlichkeitsrechtlicher </a:t>
            </a:r>
            <a:r>
              <a:rPr lang="de-DE" dirty="0"/>
              <a:t>Befugnisse</a:t>
            </a:r>
            <a:r>
              <a:rPr lang="de-DE" dirty="0" smtClean="0"/>
              <a:t>.</a:t>
            </a:r>
            <a:r>
              <a:rPr lang="de-DE" dirty="0"/>
              <a:t>  </a:t>
            </a:r>
            <a:endParaRPr lang="de-DE" sz="2400" dirty="0"/>
          </a:p>
          <a:p>
            <a:pPr lvl="0"/>
            <a:r>
              <a:rPr lang="de-DE" dirty="0"/>
              <a:t>Str., ob erhöhter Schadensersatz aus Präventionsgesichtspunkten möglich, dagegen: Bereicherungsverbot, dafür: </a:t>
            </a:r>
            <a:r>
              <a:rPr lang="de-DE" dirty="0" err="1"/>
              <a:t>DurchsetzungsRL</a:t>
            </a:r>
            <a:r>
              <a:rPr lang="de-DE" dirty="0"/>
              <a:t> betont Präventionszweck und spricht </a:t>
            </a:r>
            <a:r>
              <a:rPr lang="de-DE" dirty="0" smtClean="0"/>
              <a:t>in</a:t>
            </a:r>
            <a:r>
              <a:rPr lang="de-DE" dirty="0"/>
              <a:t> </a:t>
            </a:r>
            <a:endParaRPr lang="de-DE" sz="2400" dirty="0"/>
          </a:p>
          <a:p>
            <a:r>
              <a:rPr lang="de-DE" dirty="0"/>
              <a:t>Art. 13 I 2 </a:t>
            </a:r>
            <a:r>
              <a:rPr lang="de-DE" dirty="0" err="1"/>
              <a:t>lit</a:t>
            </a:r>
            <a:r>
              <a:rPr lang="de-DE" dirty="0"/>
              <a:t>. b von „mindestens“ der angemessenen Lizenzgebühr. Bisher im </a:t>
            </a:r>
            <a:r>
              <a:rPr lang="de-DE" dirty="0" err="1"/>
              <a:t>deut-schen</a:t>
            </a:r>
            <a:r>
              <a:rPr lang="de-DE" dirty="0"/>
              <a:t> Recht striktes Bereicherungsverbot, eigenartige Ausnahme (BGH GRUR 1973, 359 – Doppelte Tarifgebühr): doppelte Tarifgebühr bei Verletzung musikalischer Rech-</a:t>
            </a:r>
            <a:r>
              <a:rPr lang="de-DE" dirty="0" err="1"/>
              <a:t>te</a:t>
            </a:r>
            <a:r>
              <a:rPr lang="de-DE" dirty="0"/>
              <a:t>, die durch die GEMA wahrgenommen werden (GEMA-Kontrollzuschlag) </a:t>
            </a:r>
            <a:r>
              <a:rPr lang="de-DE" dirty="0" err="1"/>
              <a:t>Rechtferti-gung</a:t>
            </a:r>
            <a:r>
              <a:rPr lang="de-DE" dirty="0"/>
              <a:t>: pauschalierte Abgeltung des Kontrollaufwandes.</a:t>
            </a:r>
            <a:endParaRPr lang="de-DE" sz="2400" dirty="0"/>
          </a:p>
          <a:p>
            <a:endParaRPr lang="de-DE" dirty="0"/>
          </a:p>
        </p:txBody>
      </p:sp>
    </p:spTree>
    <p:extLst>
      <p:ext uri="{BB962C8B-B14F-4D97-AF65-F5344CB8AC3E}">
        <p14:creationId xmlns:p14="http://schemas.microsoft.com/office/powerpoint/2010/main" val="19484299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Andere Ansprüche aus anderen Gesetzen</a:t>
            </a:r>
            <a:endParaRPr lang="de-DE" dirty="0"/>
          </a:p>
        </p:txBody>
      </p:sp>
      <p:sp>
        <p:nvSpPr>
          <p:cNvPr id="3" name="Inhaltsplatzhalter 2"/>
          <p:cNvSpPr>
            <a:spLocks noGrp="1"/>
          </p:cNvSpPr>
          <p:nvPr>
            <p:ph idx="1"/>
          </p:nvPr>
        </p:nvSpPr>
        <p:spPr/>
        <p:txBody>
          <a:bodyPr>
            <a:normAutofit fontScale="55000" lnSpcReduction="20000"/>
          </a:bodyPr>
          <a:lstStyle/>
          <a:p>
            <a:pPr lvl="0"/>
            <a:r>
              <a:rPr lang="de-DE" dirty="0"/>
              <a:t>Werden durch § 97 nicht ausgeschlossen (§ 102a</a:t>
            </a:r>
            <a:r>
              <a:rPr lang="de-DE" dirty="0" smtClean="0"/>
              <a:t>)</a:t>
            </a:r>
            <a:r>
              <a:rPr lang="de-DE" dirty="0"/>
              <a:t> </a:t>
            </a:r>
            <a:endParaRPr lang="de-DE" sz="2400" dirty="0"/>
          </a:p>
          <a:p>
            <a:pPr lvl="0"/>
            <a:r>
              <a:rPr lang="de-DE" b="1" dirty="0"/>
              <a:t>Bereicherungsanspruch </a:t>
            </a:r>
            <a:r>
              <a:rPr lang="de-DE" dirty="0"/>
              <a:t>(§ 812 I 1, 2. Alt. BGB): Urheberrechtsverletzung als Eingriff in</a:t>
            </a:r>
            <a:r>
              <a:rPr lang="de-DE" b="1" dirty="0"/>
              <a:t> </a:t>
            </a:r>
            <a:r>
              <a:rPr lang="de-DE" dirty="0"/>
              <a:t>den Schutzbereich eines absoluten Rechts, erlangtes Etwas ist die Nutzungsmöglichkeit</a:t>
            </a:r>
            <a:endParaRPr lang="de-DE" sz="2400" dirty="0"/>
          </a:p>
          <a:p>
            <a:pPr lvl="1"/>
            <a:r>
              <a:rPr lang="de-DE" dirty="0"/>
              <a:t>Vorteil gegenüber dem Schadensersatzanspruch: </a:t>
            </a:r>
            <a:r>
              <a:rPr lang="de-DE" dirty="0" smtClean="0"/>
              <a:t>verschuldensunabhängig</a:t>
            </a:r>
            <a:r>
              <a:rPr lang="de-DE" dirty="0"/>
              <a:t> </a:t>
            </a:r>
            <a:endParaRPr lang="de-DE" sz="2400" dirty="0"/>
          </a:p>
          <a:p>
            <a:pPr lvl="1"/>
            <a:r>
              <a:rPr lang="de-DE" dirty="0"/>
              <a:t>Nachteil: § 818 III BGB, Haftung nur auf Wert des Erlangten (§ 818 II BGB) = </a:t>
            </a:r>
            <a:r>
              <a:rPr lang="de-DE" dirty="0" err="1"/>
              <a:t>ange-messene</a:t>
            </a:r>
            <a:r>
              <a:rPr lang="de-DE" dirty="0"/>
              <a:t> Lizenzgebühr, nicht hingegen auf </a:t>
            </a:r>
            <a:r>
              <a:rPr lang="de-DE" dirty="0" err="1"/>
              <a:t>Verletzergewinn</a:t>
            </a:r>
            <a:endParaRPr lang="de-DE" sz="2000" dirty="0"/>
          </a:p>
          <a:p>
            <a:pPr lvl="1"/>
            <a:r>
              <a:rPr lang="de-DE" dirty="0"/>
              <a:t>praktische Bedeutung wegen strengen Verschuldensmaßstabs relativ </a:t>
            </a:r>
            <a:r>
              <a:rPr lang="de-DE" dirty="0" smtClean="0"/>
              <a:t>gering</a:t>
            </a:r>
            <a:r>
              <a:rPr lang="de-DE" dirty="0"/>
              <a:t> </a:t>
            </a:r>
            <a:endParaRPr lang="de-DE" sz="2400" dirty="0"/>
          </a:p>
          <a:p>
            <a:pPr lvl="0"/>
            <a:r>
              <a:rPr lang="de-DE" b="1" dirty="0"/>
              <a:t>§ 823 I BGB</a:t>
            </a:r>
            <a:r>
              <a:rPr lang="de-DE" dirty="0"/>
              <a:t>: tritt gegenüber § 97 (</a:t>
            </a:r>
            <a:r>
              <a:rPr lang="de-DE" dirty="0" err="1"/>
              <a:t>lex</a:t>
            </a:r>
            <a:r>
              <a:rPr lang="de-DE" dirty="0"/>
              <a:t> specialis) zurück, insb. kein </a:t>
            </a:r>
            <a:r>
              <a:rPr lang="de-DE" dirty="0" err="1"/>
              <a:t>SchE</a:t>
            </a:r>
            <a:r>
              <a:rPr lang="de-DE" dirty="0"/>
              <a:t>, wenn Voraus-setzungen einer Urheberrechtsverletzung nicht vorliegen</a:t>
            </a:r>
            <a:r>
              <a:rPr lang="de-DE" dirty="0" smtClean="0"/>
              <a:t>.</a:t>
            </a:r>
            <a:r>
              <a:rPr lang="de-DE" dirty="0"/>
              <a:t> </a:t>
            </a:r>
            <a:endParaRPr lang="de-DE" sz="2400" dirty="0"/>
          </a:p>
          <a:p>
            <a:pPr lvl="0"/>
            <a:r>
              <a:rPr lang="de-DE" b="1" dirty="0"/>
              <a:t>§ 823 II BGB </a:t>
            </a:r>
            <a:r>
              <a:rPr lang="de-DE" dirty="0"/>
              <a:t>kann in Ausnahmefällen eine zusätzliche Bedeutung zukommen, Beispiel: §</a:t>
            </a:r>
            <a:r>
              <a:rPr lang="de-DE" b="1" dirty="0"/>
              <a:t> </a:t>
            </a:r>
            <a:r>
              <a:rPr lang="de-DE" dirty="0"/>
              <a:t>95 a UrhG (Umgehung technischer Schutzmaßnahmen) ist Schutzgesetz </a:t>
            </a:r>
            <a:r>
              <a:rPr lang="de-DE" dirty="0" err="1"/>
              <a:t>i.S.d</a:t>
            </a:r>
            <a:r>
              <a:rPr lang="de-DE" dirty="0"/>
              <a:t>. § 823 II BGB (BGH GRUR 2008, 996 – </a:t>
            </a:r>
            <a:r>
              <a:rPr lang="de-DE" dirty="0" err="1"/>
              <a:t>Clone</a:t>
            </a:r>
            <a:r>
              <a:rPr lang="de-DE" dirty="0"/>
              <a:t>-CD</a:t>
            </a:r>
            <a:r>
              <a:rPr lang="de-DE" dirty="0" smtClean="0"/>
              <a:t>)</a:t>
            </a:r>
            <a:r>
              <a:rPr lang="de-DE" dirty="0"/>
              <a:t> </a:t>
            </a:r>
            <a:endParaRPr lang="de-DE" sz="2400" dirty="0"/>
          </a:p>
          <a:p>
            <a:pPr lvl="0"/>
            <a:r>
              <a:rPr lang="de-DE" b="1" dirty="0"/>
              <a:t>§§ 3 I, 4 Nr. 3 UWG</a:t>
            </a:r>
            <a:r>
              <a:rPr lang="de-DE" dirty="0"/>
              <a:t>: Urheberrecht kann durch wettbewerbsrechtlichen </a:t>
            </a:r>
            <a:r>
              <a:rPr lang="de-DE" dirty="0" smtClean="0"/>
              <a:t>Leistungsschutzergänzt </a:t>
            </a:r>
            <a:r>
              <a:rPr lang="de-DE" dirty="0"/>
              <a:t>werden. Dabei gilt aber der Grundsatz der Nachahmungsfreiheit: Unlauterkeit nur, wenn zusätzliche unlauterkeitsbegründende Merkmale vorliegen. </a:t>
            </a:r>
          </a:p>
        </p:txBody>
      </p:sp>
    </p:spTree>
    <p:extLst>
      <p:ext uri="{BB962C8B-B14F-4D97-AF65-F5344CB8AC3E}">
        <p14:creationId xmlns:p14="http://schemas.microsoft.com/office/powerpoint/2010/main" val="181493974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Vernichtung, Rückruf und Überlassung</a:t>
            </a:r>
            <a:endParaRPr lang="de-DE" dirty="0"/>
          </a:p>
        </p:txBody>
      </p:sp>
      <p:sp>
        <p:nvSpPr>
          <p:cNvPr id="3" name="Inhaltsplatzhalter 2"/>
          <p:cNvSpPr>
            <a:spLocks noGrp="1"/>
          </p:cNvSpPr>
          <p:nvPr>
            <p:ph idx="1"/>
          </p:nvPr>
        </p:nvSpPr>
        <p:spPr/>
        <p:txBody>
          <a:bodyPr/>
          <a:lstStyle/>
          <a:p>
            <a:r>
              <a:rPr lang="de-DE" dirty="0" smtClean="0"/>
              <a:t>Geregelt in § 98</a:t>
            </a:r>
          </a:p>
          <a:p>
            <a:r>
              <a:rPr lang="de-DE" dirty="0" smtClean="0"/>
              <a:t>Vernichtung der Kopien und Vorrichtungen</a:t>
            </a:r>
          </a:p>
          <a:p>
            <a:r>
              <a:rPr lang="de-DE" dirty="0" smtClean="0"/>
              <a:t>Rückruf oder Entfernen aus den Vertriebswegen</a:t>
            </a:r>
          </a:p>
          <a:p>
            <a:r>
              <a:rPr lang="de-DE" dirty="0" smtClean="0"/>
              <a:t>Anspruch auf Überlassung</a:t>
            </a:r>
          </a:p>
          <a:p>
            <a:r>
              <a:rPr lang="de-DE" dirty="0" smtClean="0"/>
              <a:t>Ausnahmen: Bauwerke und ausscheidbare legale Teile</a:t>
            </a:r>
          </a:p>
          <a:p>
            <a:r>
              <a:rPr lang="de-DE" dirty="0" smtClean="0"/>
              <a:t>Grenze: Verhältnismäßigkeit</a:t>
            </a:r>
            <a:endParaRPr lang="de-DE" dirty="0"/>
          </a:p>
        </p:txBody>
      </p:sp>
    </p:spTree>
    <p:extLst>
      <p:ext uri="{BB962C8B-B14F-4D97-AF65-F5344CB8AC3E}">
        <p14:creationId xmlns:p14="http://schemas.microsoft.com/office/powerpoint/2010/main" val="15348579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Auskunftsanspruch</a:t>
            </a:r>
            <a:endParaRPr lang="de-DE" dirty="0"/>
          </a:p>
        </p:txBody>
      </p:sp>
      <p:sp>
        <p:nvSpPr>
          <p:cNvPr id="3" name="Inhaltsplatzhalter 2"/>
          <p:cNvSpPr>
            <a:spLocks noGrp="1"/>
          </p:cNvSpPr>
          <p:nvPr>
            <p:ph idx="1"/>
          </p:nvPr>
        </p:nvSpPr>
        <p:spPr/>
        <p:txBody>
          <a:bodyPr>
            <a:normAutofit fontScale="70000" lnSpcReduction="20000"/>
          </a:bodyPr>
          <a:lstStyle/>
          <a:p>
            <a:pPr lvl="0"/>
            <a:r>
              <a:rPr lang="de-DE" dirty="0"/>
              <a:t>Auskunftsanspruch (§ 101), auch: „Anspruch auf Drittauskunft</a:t>
            </a:r>
            <a:r>
              <a:rPr lang="de-DE" dirty="0" smtClean="0"/>
              <a:t>“</a:t>
            </a:r>
            <a:r>
              <a:rPr lang="de-DE" dirty="0"/>
              <a:t> </a:t>
            </a:r>
            <a:endParaRPr lang="de-DE" dirty="0" smtClean="0"/>
          </a:p>
          <a:p>
            <a:pPr lvl="1"/>
            <a:r>
              <a:rPr lang="de-DE" sz="2900" dirty="0" smtClean="0"/>
              <a:t>zu trennen von dem Anspruch nach § 242 (</a:t>
            </a:r>
            <a:r>
              <a:rPr lang="de-DE" sz="2900" dirty="0" err="1" smtClean="0"/>
              <a:t>Verletzergewinn</a:t>
            </a:r>
            <a:r>
              <a:rPr lang="de-DE" sz="2900" dirty="0" smtClean="0"/>
              <a:t>)</a:t>
            </a:r>
            <a:endParaRPr lang="de-DE" sz="2900" dirty="0"/>
          </a:p>
          <a:p>
            <a:pPr lvl="1"/>
            <a:r>
              <a:rPr lang="de-DE" dirty="0"/>
              <a:t>Selbständiger Anspruch (vom akzessorischen Anspruch zur Vorbereitung der </a:t>
            </a:r>
            <a:r>
              <a:rPr lang="de-DE" dirty="0" smtClean="0"/>
              <a:t>Schadensberechnung </a:t>
            </a:r>
            <a:r>
              <a:rPr lang="de-DE" dirty="0"/>
              <a:t>u unterscheiden), der der Beweissicherung und der Vorbereitung eines Verletzungsverfahrens </a:t>
            </a:r>
            <a:r>
              <a:rPr lang="de-DE" dirty="0" smtClean="0"/>
              <a:t>dient</a:t>
            </a:r>
            <a:r>
              <a:rPr lang="de-DE" dirty="0"/>
              <a:t> </a:t>
            </a:r>
            <a:endParaRPr lang="de-DE" sz="2400" dirty="0"/>
          </a:p>
          <a:p>
            <a:pPr lvl="1"/>
            <a:r>
              <a:rPr lang="de-DE" dirty="0"/>
              <a:t>Praktisch von erheblicher Bedeutung, um Quelle der Verletzung </a:t>
            </a:r>
            <a:r>
              <a:rPr lang="de-DE" dirty="0" smtClean="0"/>
              <a:t>herauszubekommen</a:t>
            </a:r>
            <a:r>
              <a:rPr lang="de-DE" dirty="0"/>
              <a:t> </a:t>
            </a:r>
            <a:endParaRPr lang="de-DE" sz="2400" dirty="0"/>
          </a:p>
          <a:p>
            <a:pPr lvl="1"/>
            <a:r>
              <a:rPr lang="de-DE" dirty="0"/>
              <a:t>Voraussetzung: bei Verletzung „im gewerblichen Ausmaß“ gegen den </a:t>
            </a:r>
            <a:r>
              <a:rPr lang="de-DE" dirty="0" err="1"/>
              <a:t>Verletzer</a:t>
            </a:r>
            <a:r>
              <a:rPr lang="de-DE" dirty="0"/>
              <a:t> </a:t>
            </a:r>
            <a:r>
              <a:rPr lang="de-DE" dirty="0" smtClean="0"/>
              <a:t>(§ 101 </a:t>
            </a:r>
            <a:r>
              <a:rPr lang="de-DE" dirty="0"/>
              <a:t>I</a:t>
            </a:r>
            <a:r>
              <a:rPr lang="de-DE" dirty="0" smtClean="0"/>
              <a:t>)</a:t>
            </a:r>
            <a:r>
              <a:rPr lang="de-DE" dirty="0"/>
              <a:t> </a:t>
            </a:r>
            <a:endParaRPr lang="de-DE" sz="2400" dirty="0"/>
          </a:p>
          <a:p>
            <a:pPr lvl="1"/>
            <a:r>
              <a:rPr lang="de-DE" dirty="0"/>
              <a:t>Auch gegen selbst nicht verantwortliche unbeteiligte Dritte (S. § 101 II 1 Nr. 3) bei Offensichtlichkeit der Rechtsverletzung oder nach Klageerhebung, insbesondere </a:t>
            </a:r>
            <a:r>
              <a:rPr lang="de-DE" dirty="0" smtClean="0"/>
              <a:t>Internet-Service-Provider </a:t>
            </a:r>
            <a:r>
              <a:rPr lang="de-DE" dirty="0"/>
              <a:t>(§ 101 II Nr. 3</a:t>
            </a:r>
            <a:r>
              <a:rPr lang="de-DE" dirty="0" smtClean="0"/>
              <a:t>)</a:t>
            </a:r>
            <a:r>
              <a:rPr lang="de-DE" dirty="0"/>
              <a:t> </a:t>
            </a:r>
            <a:endParaRPr lang="de-DE" sz="2400" dirty="0"/>
          </a:p>
          <a:p>
            <a:pPr lvl="1"/>
            <a:r>
              <a:rPr lang="de-DE" dirty="0"/>
              <a:t>Problem dabei: Konflikt mit Datenschutzrecht? Dazu </a:t>
            </a:r>
            <a:r>
              <a:rPr lang="de-DE" u="sng" dirty="0" err="1"/>
              <a:t>EuGH</a:t>
            </a:r>
            <a:r>
              <a:rPr lang="de-DE" u="sng" dirty="0"/>
              <a:t>, </a:t>
            </a:r>
            <a:r>
              <a:rPr lang="de-DE" u="sng" dirty="0" err="1"/>
              <a:t>Rs</a:t>
            </a:r>
            <a:r>
              <a:rPr lang="de-DE" u="sng" dirty="0"/>
              <a:t>. C-275/06</a:t>
            </a:r>
            <a:r>
              <a:rPr lang="de-DE" dirty="0"/>
              <a:t> </a:t>
            </a:r>
            <a:r>
              <a:rPr lang="de-DE" u="sng" dirty="0"/>
              <a:t>–</a:t>
            </a:r>
            <a:r>
              <a:rPr lang="de-DE" dirty="0"/>
              <a:t> </a:t>
            </a:r>
            <a:r>
              <a:rPr lang="de-DE" u="sng" dirty="0" err="1" smtClean="0"/>
              <a:t>Promusicae</a:t>
            </a:r>
            <a:r>
              <a:rPr lang="de-DE" dirty="0"/>
              <a:t>: Mitgliedstaaten dürfen Auskunftsanspruch vorsehen, müssen das aber nicht</a:t>
            </a:r>
            <a:r>
              <a:rPr lang="de-DE" dirty="0" smtClean="0"/>
              <a:t>.</a:t>
            </a:r>
            <a:endParaRPr lang="de-DE" sz="2400" dirty="0"/>
          </a:p>
        </p:txBody>
      </p:sp>
    </p:spTree>
    <p:extLst>
      <p:ext uri="{BB962C8B-B14F-4D97-AF65-F5344CB8AC3E}">
        <p14:creationId xmlns:p14="http://schemas.microsoft.com/office/powerpoint/2010/main" val="30030687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Auskunftsanspruch</a:t>
            </a:r>
            <a:endParaRPr lang="de-DE" dirty="0"/>
          </a:p>
        </p:txBody>
      </p:sp>
      <p:sp>
        <p:nvSpPr>
          <p:cNvPr id="3" name="Inhaltsplatzhalter 2"/>
          <p:cNvSpPr>
            <a:spLocks noGrp="1"/>
          </p:cNvSpPr>
          <p:nvPr>
            <p:ph idx="1"/>
          </p:nvPr>
        </p:nvSpPr>
        <p:spPr/>
        <p:txBody>
          <a:bodyPr/>
          <a:lstStyle/>
          <a:p>
            <a:r>
              <a:rPr lang="de-DE" dirty="0" smtClean="0"/>
              <a:t>Anspruch zu der Frage Bezugsquellen zu trennen von der Frage Vertriebsgebiete</a:t>
            </a:r>
          </a:p>
          <a:p>
            <a:r>
              <a:rPr lang="de-DE" dirty="0" smtClean="0"/>
              <a:t>Anspruch zur Klärung des </a:t>
            </a:r>
            <a:r>
              <a:rPr lang="de-DE" dirty="0" err="1" smtClean="0"/>
              <a:t>Verletzergewinns</a:t>
            </a:r>
            <a:r>
              <a:rPr lang="de-DE" dirty="0" smtClean="0"/>
              <a:t> aus § 242 BGB/typischerweise geltend gemacht über Stufenklage</a:t>
            </a:r>
          </a:p>
          <a:p>
            <a:r>
              <a:rPr lang="de-DE" dirty="0" smtClean="0"/>
              <a:t>Stufenklage: erst Auskunft, dann Rechnungslegung, dann Bezifferung des Schadens</a:t>
            </a:r>
            <a:endParaRPr lang="de-DE" dirty="0"/>
          </a:p>
        </p:txBody>
      </p:sp>
    </p:spTree>
    <p:extLst>
      <p:ext uri="{BB962C8B-B14F-4D97-AF65-F5344CB8AC3E}">
        <p14:creationId xmlns:p14="http://schemas.microsoft.com/office/powerpoint/2010/main" val="41167561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Auskunftsanspruch</a:t>
            </a:r>
            <a:endParaRPr lang="de-DE" dirty="0"/>
          </a:p>
        </p:txBody>
      </p:sp>
      <p:sp>
        <p:nvSpPr>
          <p:cNvPr id="3" name="Inhaltsplatzhalter 2"/>
          <p:cNvSpPr>
            <a:spLocks noGrp="1"/>
          </p:cNvSpPr>
          <p:nvPr>
            <p:ph idx="1"/>
          </p:nvPr>
        </p:nvSpPr>
        <p:spPr/>
        <p:txBody>
          <a:bodyPr>
            <a:normAutofit/>
          </a:bodyPr>
          <a:lstStyle/>
          <a:p>
            <a:r>
              <a:rPr lang="de-DE" sz="2400" dirty="0"/>
              <a:t>Lösung des deutschen Rechts: Richtervorbehalt bei Verkehrsdaten (= Daten, die bei der Erbringung eines Telekommunikationsdienstes erhoben, verarbeitet oder genutzt werden), § 101 IX </a:t>
            </a:r>
            <a:endParaRPr lang="de-DE" sz="2400" dirty="0" smtClean="0"/>
          </a:p>
          <a:p>
            <a:r>
              <a:rPr lang="de-DE" sz="2400" dirty="0" smtClean="0"/>
              <a:t>Zweigeteiltes Verfahren: ob – Verfahren nach </a:t>
            </a:r>
            <a:r>
              <a:rPr lang="de-DE" sz="2400" dirty="0" err="1" smtClean="0"/>
              <a:t>FamFG</a:t>
            </a:r>
            <a:r>
              <a:rPr lang="de-DE" sz="2400" dirty="0" smtClean="0"/>
              <a:t> und wie- Verfahren nach ZPO</a:t>
            </a:r>
          </a:p>
          <a:p>
            <a:r>
              <a:rPr lang="de-DE" sz="2400" dirty="0" smtClean="0"/>
              <a:t>Dazu noch die Frage, ob der Provider überhaupt noch Daten gespeichert haben darf – TKG § 96 Abs. 1 Satz 3</a:t>
            </a:r>
            <a:endParaRPr lang="de-DE" sz="2400" dirty="0"/>
          </a:p>
          <a:p>
            <a:endParaRPr lang="de-DE" dirty="0"/>
          </a:p>
        </p:txBody>
      </p:sp>
    </p:spTree>
    <p:extLst>
      <p:ext uri="{BB962C8B-B14F-4D97-AF65-F5344CB8AC3E}">
        <p14:creationId xmlns:p14="http://schemas.microsoft.com/office/powerpoint/2010/main" val="33511939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Besichtigungsanspruch</a:t>
            </a:r>
            <a:endParaRPr lang="de-DE" dirty="0"/>
          </a:p>
        </p:txBody>
      </p:sp>
      <p:sp>
        <p:nvSpPr>
          <p:cNvPr id="3" name="Inhaltsplatzhalter 2"/>
          <p:cNvSpPr>
            <a:spLocks noGrp="1"/>
          </p:cNvSpPr>
          <p:nvPr>
            <p:ph idx="1"/>
          </p:nvPr>
        </p:nvSpPr>
        <p:spPr/>
        <p:txBody>
          <a:bodyPr>
            <a:normAutofit lnSpcReduction="10000"/>
          </a:bodyPr>
          <a:lstStyle/>
          <a:p>
            <a:pPr lvl="0"/>
            <a:r>
              <a:rPr lang="de-DE" dirty="0"/>
              <a:t>Anspruch auf Vorlage und Besichtigung (§ 101a), </a:t>
            </a:r>
            <a:endParaRPr lang="de-DE" dirty="0" smtClean="0"/>
          </a:p>
          <a:p>
            <a:pPr lvl="0"/>
            <a:r>
              <a:rPr lang="de-DE" dirty="0" smtClean="0"/>
              <a:t>dient </a:t>
            </a:r>
            <a:r>
              <a:rPr lang="de-DE" dirty="0"/>
              <a:t>der Informationsbeschaffung, um Verletzungstatbestand darlegen und beweisen zu können. </a:t>
            </a:r>
            <a:endParaRPr lang="de-DE" dirty="0" smtClean="0"/>
          </a:p>
          <a:p>
            <a:pPr lvl="0"/>
            <a:r>
              <a:rPr lang="de-DE" dirty="0" smtClean="0"/>
              <a:t>Gericht </a:t>
            </a:r>
            <a:r>
              <a:rPr lang="de-DE" dirty="0"/>
              <a:t>muss Maßnahmen treffen, um Unternehmensgeheimnisse des angeblichen </a:t>
            </a:r>
            <a:r>
              <a:rPr lang="de-DE" dirty="0" err="1"/>
              <a:t>Verletzers</a:t>
            </a:r>
            <a:r>
              <a:rPr lang="de-DE" dirty="0"/>
              <a:t> zu schützen (§ 101a I 2</a:t>
            </a:r>
            <a:r>
              <a:rPr lang="de-DE" dirty="0" smtClean="0"/>
              <a:t>)</a:t>
            </a:r>
          </a:p>
          <a:p>
            <a:pPr lvl="0"/>
            <a:r>
              <a:rPr lang="de-DE" dirty="0" smtClean="0"/>
              <a:t>Düsseldorfer Modell – zulässig???</a:t>
            </a:r>
            <a:endParaRPr lang="de-DE" dirty="0"/>
          </a:p>
          <a:p>
            <a:endParaRPr lang="de-DE" dirty="0"/>
          </a:p>
        </p:txBody>
      </p:sp>
    </p:spTree>
    <p:extLst>
      <p:ext uri="{BB962C8B-B14F-4D97-AF65-F5344CB8AC3E}">
        <p14:creationId xmlns:p14="http://schemas.microsoft.com/office/powerpoint/2010/main" val="230678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Nationales Urheberrecht</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Allgemeines Landrecht von 1794</a:t>
            </a:r>
          </a:p>
          <a:p>
            <a:r>
              <a:rPr lang="de-DE" dirty="0" smtClean="0"/>
              <a:t>Gesetz zum Schutz des Eigentums an Werken der Wissenschaft und Kunst 1837: Beginn des Urheberrechts bis maximal 30 Jahre </a:t>
            </a:r>
            <a:r>
              <a:rPr lang="de-DE" dirty="0" err="1" smtClean="0"/>
              <a:t>Pma</a:t>
            </a:r>
            <a:endParaRPr lang="de-DE" dirty="0" smtClean="0"/>
          </a:p>
          <a:p>
            <a:r>
              <a:rPr lang="de-DE" dirty="0" smtClean="0"/>
              <a:t>1870 und 1901: LUG</a:t>
            </a:r>
          </a:p>
          <a:p>
            <a:r>
              <a:rPr lang="de-DE" dirty="0" smtClean="0"/>
              <a:t>Gesetz betreffend den Schutz der Fotografien 1876 und KUG 1901</a:t>
            </a:r>
          </a:p>
          <a:p>
            <a:r>
              <a:rPr lang="de-DE" dirty="0" smtClean="0"/>
              <a:t>1934: Schutzfrist verlängert auf 50 Jahre</a:t>
            </a:r>
          </a:p>
          <a:p>
            <a:r>
              <a:rPr lang="de-DE" dirty="0" smtClean="0"/>
              <a:t>1965 Urheberrechtsgesetz ersetzt LUG und KUG</a:t>
            </a:r>
            <a:endParaRPr lang="de-DE" dirty="0"/>
          </a:p>
        </p:txBody>
      </p:sp>
    </p:spTree>
    <p:extLst>
      <p:ext uri="{BB962C8B-B14F-4D97-AF65-F5344CB8AC3E}">
        <p14:creationId xmlns:p14="http://schemas.microsoft.com/office/powerpoint/2010/main" val="24442454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das Strafrecht?</a:t>
            </a:r>
            <a:endParaRPr lang="de-DE" dirty="0"/>
          </a:p>
        </p:txBody>
      </p:sp>
      <p:sp>
        <p:nvSpPr>
          <p:cNvPr id="3" name="Inhaltsplatzhalter 2"/>
          <p:cNvSpPr>
            <a:spLocks noGrp="1"/>
          </p:cNvSpPr>
          <p:nvPr>
            <p:ph idx="1"/>
          </p:nvPr>
        </p:nvSpPr>
        <p:spPr/>
        <p:txBody>
          <a:bodyPr>
            <a:normAutofit fontScale="47500" lnSpcReduction="20000"/>
          </a:bodyPr>
          <a:lstStyle/>
          <a:p>
            <a:r>
              <a:rPr lang="de-DE" b="1" dirty="0"/>
              <a:t> </a:t>
            </a:r>
            <a:r>
              <a:rPr lang="de-DE" dirty="0" smtClean="0"/>
              <a:t>Schwerpunkt </a:t>
            </a:r>
            <a:r>
              <a:rPr lang="de-DE" dirty="0"/>
              <a:t>der Rechtsdurchsetzung liegt auf zivilrechtlichem Gebiet, Gründe: </a:t>
            </a:r>
            <a:r>
              <a:rPr lang="de-DE" dirty="0" smtClean="0"/>
              <a:t>Reichweite </a:t>
            </a:r>
            <a:r>
              <a:rPr lang="de-DE" dirty="0"/>
              <a:t>und Effizienz des zivilrechtlichen Rechtsschutzes, mangelnde personale und </a:t>
            </a:r>
            <a:r>
              <a:rPr lang="de-DE" dirty="0" err="1"/>
              <a:t>sachli-che</a:t>
            </a:r>
            <a:r>
              <a:rPr lang="de-DE" dirty="0"/>
              <a:t> Ausstattung der Staatsanwaltschaften</a:t>
            </a:r>
            <a:r>
              <a:rPr lang="de-DE" dirty="0" smtClean="0"/>
              <a:t>.</a:t>
            </a:r>
            <a:r>
              <a:rPr lang="de-DE" dirty="0"/>
              <a:t> </a:t>
            </a:r>
            <a:endParaRPr lang="de-DE" sz="2400" dirty="0"/>
          </a:p>
          <a:p>
            <a:pPr lvl="0"/>
            <a:r>
              <a:rPr lang="de-DE" dirty="0"/>
              <a:t>Strafrechtsdogmatisches Problem: Zivilrechtsakzessorietät beeinträchtigt strafrechtliche Bestimmtheit</a:t>
            </a:r>
            <a:r>
              <a:rPr lang="de-DE" dirty="0" smtClean="0"/>
              <a:t>.</a:t>
            </a:r>
            <a:r>
              <a:rPr lang="de-DE" dirty="0"/>
              <a:t> </a:t>
            </a:r>
            <a:endParaRPr lang="de-DE" dirty="0" smtClean="0"/>
          </a:p>
          <a:p>
            <a:pPr lvl="0"/>
            <a:r>
              <a:rPr lang="de-DE" sz="3400" dirty="0" smtClean="0"/>
              <a:t>Vorteil: Strafantrag nach StPO und Akteneinsicht</a:t>
            </a:r>
            <a:endParaRPr lang="de-DE" sz="3400" dirty="0"/>
          </a:p>
          <a:p>
            <a:pPr lvl="0"/>
            <a:r>
              <a:rPr lang="de-DE" dirty="0"/>
              <a:t>Die §§ 106 ff. sind Antragsdelikte (§ 109). Beispiel: Ein urheberrechtsverletzendes Plagiat in einer Dissertation wird strafrechtlich nur verfolgt, wenn einer der Urheber Strafantrag stellt oder wenn die Staatsanwaltschaft das besondere öffentliche Interesse bejaht</a:t>
            </a:r>
            <a:r>
              <a:rPr lang="de-DE" dirty="0" smtClean="0"/>
              <a:t>.</a:t>
            </a:r>
            <a:r>
              <a:rPr lang="de-DE" dirty="0"/>
              <a:t> </a:t>
            </a:r>
            <a:endParaRPr lang="de-DE" sz="2400" dirty="0"/>
          </a:p>
          <a:p>
            <a:pPr lvl="0"/>
            <a:r>
              <a:rPr lang="de-DE" dirty="0"/>
              <a:t>Bedeutung</a:t>
            </a:r>
            <a:r>
              <a:rPr lang="de-DE" dirty="0" smtClean="0"/>
              <a:t>:</a:t>
            </a:r>
            <a:r>
              <a:rPr lang="de-DE" dirty="0"/>
              <a:t> </a:t>
            </a:r>
            <a:endParaRPr lang="de-DE" sz="2400" dirty="0"/>
          </a:p>
          <a:p>
            <a:pPr lvl="1"/>
            <a:r>
              <a:rPr lang="de-DE" dirty="0"/>
              <a:t>Bekämpfung systematischer und organisierter </a:t>
            </a:r>
            <a:r>
              <a:rPr lang="de-DE" dirty="0" smtClean="0"/>
              <a:t>Piraterie</a:t>
            </a:r>
            <a:r>
              <a:rPr lang="de-DE" dirty="0"/>
              <a:t> </a:t>
            </a:r>
            <a:endParaRPr lang="de-DE" sz="2400" dirty="0"/>
          </a:p>
          <a:p>
            <a:pPr lvl="1"/>
            <a:r>
              <a:rPr lang="de-DE" dirty="0"/>
              <a:t>zusätzliche Möglichkeiten der Ermittlungsbehörden gem. </a:t>
            </a:r>
            <a:r>
              <a:rPr lang="de-DE" dirty="0" smtClean="0"/>
              <a:t>stopp</a:t>
            </a:r>
          </a:p>
          <a:p>
            <a:pPr lvl="1"/>
            <a:r>
              <a:rPr lang="de-DE" dirty="0"/>
              <a:t> </a:t>
            </a:r>
          </a:p>
          <a:p>
            <a:r>
              <a:rPr lang="de-DE" b="1" dirty="0"/>
              <a:t>Tatbestände im </a:t>
            </a:r>
            <a:r>
              <a:rPr lang="de-DE" b="1" dirty="0" smtClean="0"/>
              <a:t>Überblick</a:t>
            </a:r>
            <a:r>
              <a:rPr lang="de-DE" dirty="0"/>
              <a:t> </a:t>
            </a:r>
          </a:p>
          <a:p>
            <a:pPr lvl="1"/>
            <a:r>
              <a:rPr lang="de-DE" dirty="0"/>
              <a:t>Unerlaubte Verwertung geschützter Werke (§ 106</a:t>
            </a:r>
            <a:r>
              <a:rPr lang="de-DE" dirty="0" smtClean="0"/>
              <a:t>)</a:t>
            </a:r>
            <a:r>
              <a:rPr lang="de-DE" dirty="0"/>
              <a:t> </a:t>
            </a:r>
            <a:endParaRPr lang="de-DE" sz="2000" dirty="0"/>
          </a:p>
          <a:p>
            <a:pPr lvl="1"/>
            <a:r>
              <a:rPr lang="de-DE" dirty="0"/>
              <a:t>Unzulässiges Anbringen der Urheberbezeichnung (§ 107</a:t>
            </a:r>
            <a:r>
              <a:rPr lang="de-DE" dirty="0" smtClean="0"/>
              <a:t>)</a:t>
            </a:r>
            <a:r>
              <a:rPr lang="de-DE" dirty="0"/>
              <a:t> </a:t>
            </a:r>
            <a:endParaRPr lang="de-DE" sz="2000" dirty="0"/>
          </a:p>
          <a:p>
            <a:pPr lvl="1"/>
            <a:r>
              <a:rPr lang="de-DE" dirty="0"/>
              <a:t>Bestimmte unerlaubte Eingriffe in verwandte Schutzrechte (§ 108</a:t>
            </a:r>
            <a:r>
              <a:rPr lang="de-DE" dirty="0" smtClean="0"/>
              <a:t>)</a:t>
            </a:r>
            <a:r>
              <a:rPr lang="de-DE" dirty="0"/>
              <a:t> </a:t>
            </a:r>
            <a:endParaRPr lang="de-DE" sz="2000" dirty="0"/>
          </a:p>
          <a:p>
            <a:pPr lvl="1"/>
            <a:r>
              <a:rPr lang="de-DE" dirty="0"/>
              <a:t>Unerlaubte Eingriffe in technische Schutzmaßnahmen (§ 108 b</a:t>
            </a:r>
            <a:r>
              <a:rPr lang="de-DE" dirty="0" smtClean="0"/>
              <a:t>)</a:t>
            </a:r>
            <a:r>
              <a:rPr lang="de-DE" dirty="0"/>
              <a:t> </a:t>
            </a:r>
            <a:endParaRPr lang="de-DE" sz="2000" dirty="0"/>
          </a:p>
          <a:p>
            <a:pPr lvl="0"/>
            <a:r>
              <a:rPr lang="de-DE" dirty="0"/>
              <a:t>Es handelt sich (abgesehen von der Qualifikation in § 108 a) um </a:t>
            </a:r>
            <a:r>
              <a:rPr lang="de-DE" dirty="0" smtClean="0"/>
              <a:t>Antragsdelikte.</a:t>
            </a:r>
            <a:r>
              <a:rPr lang="de-DE" dirty="0"/>
              <a:t> </a:t>
            </a:r>
            <a:endParaRPr lang="de-DE" sz="2400" dirty="0"/>
          </a:p>
          <a:p>
            <a:pPr lvl="0"/>
            <a:r>
              <a:rPr lang="de-DE" dirty="0"/>
              <a:t>Ordnungswidrigkeiten gem. § 111a im Zusammenhang mit technischen </a:t>
            </a:r>
            <a:r>
              <a:rPr lang="de-DE" dirty="0" smtClean="0"/>
              <a:t>Schutzmaßnahmen</a:t>
            </a:r>
            <a:r>
              <a:rPr lang="de-DE" dirty="0"/>
              <a:t>.</a:t>
            </a:r>
            <a:endParaRPr lang="de-DE" sz="2400" dirty="0"/>
          </a:p>
          <a:p>
            <a:endParaRPr lang="de-DE" dirty="0"/>
          </a:p>
        </p:txBody>
      </p:sp>
    </p:spTree>
    <p:extLst>
      <p:ext uri="{BB962C8B-B14F-4D97-AF65-F5344CB8AC3E}">
        <p14:creationId xmlns:p14="http://schemas.microsoft.com/office/powerpoint/2010/main" val="37401725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Ansprüche bei Rechtsverletzung</a:t>
            </a:r>
            <a:endParaRPr lang="de-DE" dirty="0"/>
          </a:p>
        </p:txBody>
      </p:sp>
      <p:sp>
        <p:nvSpPr>
          <p:cNvPr id="3" name="Inhaltsplatzhalter 2"/>
          <p:cNvSpPr>
            <a:spLocks noGrp="1"/>
          </p:cNvSpPr>
          <p:nvPr>
            <p:ph idx="1"/>
          </p:nvPr>
        </p:nvSpPr>
        <p:spPr/>
        <p:txBody>
          <a:bodyPr/>
          <a:lstStyle/>
          <a:p>
            <a:r>
              <a:rPr lang="de-DE" dirty="0" smtClean="0"/>
              <a:t>Auskunft:</a:t>
            </a:r>
          </a:p>
          <a:p>
            <a:pPr lvl="1"/>
            <a:r>
              <a:rPr lang="de-DE" dirty="0" smtClean="0"/>
              <a:t>Nach § 259 BGB: Vorbereitung einer noch unbezifferten </a:t>
            </a:r>
            <a:r>
              <a:rPr lang="de-DE" dirty="0" err="1" smtClean="0"/>
              <a:t>SchE</a:t>
            </a:r>
            <a:r>
              <a:rPr lang="de-DE" dirty="0" smtClean="0"/>
              <a:t>-Klage</a:t>
            </a:r>
          </a:p>
          <a:p>
            <a:pPr lvl="1"/>
            <a:r>
              <a:rPr lang="de-DE" dirty="0" smtClean="0"/>
              <a:t>Nach </a:t>
            </a:r>
            <a:r>
              <a:rPr lang="de-DE" dirty="0" err="1" smtClean="0"/>
              <a:t>Produktpirateriegesetz</a:t>
            </a:r>
            <a:r>
              <a:rPr lang="de-DE" dirty="0" smtClean="0"/>
              <a:t>: Hintermänner</a:t>
            </a:r>
          </a:p>
          <a:p>
            <a:pPr lvl="1"/>
            <a:r>
              <a:rPr lang="de-DE" dirty="0" err="1" smtClean="0"/>
              <a:t>Driitauskunft</a:t>
            </a:r>
            <a:r>
              <a:rPr lang="de-DE" dirty="0" smtClean="0"/>
              <a:t>: Probleme beim Access Provider</a:t>
            </a:r>
            <a:endParaRPr lang="de-DE" dirty="0"/>
          </a:p>
        </p:txBody>
      </p:sp>
    </p:spTree>
    <p:extLst>
      <p:ext uri="{BB962C8B-B14F-4D97-AF65-F5344CB8AC3E}">
        <p14:creationId xmlns:p14="http://schemas.microsoft.com/office/powerpoint/2010/main" val="7210440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defRPr/>
            </a:pPr>
            <a:r>
              <a:rPr lang="de-DE" dirty="0" smtClean="0"/>
              <a:t>Folgen einer Urheberrechtsverletzung</a:t>
            </a:r>
            <a:endParaRPr lang="de-DE" dirty="0"/>
          </a:p>
        </p:txBody>
      </p:sp>
      <p:sp>
        <p:nvSpPr>
          <p:cNvPr id="3" name="Inhaltsplatzhalter 2"/>
          <p:cNvSpPr>
            <a:spLocks noGrp="1"/>
          </p:cNvSpPr>
          <p:nvPr>
            <p:ph idx="1"/>
          </p:nvPr>
        </p:nvSpPr>
        <p:spPr/>
        <p:txBody>
          <a:bodyPr>
            <a:normAutofit/>
          </a:bodyPr>
          <a:lstStyle/>
          <a:p>
            <a:pPr>
              <a:buSzPct val="100000"/>
              <a:buFont typeface="Arial" pitchFamily="34" charset="0"/>
              <a:buChar char="•"/>
              <a:defRPr/>
            </a:pPr>
            <a:r>
              <a:rPr lang="de-DE" b="1" u="sng" dirty="0" smtClean="0">
                <a:solidFill>
                  <a:srgbClr val="002060"/>
                </a:solidFill>
                <a:latin typeface="Calibri" pitchFamily="34" charset="0"/>
                <a:cs typeface="Calibri" pitchFamily="34" charset="0"/>
              </a:rPr>
              <a:t>Ansprüche des Rechtsinhabers auf </a:t>
            </a:r>
          </a:p>
          <a:p>
            <a:pPr marL="273050" lvl="1" indent="82550">
              <a:buClr>
                <a:schemeClr val="accent1"/>
              </a:buClr>
              <a:buSzPct val="100000"/>
              <a:buFont typeface="Wingdings" pitchFamily="2" charset="2"/>
              <a:buChar char="Ø"/>
              <a:tabLst>
                <a:tab pos="273050" algn="l"/>
                <a:tab pos="285750" algn="l"/>
                <a:tab pos="355600" algn="l"/>
                <a:tab pos="762000" algn="l"/>
                <a:tab pos="804863" algn="l"/>
                <a:tab pos="900113" algn="l"/>
                <a:tab pos="1238250" algn="l"/>
                <a:tab pos="1714500" algn="l"/>
                <a:tab pos="2190750" algn="l"/>
              </a:tabLst>
              <a:defRPr/>
            </a:pPr>
            <a:r>
              <a:rPr lang="de-DE" dirty="0" smtClean="0">
                <a:solidFill>
                  <a:srgbClr val="002060"/>
                </a:solidFill>
                <a:latin typeface="Calibri" pitchFamily="34" charset="0"/>
                <a:cs typeface="Calibri" pitchFamily="34" charset="0"/>
              </a:rPr>
              <a:t> </a:t>
            </a:r>
            <a:r>
              <a:rPr lang="de-DE" sz="2400" dirty="0" smtClean="0">
                <a:solidFill>
                  <a:srgbClr val="002060"/>
                </a:solidFill>
                <a:latin typeface="Calibri" pitchFamily="34" charset="0"/>
                <a:cs typeface="Calibri" pitchFamily="34" charset="0"/>
              </a:rPr>
              <a:t>	Beseitigung/ Unterlassung </a:t>
            </a:r>
          </a:p>
          <a:p>
            <a:pPr marL="273050" lvl="1" indent="82550">
              <a:buClr>
                <a:schemeClr val="accent1"/>
              </a:buClr>
              <a:buSzPct val="100000"/>
              <a:buFont typeface="Wingdings" pitchFamily="2" charset="2"/>
              <a:buChar char="Ø"/>
              <a:tabLst>
                <a:tab pos="273050" algn="l"/>
                <a:tab pos="285750" algn="l"/>
                <a:tab pos="355600" algn="l"/>
                <a:tab pos="762000" algn="l"/>
                <a:tab pos="804863" algn="l"/>
                <a:tab pos="900113" algn="l"/>
                <a:tab pos="1238250" algn="l"/>
                <a:tab pos="1714500" algn="l"/>
                <a:tab pos="2190750" algn="l"/>
              </a:tabLst>
              <a:defRPr/>
            </a:pPr>
            <a:r>
              <a:rPr lang="de-DE" sz="2400" dirty="0" smtClean="0">
                <a:solidFill>
                  <a:srgbClr val="002060"/>
                </a:solidFill>
                <a:latin typeface="Calibri" pitchFamily="34" charset="0"/>
                <a:cs typeface="Calibri" pitchFamily="34" charset="0"/>
              </a:rPr>
              <a:t> 	Schadensersatz bei Verschulden</a:t>
            </a:r>
          </a:p>
          <a:p>
            <a:pPr marL="273050" lvl="1" indent="82550">
              <a:buClr>
                <a:schemeClr val="accent1"/>
              </a:buClr>
              <a:buSzPct val="100000"/>
              <a:buFont typeface="Wingdings" pitchFamily="2" charset="2"/>
              <a:buChar char="Ø"/>
              <a:tabLst>
                <a:tab pos="273050" algn="l"/>
                <a:tab pos="285750" algn="l"/>
                <a:tab pos="355600" algn="l"/>
                <a:tab pos="762000" algn="l"/>
                <a:tab pos="804863" algn="l"/>
                <a:tab pos="900113" algn="l"/>
                <a:tab pos="1238250" algn="l"/>
                <a:tab pos="1714500" algn="l"/>
                <a:tab pos="2190750" algn="l"/>
              </a:tabLst>
              <a:defRPr/>
            </a:pPr>
            <a:r>
              <a:rPr lang="de-DE" sz="2400" dirty="0" smtClean="0">
                <a:solidFill>
                  <a:srgbClr val="002060"/>
                </a:solidFill>
                <a:latin typeface="Calibri" pitchFamily="34" charset="0"/>
                <a:cs typeface="Calibri" pitchFamily="34" charset="0"/>
              </a:rPr>
              <a:t>		Ersatz von Anwaltskosten </a:t>
            </a:r>
          </a:p>
          <a:p>
            <a:pPr marL="273050" lvl="1" indent="0">
              <a:buClr>
                <a:schemeClr val="accent1"/>
              </a:buClr>
              <a:buSzPct val="100000"/>
              <a:buFontTx/>
              <a:buNone/>
              <a:tabLst>
                <a:tab pos="273050" algn="l"/>
                <a:tab pos="285750" algn="l"/>
                <a:tab pos="355600" algn="l"/>
                <a:tab pos="762000" algn="l"/>
                <a:tab pos="804863" algn="l"/>
                <a:tab pos="900113" algn="l"/>
                <a:tab pos="1238250" algn="l"/>
                <a:tab pos="1714500" algn="l"/>
                <a:tab pos="2190750" algn="l"/>
              </a:tabLst>
              <a:defRPr/>
            </a:pPr>
            <a:r>
              <a:rPr lang="de-DE" sz="2400" dirty="0" smtClean="0">
                <a:solidFill>
                  <a:srgbClr val="002060"/>
                </a:solidFill>
                <a:latin typeface="Calibri" pitchFamily="34" charset="0"/>
                <a:cs typeface="Calibri" pitchFamily="34" charset="0"/>
              </a:rPr>
              <a:t>			(Stichwort: Abmahnschreiben)</a:t>
            </a:r>
          </a:p>
          <a:p>
            <a:pPr marL="273050" lvl="1" indent="203200">
              <a:buSzPct val="100000"/>
              <a:buFontTx/>
              <a:buNone/>
              <a:tabLst>
                <a:tab pos="273050" algn="l"/>
                <a:tab pos="285750" algn="l"/>
                <a:tab pos="627063" algn="l"/>
                <a:tab pos="762000" algn="l"/>
                <a:tab pos="1238250" algn="l"/>
                <a:tab pos="1714500" algn="l"/>
                <a:tab pos="2190750" algn="l"/>
              </a:tabLst>
              <a:defRPr/>
            </a:pPr>
            <a:endParaRPr lang="de-DE" sz="2400" dirty="0" smtClean="0">
              <a:solidFill>
                <a:srgbClr val="002060"/>
              </a:solidFill>
              <a:latin typeface="Calibri" pitchFamily="34" charset="0"/>
              <a:cs typeface="Calibri" pitchFamily="34" charset="0"/>
            </a:endParaRPr>
          </a:p>
          <a:p>
            <a:pPr>
              <a:buSzPct val="100000"/>
              <a:buFont typeface="Arial" pitchFamily="34" charset="0"/>
              <a:buChar char="•"/>
              <a:defRPr/>
            </a:pPr>
            <a:r>
              <a:rPr lang="de-DE" b="1" u="sng" dirty="0" smtClean="0">
                <a:solidFill>
                  <a:srgbClr val="002060"/>
                </a:solidFill>
                <a:latin typeface="Calibri" pitchFamily="34" charset="0"/>
                <a:cs typeface="Calibri" pitchFamily="34" charset="0"/>
              </a:rPr>
              <a:t>Strafbarkeit</a:t>
            </a:r>
          </a:p>
          <a:p>
            <a:pPr marL="622300" lvl="1" indent="-355600">
              <a:buClr>
                <a:schemeClr val="accent1"/>
              </a:buClr>
              <a:buSzPct val="100000"/>
              <a:buFont typeface="Wingdings" pitchFamily="2" charset="2"/>
              <a:buChar char="Ø"/>
              <a:tabLst>
                <a:tab pos="285750" algn="l"/>
                <a:tab pos="622300" algn="l"/>
                <a:tab pos="1238250" algn="l"/>
                <a:tab pos="1714500" algn="l"/>
                <a:tab pos="2190750" algn="l"/>
              </a:tabLst>
              <a:defRPr/>
            </a:pPr>
            <a:r>
              <a:rPr lang="de-DE" sz="2400" dirty="0" smtClean="0">
                <a:solidFill>
                  <a:srgbClr val="002060"/>
                </a:solidFill>
                <a:latin typeface="Calibri" pitchFamily="34" charset="0"/>
                <a:cs typeface="Calibri" pitchFamily="34" charset="0"/>
              </a:rPr>
              <a:t>Freiheitstrafe bis zu drei Jahren oder Geldstrafe</a:t>
            </a:r>
          </a:p>
          <a:p>
            <a:pPr marL="622300" lvl="1" indent="-355600">
              <a:buClr>
                <a:schemeClr val="accent1"/>
              </a:buClr>
              <a:buSzPct val="100000"/>
              <a:buFont typeface="Wingdings" pitchFamily="2" charset="2"/>
              <a:buChar char="Ø"/>
              <a:tabLst>
                <a:tab pos="285750" algn="l"/>
                <a:tab pos="622300" algn="l"/>
                <a:tab pos="1238250" algn="l"/>
                <a:tab pos="1714500" algn="l"/>
                <a:tab pos="2190750" algn="l"/>
              </a:tabLst>
              <a:defRPr/>
            </a:pPr>
            <a:r>
              <a:rPr lang="de-DE" sz="2400" dirty="0" smtClean="0">
                <a:solidFill>
                  <a:srgbClr val="002060"/>
                </a:solidFill>
                <a:latin typeface="Calibri" pitchFamily="34" charset="0"/>
                <a:cs typeface="Calibri" pitchFamily="34" charset="0"/>
              </a:rPr>
              <a:t>Aber: Antragsdelikt</a:t>
            </a:r>
            <a:endParaRPr lang="de-DE" sz="24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455425449"/>
      </p:ext>
    </p:extLst>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algn="ctr">
              <a:defRPr/>
            </a:pPr>
            <a:r>
              <a:rPr lang="de-DE" dirty="0" smtClean="0">
                <a:ea typeface="+mj-ea"/>
                <a:cs typeface="+mj-cs"/>
              </a:rPr>
              <a:t>Weiterführende Haftung </a:t>
            </a:r>
            <a:endParaRPr lang="de-DE" dirty="0">
              <a:ea typeface="+mj-ea"/>
              <a:cs typeface="+mj-cs"/>
            </a:endParaRPr>
          </a:p>
        </p:txBody>
      </p:sp>
      <p:sp>
        <p:nvSpPr>
          <p:cNvPr id="81923" name="Rectangle 3"/>
          <p:cNvSpPr>
            <a:spLocks noGrp="1" noChangeArrowheads="1"/>
          </p:cNvSpPr>
          <p:nvPr>
            <p:ph type="body" idx="1"/>
          </p:nvPr>
        </p:nvSpPr>
        <p:spPr/>
        <p:txBody>
          <a:bodyPr>
            <a:normAutofit fontScale="92500" lnSpcReduction="20000"/>
          </a:bodyPr>
          <a:lstStyle/>
          <a:p>
            <a:pPr>
              <a:buFont typeface="Wingdings" pitchFamily="2" charset="2"/>
              <a:buNone/>
            </a:pPr>
            <a:r>
              <a:rPr lang="de-DE" b="1" dirty="0" smtClean="0">
                <a:ea typeface="ＭＳ Ｐゴシック" pitchFamily="34" charset="-128"/>
              </a:rPr>
              <a:t>Sonderproblem: </a:t>
            </a:r>
            <a:r>
              <a:rPr lang="de-DE" dirty="0" err="1" smtClean="0">
                <a:ea typeface="ＭＳ Ｐゴシック" pitchFamily="34" charset="-128"/>
              </a:rPr>
              <a:t>Störerhaftung</a:t>
            </a:r>
            <a:endParaRPr lang="de-DE" dirty="0" smtClean="0">
              <a:ea typeface="ＭＳ Ｐゴシック" pitchFamily="34" charset="-128"/>
            </a:endParaRPr>
          </a:p>
          <a:p>
            <a:r>
              <a:rPr lang="de-DE" b="1" dirty="0" smtClean="0">
                <a:ea typeface="ＭＳ Ｐゴシック" pitchFamily="34" charset="-128"/>
              </a:rPr>
              <a:t>Sonderproblem: </a:t>
            </a:r>
            <a:r>
              <a:rPr lang="de-DE" dirty="0" smtClean="0">
                <a:ea typeface="ＭＳ Ｐゴシック" pitchFamily="34" charset="-128"/>
              </a:rPr>
              <a:t>Providerhaftung nach TMG:</a:t>
            </a:r>
            <a:br>
              <a:rPr lang="de-DE" dirty="0" smtClean="0">
                <a:ea typeface="ＭＳ Ｐゴシック" pitchFamily="34" charset="-128"/>
              </a:rPr>
            </a:br>
            <a:r>
              <a:rPr lang="de-DE" dirty="0" smtClean="0">
                <a:ea typeface="ＭＳ Ｐゴシック" pitchFamily="34" charset="-128"/>
              </a:rPr>
              <a:t>Privilegierung für Hostprovider und Access Provider nach §§ 8-10 TMG</a:t>
            </a:r>
            <a:endParaRPr lang="de-DE" dirty="0" smtClean="0">
              <a:solidFill>
                <a:srgbClr val="C00000"/>
              </a:solidFill>
              <a:ea typeface="ＭＳ Ｐゴシック" pitchFamily="34" charset="-128"/>
              <a:sym typeface="Wingdings" pitchFamily="2" charset="2"/>
            </a:endParaRPr>
          </a:p>
          <a:p>
            <a:r>
              <a:rPr lang="de-DE" b="1" dirty="0" smtClean="0">
                <a:ea typeface="ＭＳ Ｐゴシック" pitchFamily="34" charset="-128"/>
                <a:sym typeface="Wingdings" pitchFamily="2" charset="2"/>
              </a:rPr>
              <a:t>Sonderproblem: </a:t>
            </a:r>
            <a:r>
              <a:rPr lang="de-DE" dirty="0" smtClean="0">
                <a:ea typeface="ＭＳ Ｐゴシック" pitchFamily="34" charset="-128"/>
                <a:sym typeface="Wingdings" pitchFamily="2" charset="2"/>
              </a:rPr>
              <a:t>Verfolgung (Rechtsdurchsetzung) bei illegalen </a:t>
            </a:r>
            <a:r>
              <a:rPr lang="de-DE" dirty="0" err="1" smtClean="0">
                <a:ea typeface="ＭＳ Ｐゴシック" pitchFamily="34" charset="-128"/>
                <a:sym typeface="Wingdings" pitchFamily="2" charset="2"/>
              </a:rPr>
              <a:t>Up</a:t>
            </a:r>
            <a:r>
              <a:rPr lang="de-DE" dirty="0" smtClean="0">
                <a:ea typeface="ＭＳ Ｐゴシック" pitchFamily="34" charset="-128"/>
                <a:sym typeface="Wingdings" pitchFamily="2" charset="2"/>
              </a:rPr>
              <a:t>- und Downloads</a:t>
            </a:r>
          </a:p>
          <a:p>
            <a:pPr lvl="1"/>
            <a:r>
              <a:rPr lang="de-DE" dirty="0" smtClean="0">
                <a:ea typeface="ＭＳ Ｐゴシック" pitchFamily="34" charset="-128"/>
                <a:sym typeface="Wingdings" pitchFamily="2" charset="2"/>
              </a:rPr>
              <a:t>bislang: Umweg über Strafverfahren</a:t>
            </a:r>
          </a:p>
          <a:p>
            <a:pPr lvl="1"/>
            <a:r>
              <a:rPr lang="de-DE" dirty="0" smtClean="0">
                <a:ea typeface="ＭＳ Ｐゴシック" pitchFamily="34" charset="-128"/>
                <a:sym typeface="Wingdings" pitchFamily="2" charset="2"/>
              </a:rPr>
              <a:t>nun: § 101 UrhG n.F. (u.a. Auskunftsanspruch geg. Provider)</a:t>
            </a:r>
            <a:endParaRPr lang="de-DE" dirty="0" smtClean="0">
              <a:solidFill>
                <a:srgbClr val="C00000"/>
              </a:solidFill>
              <a:ea typeface="ＭＳ Ｐゴシック" pitchFamily="34" charset="-128"/>
              <a:sym typeface="Wingdings" pitchFamily="2" charset="2"/>
            </a:endParaRPr>
          </a:p>
          <a:p>
            <a:r>
              <a:rPr lang="de-DE" dirty="0" smtClean="0">
                <a:ea typeface="ＭＳ Ｐゴシック" pitchFamily="34" charset="-128"/>
              </a:rPr>
              <a:t>Strafrechtliche Vorschriften: §§ 106 ff. UrhG</a:t>
            </a:r>
          </a:p>
        </p:txBody>
      </p:sp>
    </p:spTree>
    <p:extLst>
      <p:ext uri="{BB962C8B-B14F-4D97-AF65-F5344CB8AC3E}">
        <p14:creationId xmlns:p14="http://schemas.microsoft.com/office/powerpoint/2010/main" val="332173902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Fall</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L leitet die Junge Union auf Norderney. Als Vorsitzender in der Gruppe soll er eine Website für den Auftritt konzipieren. Auf der Suche nach drei Wellenfotos stößt er weich im Internet auf einige schöne Motive. Diese nimmt er kurzerhand als Fotos auf die Webseite. Es dauert nicht lang, da meldet sich eine Fotoagentur aus München. Sie weist darauf hin, dass sie das Verhalten dass er nicht dulden werde und aus allen Rohren gegen ihn und seine Gruppe vorgehen möchte.</a:t>
            </a:r>
            <a:endParaRPr lang="de-DE" dirty="0"/>
          </a:p>
        </p:txBody>
      </p:sp>
    </p:spTree>
    <p:extLst>
      <p:ext uri="{BB962C8B-B14F-4D97-AF65-F5344CB8AC3E}">
        <p14:creationId xmlns:p14="http://schemas.microsoft.com/office/powerpoint/2010/main" val="24429457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Strafrecht oder Zivilrecht</a:t>
            </a:r>
          </a:p>
          <a:p>
            <a:r>
              <a:rPr lang="de-DE" dirty="0" smtClean="0"/>
              <a:t>Unterlassung und/oder Schadensersatz</a:t>
            </a:r>
          </a:p>
          <a:p>
            <a:r>
              <a:rPr lang="de-DE" dirty="0" smtClean="0"/>
              <a:t>Gegen L oder/und die Gruppe</a:t>
            </a:r>
          </a:p>
          <a:p>
            <a:r>
              <a:rPr lang="de-DE" dirty="0" smtClean="0"/>
              <a:t>Aktivlegitimation der Bildagentur</a:t>
            </a:r>
            <a:endParaRPr lang="de-DE" dirty="0"/>
          </a:p>
        </p:txBody>
      </p:sp>
    </p:spTree>
    <p:extLst>
      <p:ext uri="{BB962C8B-B14F-4D97-AF65-F5344CB8AC3E}">
        <p14:creationId xmlns:p14="http://schemas.microsoft.com/office/powerpoint/2010/main" val="14796882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normAutofit lnSpcReduction="10000"/>
          </a:bodyPr>
          <a:lstStyle/>
          <a:p>
            <a:r>
              <a:rPr lang="de-DE" dirty="0" smtClean="0"/>
              <a:t>§ 97 in Verbindung mit § 2 oder § 72</a:t>
            </a:r>
          </a:p>
          <a:p>
            <a:r>
              <a:rPr lang="de-DE" dirty="0" smtClean="0"/>
              <a:t>Betroffene Werke oder Leistungen</a:t>
            </a:r>
          </a:p>
          <a:p>
            <a:r>
              <a:rPr lang="de-DE" dirty="0" smtClean="0"/>
              <a:t>Betroffene Verwertungsrechte oder Urheberpersönlichkeitsrechte</a:t>
            </a:r>
          </a:p>
          <a:p>
            <a:r>
              <a:rPr lang="de-DE" dirty="0" smtClean="0"/>
              <a:t>Schranken?</a:t>
            </a:r>
          </a:p>
          <a:p>
            <a:r>
              <a:rPr lang="de-DE" dirty="0" smtClean="0"/>
              <a:t>Vorsatz oder Fahrlässigkeit</a:t>
            </a:r>
          </a:p>
          <a:p>
            <a:r>
              <a:rPr lang="de-DE" dirty="0" smtClean="0"/>
              <a:t>Schaden?</a:t>
            </a:r>
          </a:p>
          <a:p>
            <a:r>
              <a:rPr lang="de-DE" dirty="0" smtClean="0"/>
              <a:t>Unterlassung? Abmahnung!</a:t>
            </a:r>
            <a:endParaRPr lang="de-DE" dirty="0"/>
          </a:p>
        </p:txBody>
      </p:sp>
    </p:spTree>
    <p:extLst>
      <p:ext uri="{BB962C8B-B14F-4D97-AF65-F5344CB8AC3E}">
        <p14:creationId xmlns:p14="http://schemas.microsoft.com/office/powerpoint/2010/main" val="26764263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Fall zwei</a:t>
            </a:r>
            <a:endParaRPr lang="de-DE" dirty="0"/>
          </a:p>
        </p:txBody>
      </p:sp>
      <p:sp>
        <p:nvSpPr>
          <p:cNvPr id="3" name="Inhaltsplatzhalter 2"/>
          <p:cNvSpPr>
            <a:spLocks noGrp="1"/>
          </p:cNvSpPr>
          <p:nvPr>
            <p:ph idx="1"/>
          </p:nvPr>
        </p:nvSpPr>
        <p:spPr/>
        <p:txBody>
          <a:bodyPr>
            <a:normAutofit lnSpcReduction="10000"/>
          </a:bodyPr>
          <a:lstStyle/>
          <a:p>
            <a:r>
              <a:rPr lang="de-DE" dirty="0" smtClean="0"/>
              <a:t>A verklagt B wegen urheberrechtswidriger Produktion und Vertrieb von </a:t>
            </a:r>
            <a:r>
              <a:rPr lang="de-DE" dirty="0" err="1" smtClean="0"/>
              <a:t>Playstations</a:t>
            </a:r>
            <a:r>
              <a:rPr lang="de-DE" dirty="0" smtClean="0"/>
              <a:t>. Insbesondere verlangt er von ihm den </a:t>
            </a:r>
            <a:r>
              <a:rPr lang="de-DE" dirty="0" err="1" smtClean="0"/>
              <a:t>Verletzergewinn</a:t>
            </a:r>
            <a:r>
              <a:rPr lang="de-DE" dirty="0" smtClean="0"/>
              <a:t> in Höhe von 30 Millionen €. B wendet ein, die Produktion seiner </a:t>
            </a:r>
            <a:r>
              <a:rPr lang="de-DE" dirty="0" err="1" smtClean="0"/>
              <a:t>Playstations</a:t>
            </a:r>
            <a:r>
              <a:rPr lang="de-DE" dirty="0" smtClean="0"/>
              <a:t> habe 1 Million € gekostet. In diesem Betrag sei ein Betrag in Höhe von Fixkosten (Miete) von 200.000 €, von Transportkosten in Höhe von 50.000 € und allgemein </a:t>
            </a:r>
            <a:r>
              <a:rPr lang="de-DE" dirty="0" err="1" smtClean="0"/>
              <a:t>Marketingskosten</a:t>
            </a:r>
            <a:r>
              <a:rPr lang="de-DE" dirty="0" smtClean="0"/>
              <a:t> von 30.000 € enthalten</a:t>
            </a:r>
            <a:endParaRPr lang="de-DE" dirty="0"/>
          </a:p>
        </p:txBody>
      </p:sp>
    </p:spTree>
    <p:extLst>
      <p:ext uri="{BB962C8B-B14F-4D97-AF65-F5344CB8AC3E}">
        <p14:creationId xmlns:p14="http://schemas.microsoft.com/office/powerpoint/2010/main" val="23483253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 Fall 2</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Voraussetzungen in § 97 Abs. 2 oder 687 Abs. 2 BGB</a:t>
            </a:r>
          </a:p>
          <a:p>
            <a:r>
              <a:rPr lang="de-DE" dirty="0" err="1" smtClean="0"/>
              <a:t>Verletzergewinn</a:t>
            </a:r>
            <a:r>
              <a:rPr lang="de-DE" dirty="0" smtClean="0"/>
              <a:t>: Reingewinn nach Abzug der Kosten</a:t>
            </a:r>
          </a:p>
          <a:p>
            <a:r>
              <a:rPr lang="de-DE" dirty="0"/>
              <a:t>Nur abzuziehen, wenn und soweit sie ausnahmsweise den schutzrechtsverletzenden Gegenständen unmittelbar zugerechnet werden können (Teilkostenmethode)</a:t>
            </a:r>
          </a:p>
          <a:p>
            <a:r>
              <a:rPr lang="de-DE" dirty="0" smtClean="0"/>
              <a:t>Entscheidung des BGH Gemeinkosten (Rohr 2001,329): nicht Fixkosten, ja bei Frachtkosten, nein bei allgemeinen Marketing Kosten</a:t>
            </a:r>
          </a:p>
        </p:txBody>
      </p:sp>
    </p:spTree>
    <p:extLst>
      <p:ext uri="{BB962C8B-B14F-4D97-AF65-F5344CB8AC3E}">
        <p14:creationId xmlns:p14="http://schemas.microsoft.com/office/powerpoint/2010/main" val="12443157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Fall 3</a:t>
            </a:r>
            <a:endParaRPr lang="de-DE" dirty="0"/>
          </a:p>
        </p:txBody>
      </p:sp>
      <p:sp>
        <p:nvSpPr>
          <p:cNvPr id="3" name="Inhaltsplatzhalter 2"/>
          <p:cNvSpPr>
            <a:spLocks noGrp="1"/>
          </p:cNvSpPr>
          <p:nvPr>
            <p:ph idx="1"/>
          </p:nvPr>
        </p:nvSpPr>
        <p:spPr/>
        <p:txBody>
          <a:bodyPr/>
          <a:lstStyle/>
          <a:p>
            <a:r>
              <a:rPr lang="de-DE" dirty="0" smtClean="0"/>
              <a:t>A stört sich massiv an den Plagiaten aus China, insbesondere des D. Oft werden diese über Amazon verkauft. Dazu wird eine Abrechnung mittels eines deutschen Kontos vorgenommen. Er will von der Bank B wissen, </a:t>
            </a:r>
            <a:r>
              <a:rPr lang="de-DE" dirty="0" err="1" smtClean="0"/>
              <a:t>wieviele</a:t>
            </a:r>
            <a:r>
              <a:rPr lang="de-DE" dirty="0" smtClean="0"/>
              <a:t> Verkäufe mit welchen Umsätzen des D über das Bankkonto vorgenommen werden.</a:t>
            </a:r>
            <a:endParaRPr lang="de-DE" dirty="0"/>
          </a:p>
        </p:txBody>
      </p:sp>
    </p:spTree>
    <p:extLst>
      <p:ext uri="{BB962C8B-B14F-4D97-AF65-F5344CB8AC3E}">
        <p14:creationId xmlns:p14="http://schemas.microsoft.com/office/powerpoint/2010/main" val="20376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Arbeitspapier eins</a:t>
            </a:r>
            <a:endParaRPr lang="de-DE" dirty="0"/>
          </a:p>
        </p:txBody>
      </p:sp>
      <p:sp>
        <p:nvSpPr>
          <p:cNvPr id="3" name="Inhaltsplatzhalter 2"/>
          <p:cNvSpPr>
            <a:spLocks noGrp="1"/>
          </p:cNvSpPr>
          <p:nvPr>
            <p:ph idx="1"/>
          </p:nvPr>
        </p:nvSpPr>
        <p:spPr/>
        <p:txBody>
          <a:bodyPr/>
          <a:lstStyle/>
          <a:p>
            <a:r>
              <a:rPr lang="de-DE" dirty="0" smtClean="0"/>
              <a:t>Bitte lesen</a:t>
            </a:r>
          </a:p>
          <a:p>
            <a:endParaRPr lang="de-DE" dirty="0"/>
          </a:p>
        </p:txBody>
      </p:sp>
    </p:spTree>
    <p:extLst>
      <p:ext uri="{BB962C8B-B14F-4D97-AF65-F5344CB8AC3E}">
        <p14:creationId xmlns:p14="http://schemas.microsoft.com/office/powerpoint/2010/main" val="27718235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 Fall 3</a:t>
            </a:r>
            <a:endParaRPr lang="de-DE" dirty="0"/>
          </a:p>
        </p:txBody>
      </p:sp>
      <p:sp>
        <p:nvSpPr>
          <p:cNvPr id="3" name="Inhaltsplatzhalter 2"/>
          <p:cNvSpPr>
            <a:spLocks noGrp="1"/>
          </p:cNvSpPr>
          <p:nvPr>
            <p:ph idx="1"/>
          </p:nvPr>
        </p:nvSpPr>
        <p:spPr/>
        <p:txBody>
          <a:bodyPr/>
          <a:lstStyle/>
          <a:p>
            <a:r>
              <a:rPr lang="de-DE" dirty="0" smtClean="0"/>
              <a:t>Auskunftsanspruch über § 101 oder über § 242 BGB</a:t>
            </a:r>
          </a:p>
          <a:p>
            <a:r>
              <a:rPr lang="de-DE" dirty="0" smtClean="0"/>
              <a:t>§ 101 Abs. 2 Satz 1 Nummer 3: offensichtliche Rechtsverletzung, gewerbliches Ausmaß, für rechtsverletzende Tätigkeiten erbrachte Dienstleistungen??</a:t>
            </a:r>
            <a:endParaRPr lang="de-DE" dirty="0"/>
          </a:p>
        </p:txBody>
      </p:sp>
    </p:spTree>
    <p:extLst>
      <p:ext uri="{BB962C8B-B14F-4D97-AF65-F5344CB8AC3E}">
        <p14:creationId xmlns:p14="http://schemas.microsoft.com/office/powerpoint/2010/main" val="262575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 Arbeitspapier 13</a:t>
            </a:r>
            <a:endParaRPr lang="de-DE" dirty="0"/>
          </a:p>
        </p:txBody>
      </p:sp>
    </p:spTree>
    <p:extLst>
      <p:ext uri="{BB962C8B-B14F-4D97-AF65-F5344CB8AC3E}">
        <p14:creationId xmlns:p14="http://schemas.microsoft.com/office/powerpoint/2010/main" val="30274166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95672424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Besonderheiten bei Software</a:t>
            </a:r>
            <a:endParaRPr lang="de-DE" dirty="0"/>
          </a:p>
        </p:txBody>
      </p:sp>
      <p:sp>
        <p:nvSpPr>
          <p:cNvPr id="3" name="Inhaltsplatzhalter 2"/>
          <p:cNvSpPr>
            <a:spLocks noGrp="1"/>
          </p:cNvSpPr>
          <p:nvPr>
            <p:ph idx="1"/>
          </p:nvPr>
        </p:nvSpPr>
        <p:spPr/>
        <p:txBody>
          <a:bodyPr/>
          <a:lstStyle/>
          <a:p>
            <a:r>
              <a:rPr lang="de-DE" dirty="0" smtClean="0"/>
              <a:t>Softwareschutzrichtlinie, umgesetzt in 69 a – g</a:t>
            </a:r>
          </a:p>
          <a:p>
            <a:r>
              <a:rPr lang="de-DE" dirty="0" smtClean="0"/>
              <a:t>Verantwortlich für die Richtlinie: Bridget </a:t>
            </a:r>
            <a:r>
              <a:rPr lang="de-DE" dirty="0" err="1" smtClean="0"/>
              <a:t>Czarnota</a:t>
            </a:r>
            <a:endParaRPr lang="de-DE" dirty="0" smtClean="0"/>
          </a:p>
          <a:p>
            <a:r>
              <a:rPr lang="de-DE" dirty="0" smtClean="0"/>
              <a:t>Bedingt durch deutsche Rechtsprechung in Sachen Inkassoprogramm (BGH, Freiherr von Gamm)</a:t>
            </a:r>
          </a:p>
          <a:p>
            <a:endParaRPr lang="de-DE" dirty="0"/>
          </a:p>
        </p:txBody>
      </p:sp>
    </p:spTree>
    <p:extLst>
      <p:ext uri="{BB962C8B-B14F-4D97-AF65-F5344CB8AC3E}">
        <p14:creationId xmlns:p14="http://schemas.microsoft.com/office/powerpoint/2010/main" val="9846895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deutsche Recht</a:t>
            </a:r>
            <a:endParaRPr lang="de-DE" dirty="0"/>
          </a:p>
        </p:txBody>
      </p:sp>
      <p:sp>
        <p:nvSpPr>
          <p:cNvPr id="3" name="Inhaltsplatzhalter 2"/>
          <p:cNvSpPr>
            <a:spLocks noGrp="1"/>
          </p:cNvSpPr>
          <p:nvPr>
            <p:ph idx="1"/>
          </p:nvPr>
        </p:nvSpPr>
        <p:spPr/>
        <p:txBody>
          <a:bodyPr/>
          <a:lstStyle/>
          <a:p>
            <a:r>
              <a:rPr lang="de-DE" dirty="0"/>
              <a:t>Was ist Software? Definition in § 69 </a:t>
            </a:r>
            <a:r>
              <a:rPr lang="de-DE" dirty="0" smtClean="0"/>
              <a:t>A</a:t>
            </a:r>
          </a:p>
          <a:p>
            <a:r>
              <a:rPr lang="de-DE" dirty="0" smtClean="0"/>
              <a:t>Rechte im Arbeitsverhältnis (§ 69b)</a:t>
            </a:r>
          </a:p>
          <a:p>
            <a:r>
              <a:rPr lang="de-DE" dirty="0" smtClean="0"/>
              <a:t>Verwertungsrechte (§ 69c Nr. 1- 4)</a:t>
            </a:r>
          </a:p>
          <a:p>
            <a:r>
              <a:rPr lang="de-DE" dirty="0" smtClean="0"/>
              <a:t>Schranken (§ 69d und e)</a:t>
            </a:r>
          </a:p>
          <a:p>
            <a:r>
              <a:rPr lang="de-DE" dirty="0" smtClean="0"/>
              <a:t>Technische Schutzmaßnahmen</a:t>
            </a:r>
          </a:p>
          <a:p>
            <a:endParaRPr lang="de-DE" dirty="0"/>
          </a:p>
          <a:p>
            <a:endParaRPr lang="de-DE" dirty="0"/>
          </a:p>
          <a:p>
            <a:endParaRPr lang="de-DE" dirty="0"/>
          </a:p>
        </p:txBody>
      </p:sp>
    </p:spTree>
    <p:extLst>
      <p:ext uri="{BB962C8B-B14F-4D97-AF65-F5344CB8AC3E}">
        <p14:creationId xmlns:p14="http://schemas.microsoft.com/office/powerpoint/2010/main" val="12081790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8775" y="968434"/>
            <a:ext cx="8426451" cy="516349"/>
          </a:xfrm>
        </p:spPr>
        <p:txBody>
          <a:bodyPr>
            <a:normAutofit fontScale="90000"/>
          </a:bodyPr>
          <a:lstStyle/>
          <a:p>
            <a:r>
              <a:rPr lang="de-DE" sz="2800" dirty="0" smtClean="0">
                <a:latin typeface="Calibri"/>
                <a:cs typeface="Calibri"/>
              </a:rPr>
              <a:t>Allgemeines</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165</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4" name="Textfeld 3"/>
          <p:cNvSpPr txBox="1"/>
          <p:nvPr/>
        </p:nvSpPr>
        <p:spPr>
          <a:xfrm>
            <a:off x="358774" y="1470875"/>
            <a:ext cx="8605713" cy="36471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600" dirty="0"/>
              <a:t>Grundsätzlich gelten die Ansprüche der §§ 97 ff. UrhG</a:t>
            </a:r>
          </a:p>
          <a:p>
            <a:pPr marL="285750" indent="-285750">
              <a:lnSpc>
                <a:spcPct val="150000"/>
              </a:lnSpc>
              <a:buFont typeface="Arial" panose="020B0604020202020204" pitchFamily="34" charset="0"/>
              <a:buChar char="•"/>
            </a:pPr>
            <a:r>
              <a:rPr lang="de-DE" sz="1700" dirty="0" smtClean="0"/>
              <a:t>Zu beachten: Neben dem </a:t>
            </a:r>
            <a:r>
              <a:rPr lang="de-DE" sz="1700" dirty="0"/>
              <a:t>Vernichtungsanspruch </a:t>
            </a:r>
            <a:r>
              <a:rPr lang="de-DE" sz="1700" dirty="0" smtClean="0"/>
              <a:t>kommt der </a:t>
            </a:r>
            <a:r>
              <a:rPr lang="de-DE" sz="1700" dirty="0"/>
              <a:t>Anspruch aus </a:t>
            </a:r>
            <a:endParaRPr lang="de-DE" sz="1700" dirty="0" smtClean="0"/>
          </a:p>
          <a:p>
            <a:pPr>
              <a:lnSpc>
                <a:spcPct val="150000"/>
              </a:lnSpc>
            </a:pPr>
            <a:r>
              <a:rPr lang="de-DE" sz="1700" dirty="0" smtClean="0"/>
              <a:t>   § </a:t>
            </a:r>
            <a:r>
              <a:rPr lang="de-DE" sz="1700" dirty="0"/>
              <a:t>69f UrhG </a:t>
            </a:r>
            <a:r>
              <a:rPr lang="de-DE" sz="1700" dirty="0" smtClean="0"/>
              <a:t>hinzu, </a:t>
            </a:r>
            <a:r>
              <a:rPr lang="de-DE" sz="1700" dirty="0"/>
              <a:t>der die Vernichtung von </a:t>
            </a:r>
            <a:r>
              <a:rPr lang="de-DE" sz="1700" dirty="0" smtClean="0"/>
              <a:t>Raubkopien gegenüber jedermann </a:t>
            </a:r>
            <a:r>
              <a:rPr lang="de-DE" sz="1700" dirty="0"/>
              <a:t>durchsetzen kann</a:t>
            </a:r>
            <a:r>
              <a:rPr lang="de-DE" sz="1700" dirty="0" smtClean="0"/>
              <a:t>.</a:t>
            </a:r>
          </a:p>
          <a:p>
            <a:pPr marL="285750" indent="-285750">
              <a:lnSpc>
                <a:spcPct val="150000"/>
              </a:lnSpc>
              <a:buFont typeface="Arial" panose="020B0604020202020204" pitchFamily="34" charset="0"/>
              <a:buChar char="•"/>
            </a:pPr>
            <a:r>
              <a:rPr lang="de-DE" sz="1700" dirty="0" smtClean="0"/>
              <a:t>Die </a:t>
            </a:r>
            <a:r>
              <a:rPr lang="de-DE" sz="1700" u="sng" dirty="0" smtClean="0"/>
              <a:t>Darlegungs- </a:t>
            </a:r>
            <a:r>
              <a:rPr lang="de-DE" sz="1700" u="sng" dirty="0"/>
              <a:t>und Beweislast </a:t>
            </a:r>
            <a:r>
              <a:rPr lang="de-DE" sz="1700" dirty="0"/>
              <a:t>liegt beim Verletzten, wobei häufig das Recht auf Wahrung der Betriebsgeheimnisse des </a:t>
            </a:r>
            <a:r>
              <a:rPr lang="de-DE" sz="1700" dirty="0" smtClean="0"/>
              <a:t>Verletzen </a:t>
            </a:r>
            <a:r>
              <a:rPr lang="de-DE" sz="1700" dirty="0"/>
              <a:t>entgegensteht</a:t>
            </a:r>
            <a:r>
              <a:rPr lang="de-DE" sz="1700" dirty="0" smtClean="0"/>
              <a:t>.</a:t>
            </a:r>
          </a:p>
          <a:p>
            <a:pPr marL="285750" indent="-285750">
              <a:lnSpc>
                <a:spcPct val="150000"/>
              </a:lnSpc>
              <a:buFont typeface="Wingdings" panose="05000000000000000000" pitchFamily="2" charset="2"/>
              <a:buChar char="Ø"/>
            </a:pPr>
            <a:r>
              <a:rPr lang="de-DE" sz="1700" dirty="0" smtClean="0"/>
              <a:t> </a:t>
            </a:r>
            <a:r>
              <a:rPr lang="de-DE" sz="1700" dirty="0"/>
              <a:t>In diesem Fall wird auf den Besichtigungsanspruch gem. § 809 </a:t>
            </a:r>
            <a:r>
              <a:rPr lang="de-DE" sz="1700" dirty="0" smtClean="0"/>
              <a:t>BGB zurückgegriffen</a:t>
            </a:r>
          </a:p>
          <a:p>
            <a:pPr marL="285750" indent="-285750">
              <a:lnSpc>
                <a:spcPct val="150000"/>
              </a:lnSpc>
              <a:buFont typeface="Wingdings" panose="05000000000000000000" pitchFamily="2" charset="2"/>
              <a:buChar char="Ø"/>
            </a:pPr>
            <a:endParaRPr lang="de-DE" sz="1700" dirty="0"/>
          </a:p>
        </p:txBody>
      </p:sp>
    </p:spTree>
    <p:extLst>
      <p:ext uri="{BB962C8B-B14F-4D97-AF65-F5344CB8AC3E}">
        <p14:creationId xmlns:p14="http://schemas.microsoft.com/office/powerpoint/2010/main" val="92253762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33034" y="885368"/>
            <a:ext cx="8426451" cy="577054"/>
          </a:xfrm>
        </p:spPr>
        <p:txBody>
          <a:bodyPr/>
          <a:lstStyle/>
          <a:p>
            <a:r>
              <a:rPr lang="de-DE" sz="2800" dirty="0" smtClean="0">
                <a:latin typeface="Calibri"/>
                <a:cs typeface="Calibri"/>
              </a:rPr>
              <a:t>Sonderregelung </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a:t>
            </a:r>
            <a:r>
              <a:rPr lang="de-DE" sz="1400" dirty="0">
                <a:latin typeface="Calibri"/>
                <a:cs typeface="Calibri"/>
              </a:rPr>
              <a:t>S</a:t>
            </a:r>
            <a:r>
              <a:rPr lang="de-DE" sz="1400" dirty="0" smtClean="0">
                <a:latin typeface="Calibri"/>
                <a:cs typeface="Calibri"/>
              </a:rPr>
              <a:t>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166</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3" name="Textfeld 2"/>
          <p:cNvSpPr txBox="1"/>
          <p:nvPr/>
        </p:nvSpPr>
        <p:spPr>
          <a:xfrm>
            <a:off x="360000" y="1467006"/>
            <a:ext cx="7485223" cy="3624069"/>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de-DE" sz="1700" dirty="0"/>
              <a:t>§ 69b bildet eine Sonderregelung zu § 43 UrhG und regelt den Schutz von Programmen, die während eines Dienst- oder Arbeitsverhältnisses entstehen, </a:t>
            </a:r>
            <a:r>
              <a:rPr lang="de-DE" sz="1700" u="sng" dirty="0"/>
              <a:t>zugunsten des Dienstherrn/Arbeitgebers</a:t>
            </a:r>
            <a:r>
              <a:rPr lang="de-DE" sz="1700" dirty="0"/>
              <a:t>. </a:t>
            </a:r>
            <a:endParaRPr lang="de-DE" sz="1700" dirty="0" smtClean="0"/>
          </a:p>
          <a:p>
            <a:pPr marL="285750" lvl="0" indent="-285750">
              <a:lnSpc>
                <a:spcPct val="150000"/>
              </a:lnSpc>
              <a:buFont typeface="Arial" panose="020B0604020202020204" pitchFamily="34" charset="0"/>
              <a:buChar char="•"/>
            </a:pPr>
            <a:r>
              <a:rPr lang="de-DE" sz="1700" dirty="0" smtClean="0"/>
              <a:t>Demnach </a:t>
            </a:r>
            <a:r>
              <a:rPr lang="de-DE" sz="1700" dirty="0"/>
              <a:t>hat dieser grundsätzlich alle vermögensrechtlichen Befugnisse an den Programmen. </a:t>
            </a:r>
          </a:p>
          <a:p>
            <a:pPr marL="285750" lvl="0" indent="-285750">
              <a:lnSpc>
                <a:spcPct val="150000"/>
              </a:lnSpc>
              <a:buFont typeface="Arial" panose="020B0604020202020204" pitchFamily="34" charset="0"/>
              <a:buChar char="•"/>
            </a:pPr>
            <a:r>
              <a:rPr lang="de-DE" sz="1700" dirty="0"/>
              <a:t>§ 69c UrhG normiert die </a:t>
            </a:r>
            <a:r>
              <a:rPr lang="de-DE" sz="1700" u="sng" dirty="0"/>
              <a:t>Rechte des Urhebers an Computerprogrammen</a:t>
            </a:r>
            <a:r>
              <a:rPr lang="de-DE" sz="1700" dirty="0"/>
              <a:t>.</a:t>
            </a:r>
          </a:p>
          <a:p>
            <a:pPr>
              <a:lnSpc>
                <a:spcPct val="150000"/>
              </a:lnSpc>
            </a:pPr>
            <a:r>
              <a:rPr lang="de-DE" sz="1700" dirty="0"/>
              <a:t> </a:t>
            </a:r>
          </a:p>
        </p:txBody>
      </p:sp>
    </p:spTree>
    <p:extLst>
      <p:ext uri="{BB962C8B-B14F-4D97-AF65-F5344CB8AC3E}">
        <p14:creationId xmlns:p14="http://schemas.microsoft.com/office/powerpoint/2010/main" val="409121718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smtClean="0">
                <a:latin typeface="Calibri" panose="020F0502020204030204" pitchFamily="34" charset="0"/>
                <a:cs typeface="Calibri" panose="020F0502020204030204" pitchFamily="34" charset="0"/>
              </a:rPr>
              <a:t>Computerrechtliches </a:t>
            </a:r>
            <a:r>
              <a:rPr lang="de-DE" sz="2800" dirty="0">
                <a:latin typeface="Calibri" panose="020F0502020204030204" pitchFamily="34" charset="0"/>
                <a:cs typeface="Calibri" panose="020F0502020204030204" pitchFamily="34" charset="0"/>
              </a:rPr>
              <a:t>Vervielfältigungsrecht </a:t>
            </a:r>
          </a:p>
        </p:txBody>
      </p:sp>
      <p:sp>
        <p:nvSpPr>
          <p:cNvPr id="3" name="Vertikaler Textplatzhalter 2"/>
          <p:cNvSpPr>
            <a:spLocks noGrp="1"/>
          </p:cNvSpPr>
          <p:nvPr>
            <p:ph type="body" orient="vert" idx="1"/>
          </p:nvPr>
        </p:nvSpPr>
        <p:spPr>
          <a:xfrm>
            <a:off x="348030" y="1629790"/>
            <a:ext cx="8425225" cy="3457575"/>
          </a:xfrm>
        </p:spPr>
        <p:txBody>
          <a:bodyPr>
            <a:normAutofit fontScale="47500" lnSpcReduction="20000"/>
          </a:bodyPr>
          <a:lstStyle/>
          <a:p>
            <a:pPr marL="342900" indent="-342900">
              <a:lnSpc>
                <a:spcPct val="150000"/>
              </a:lnSpc>
              <a:buFont typeface="Arial" charset="0"/>
              <a:buChar char="•"/>
            </a:pPr>
            <a:r>
              <a:rPr lang="de-DE" dirty="0"/>
              <a:t>Beim </a:t>
            </a:r>
            <a:r>
              <a:rPr lang="de-DE" u="sng" dirty="0"/>
              <a:t>computerrechtlichen Vervielfältigungsrecht</a:t>
            </a:r>
            <a:r>
              <a:rPr lang="de-DE" dirty="0"/>
              <a:t> gem. § 69c Nr. 1 UrhG wird der allgemeine Vervielfältigungsbegriff </a:t>
            </a:r>
            <a:r>
              <a:rPr lang="de-DE" dirty="0" smtClean="0"/>
              <a:t>gebraucht</a:t>
            </a:r>
          </a:p>
          <a:p>
            <a:pPr marL="342900" indent="-342900">
              <a:lnSpc>
                <a:spcPct val="150000"/>
              </a:lnSpc>
              <a:buFont typeface="Wingdings" panose="05000000000000000000" pitchFamily="2" charset="2"/>
              <a:buChar char="Ø"/>
            </a:pPr>
            <a:r>
              <a:rPr lang="de-DE" dirty="0" smtClean="0"/>
              <a:t>Damit ist jegliches </a:t>
            </a:r>
            <a:r>
              <a:rPr lang="de-DE" dirty="0"/>
              <a:t>Abspeichern auf geeigneten Datenträgern </a:t>
            </a:r>
            <a:r>
              <a:rPr lang="de-DE" dirty="0" smtClean="0"/>
              <a:t>(z.B</a:t>
            </a:r>
            <a:r>
              <a:rPr lang="de-DE" dirty="0"/>
              <a:t>. auf CDs oder </a:t>
            </a:r>
            <a:r>
              <a:rPr lang="de-DE" dirty="0" smtClean="0"/>
              <a:t>Disketten oder bei </a:t>
            </a:r>
            <a:r>
              <a:rPr lang="de-DE" dirty="0"/>
              <a:t>Übernahme von </a:t>
            </a:r>
            <a:r>
              <a:rPr lang="de-DE" dirty="0" smtClean="0"/>
              <a:t>Programmstrukturen) </a:t>
            </a:r>
            <a:r>
              <a:rPr lang="de-DE" dirty="0"/>
              <a:t>davon umfasst </a:t>
            </a:r>
            <a:endParaRPr lang="de-DE" dirty="0" smtClean="0"/>
          </a:p>
          <a:p>
            <a:pPr marL="342900" indent="-342900">
              <a:lnSpc>
                <a:spcPct val="150000"/>
              </a:lnSpc>
              <a:buFont typeface="Arial" charset="0"/>
              <a:buChar char="•"/>
            </a:pPr>
            <a:r>
              <a:rPr lang="de-DE" dirty="0" smtClean="0"/>
              <a:t> </a:t>
            </a:r>
            <a:r>
              <a:rPr lang="de-DE" dirty="0"/>
              <a:t>Es reicht aus, wenn ein kleiner Teil übernommen </a:t>
            </a:r>
            <a:r>
              <a:rPr lang="de-DE" dirty="0" smtClean="0"/>
              <a:t>wird</a:t>
            </a:r>
          </a:p>
          <a:p>
            <a:pPr marL="342900" indent="-342900">
              <a:lnSpc>
                <a:spcPct val="150000"/>
              </a:lnSpc>
              <a:buFont typeface="Arial" charset="0"/>
              <a:buChar char="•"/>
            </a:pPr>
            <a:r>
              <a:rPr lang="de-DE" dirty="0" smtClean="0"/>
              <a:t>Auch </a:t>
            </a:r>
            <a:r>
              <a:rPr lang="de-DE" dirty="0"/>
              <a:t>vorübergehendes Vervielfältigen ist </a:t>
            </a:r>
            <a:r>
              <a:rPr lang="de-DE" dirty="0" smtClean="0"/>
              <a:t>zustimmungs-bedürftig</a:t>
            </a:r>
          </a:p>
          <a:p>
            <a:pPr marL="342900" indent="-342900">
              <a:lnSpc>
                <a:spcPct val="150000"/>
              </a:lnSpc>
              <a:buFont typeface="Wingdings" panose="05000000000000000000" pitchFamily="2" charset="2"/>
              <a:buChar char="Ø"/>
            </a:pPr>
            <a:r>
              <a:rPr lang="de-DE" dirty="0" smtClean="0"/>
              <a:t> </a:t>
            </a:r>
            <a:r>
              <a:rPr lang="de-DE" dirty="0"/>
              <a:t>Darunter fällt jedoch nicht das bloße Aufrufen auf dem </a:t>
            </a:r>
            <a:r>
              <a:rPr lang="de-DE" dirty="0" smtClean="0"/>
              <a:t>Bildschirm</a:t>
            </a:r>
          </a:p>
          <a:p>
            <a:pPr marL="342900" indent="-342900">
              <a:lnSpc>
                <a:spcPct val="150000"/>
              </a:lnSpc>
              <a:buFont typeface="Wingdings" panose="05000000000000000000" pitchFamily="2" charset="2"/>
              <a:buChar char="Ø"/>
            </a:pPr>
            <a:r>
              <a:rPr lang="de-DE" dirty="0" smtClean="0"/>
              <a:t> </a:t>
            </a:r>
            <a:r>
              <a:rPr lang="de-DE" dirty="0"/>
              <a:t>Ob mit dem reinen Programmablauf eine Vervielfältigung zu bejahen ist, ist </a:t>
            </a:r>
            <a:r>
              <a:rPr lang="de-DE" dirty="0" smtClean="0"/>
              <a:t>umstritten</a:t>
            </a:r>
            <a:endParaRPr lang="de-DE" dirty="0"/>
          </a:p>
          <a:p>
            <a:pPr marL="342900" indent="-342900">
              <a:buFont typeface="Arial" charset="0"/>
              <a:buChar char="•"/>
            </a:pPr>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167</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2795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smtClean="0">
                <a:latin typeface="Calibri"/>
                <a:cs typeface="Calibri"/>
              </a:rPr>
              <a:t>Das Recht zur </a:t>
            </a:r>
            <a:r>
              <a:rPr lang="de-DE" sz="2800" dirty="0" smtClean="0">
                <a:latin typeface="Calibri" panose="020F0502020204030204" pitchFamily="34" charset="0"/>
                <a:cs typeface="Calibri" panose="020F0502020204030204" pitchFamily="34" charset="0"/>
              </a:rPr>
              <a:t>Umarbeitung </a:t>
            </a:r>
            <a:r>
              <a:rPr lang="de-DE" sz="2800" dirty="0">
                <a:latin typeface="Calibri" panose="020F0502020204030204" pitchFamily="34" charset="0"/>
                <a:cs typeface="Calibri" panose="020F0502020204030204" pitchFamily="34" charset="0"/>
              </a:rPr>
              <a:t>gem. § 69c Nr. 2 UrhG</a:t>
            </a: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168</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2" name="Textfeld 1"/>
          <p:cNvSpPr txBox="1"/>
          <p:nvPr/>
        </p:nvSpPr>
        <p:spPr>
          <a:xfrm>
            <a:off x="360000" y="1629790"/>
            <a:ext cx="8073554" cy="4016484"/>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de-DE" sz="1700" dirty="0" smtClean="0"/>
              <a:t>Das </a:t>
            </a:r>
            <a:r>
              <a:rPr lang="de-DE" sz="1700" u="sng" dirty="0" smtClean="0"/>
              <a:t>Recht zur Umarbeitung</a:t>
            </a:r>
            <a:r>
              <a:rPr lang="de-DE" sz="1700" dirty="0" smtClean="0"/>
              <a:t> gem. § </a:t>
            </a:r>
            <a:r>
              <a:rPr lang="de-DE" sz="1700" dirty="0"/>
              <a:t>69c Nr. 2 UrhG normiert ein Herstellungsverbot, das über ein einfaches Veröffentlichungsverbot wie in § 23 UrhG </a:t>
            </a:r>
            <a:r>
              <a:rPr lang="de-DE" sz="1700" dirty="0" smtClean="0"/>
              <a:t>hinausgeht</a:t>
            </a:r>
          </a:p>
          <a:p>
            <a:pPr marL="285750" lvl="0" indent="-285750">
              <a:lnSpc>
                <a:spcPct val="150000"/>
              </a:lnSpc>
              <a:buFont typeface="Arial" panose="020B0604020202020204" pitchFamily="34" charset="0"/>
              <a:buChar char="•"/>
            </a:pPr>
            <a:r>
              <a:rPr lang="de-DE" sz="1700" dirty="0" smtClean="0"/>
              <a:t>muss von </a:t>
            </a:r>
            <a:r>
              <a:rPr lang="de-DE" sz="1700" dirty="0"/>
              <a:t>der freien Benutzung nach § 24 UrhG abgegrenzt </a:t>
            </a:r>
            <a:r>
              <a:rPr lang="de-DE" sz="1700" dirty="0" smtClean="0"/>
              <a:t>werden</a:t>
            </a:r>
            <a:endParaRPr lang="de-DE" sz="1700" dirty="0"/>
          </a:p>
          <a:p>
            <a:pPr lvl="0">
              <a:lnSpc>
                <a:spcPct val="150000"/>
              </a:lnSpc>
            </a:pPr>
            <a:r>
              <a:rPr lang="de-DE" sz="1700" dirty="0" smtClean="0"/>
              <a:t> </a:t>
            </a:r>
            <a:r>
              <a:rPr lang="de-DE" sz="1700" dirty="0"/>
              <a:t>Es werden beispielhaft </a:t>
            </a:r>
            <a:r>
              <a:rPr lang="de-DE" sz="1700" u="sng" dirty="0"/>
              <a:t>drei Varianten </a:t>
            </a:r>
            <a:r>
              <a:rPr lang="de-DE" sz="1700" dirty="0"/>
              <a:t>genannt: </a:t>
            </a:r>
            <a:endParaRPr lang="de-DE" sz="1700" dirty="0" smtClean="0"/>
          </a:p>
          <a:p>
            <a:pPr marL="342900" lvl="0" indent="-342900">
              <a:lnSpc>
                <a:spcPct val="150000"/>
              </a:lnSpc>
              <a:buFont typeface="+mj-lt"/>
              <a:buAutoNum type="arabicPeriod"/>
            </a:pPr>
            <a:r>
              <a:rPr lang="de-DE" sz="1700" dirty="0"/>
              <a:t>D</a:t>
            </a:r>
            <a:r>
              <a:rPr lang="de-DE" sz="1700" dirty="0" smtClean="0"/>
              <a:t>ie </a:t>
            </a:r>
            <a:r>
              <a:rPr lang="de-DE" sz="1700" dirty="0"/>
              <a:t>Übersetzung, d.h. die Programmübertragung in eine andere Programmiersprache oder vom Source- in den </a:t>
            </a:r>
            <a:r>
              <a:rPr lang="de-DE" sz="1700" dirty="0" smtClean="0"/>
              <a:t>Objektcode</a:t>
            </a:r>
          </a:p>
          <a:p>
            <a:pPr marL="342900" lvl="0" indent="-342900">
              <a:lnSpc>
                <a:spcPct val="150000"/>
              </a:lnSpc>
              <a:buFont typeface="+mj-lt"/>
              <a:buAutoNum type="arabicPeriod"/>
            </a:pPr>
            <a:r>
              <a:rPr lang="de-DE" sz="1700" dirty="0"/>
              <a:t>D</a:t>
            </a:r>
            <a:r>
              <a:rPr lang="de-DE" sz="1700" dirty="0" smtClean="0"/>
              <a:t>ie </a:t>
            </a:r>
            <a:r>
              <a:rPr lang="de-DE" sz="1700" dirty="0"/>
              <a:t>Bearbeitung, d.h. die Ergänzung des Source- oder </a:t>
            </a:r>
            <a:r>
              <a:rPr lang="de-DE" sz="1700" dirty="0" smtClean="0"/>
              <a:t>Objekt-Codes,</a:t>
            </a:r>
          </a:p>
          <a:p>
            <a:pPr marL="342900" lvl="0" indent="-342900">
              <a:lnSpc>
                <a:spcPct val="150000"/>
              </a:lnSpc>
              <a:buFont typeface="+mj-lt"/>
              <a:buAutoNum type="arabicPeriod"/>
            </a:pPr>
            <a:r>
              <a:rPr lang="de-DE" sz="1700" dirty="0" smtClean="0"/>
              <a:t>Das Arrangement</a:t>
            </a:r>
          </a:p>
          <a:p>
            <a:pPr marL="342900" lvl="0" indent="-342900">
              <a:lnSpc>
                <a:spcPct val="150000"/>
              </a:lnSpc>
              <a:buFont typeface="Arial" panose="020B0604020202020204" pitchFamily="34" charset="0"/>
              <a:buChar char="•"/>
            </a:pPr>
            <a:r>
              <a:rPr lang="de-DE" sz="1700" dirty="0" smtClean="0"/>
              <a:t>Eingeschränkt </a:t>
            </a:r>
            <a:r>
              <a:rPr lang="de-DE" sz="1700" dirty="0"/>
              <a:t>ist das Recht durch §§ 69d Abs. 1 und 69e UrhG.</a:t>
            </a:r>
          </a:p>
        </p:txBody>
      </p:sp>
    </p:spTree>
    <p:extLst>
      <p:ext uri="{BB962C8B-B14F-4D97-AF65-F5344CB8AC3E}">
        <p14:creationId xmlns:p14="http://schemas.microsoft.com/office/powerpoint/2010/main" val="223396563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03548" y="1052736"/>
            <a:ext cx="8340006" cy="577054"/>
          </a:xfrm>
        </p:spPr>
        <p:txBody>
          <a:bodyPr/>
          <a:lstStyle/>
          <a:p>
            <a:r>
              <a:rPr lang="de-DE" sz="2700" dirty="0">
                <a:latin typeface="Calibri" panose="020F0502020204030204" pitchFamily="34" charset="0"/>
                <a:cs typeface="Calibri" panose="020F0502020204030204" pitchFamily="34" charset="0"/>
              </a:rPr>
              <a:t>Das Verbreitungsrecht nach § 69c Nr. 3 UrhG</a:t>
            </a: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169</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6" name="Textfeld 5"/>
          <p:cNvSpPr txBox="1"/>
          <p:nvPr/>
        </p:nvSpPr>
        <p:spPr>
          <a:xfrm>
            <a:off x="503548" y="1561391"/>
            <a:ext cx="8340005" cy="4408899"/>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de-DE" sz="1700" dirty="0"/>
              <a:t>Das </a:t>
            </a:r>
            <a:r>
              <a:rPr lang="de-DE" sz="1700" u="sng" dirty="0"/>
              <a:t>Verbreitungsrecht</a:t>
            </a:r>
            <a:r>
              <a:rPr lang="de-DE" sz="1700" dirty="0"/>
              <a:t> nach § 69c Nr. 3 UrhG umfasst das Recht des öffentlichen Angebots bzw. des Inverkehrbringens, sowie das Recht zur Vermietung des </a:t>
            </a:r>
            <a:r>
              <a:rPr lang="de-DE" sz="1700" dirty="0" smtClean="0"/>
              <a:t>Werkstücks</a:t>
            </a:r>
          </a:p>
          <a:p>
            <a:pPr marL="285750" lvl="0" indent="-285750">
              <a:lnSpc>
                <a:spcPct val="150000"/>
              </a:lnSpc>
              <a:buFont typeface="Arial" panose="020B0604020202020204" pitchFamily="34" charset="0"/>
              <a:buChar char="•"/>
            </a:pPr>
            <a:r>
              <a:rPr lang="de-DE" sz="1700" dirty="0" smtClean="0"/>
              <a:t> </a:t>
            </a:r>
            <a:r>
              <a:rPr lang="de-DE" sz="1700" dirty="0"/>
              <a:t>Für den Begriff der Verbreitung wird auf § 17 Abs. 1 UrhG zurückgegriffen, d.h. Verbreitung meint eine Verwertung des Werkes in körperlicher Form (z.B. CD oder USB-Stick</a:t>
            </a:r>
            <a:r>
              <a:rPr lang="de-DE" sz="1700" dirty="0" smtClean="0"/>
              <a:t>)</a:t>
            </a:r>
          </a:p>
          <a:p>
            <a:pPr marL="285750" lvl="0" indent="-285750">
              <a:lnSpc>
                <a:spcPct val="150000"/>
              </a:lnSpc>
              <a:buFont typeface="Arial" panose="020B0604020202020204" pitchFamily="34" charset="0"/>
              <a:buChar char="•"/>
            </a:pPr>
            <a:r>
              <a:rPr lang="de-DE" sz="1700" dirty="0" smtClean="0"/>
              <a:t> </a:t>
            </a:r>
            <a:r>
              <a:rPr lang="de-DE" sz="1700" dirty="0"/>
              <a:t>Jedoch fällt </a:t>
            </a:r>
            <a:r>
              <a:rPr lang="de-DE" sz="1700" dirty="0" smtClean="0"/>
              <a:t>das </a:t>
            </a:r>
            <a:r>
              <a:rPr lang="de-DE" sz="1700" dirty="0"/>
              <a:t>öffentliche Anpreisen (</a:t>
            </a:r>
            <a:r>
              <a:rPr lang="de-DE" sz="1700" dirty="0" err="1"/>
              <a:t>invitatio</a:t>
            </a:r>
            <a:r>
              <a:rPr lang="de-DE" sz="1700" dirty="0"/>
              <a:t> ad </a:t>
            </a:r>
            <a:r>
              <a:rPr lang="de-DE" sz="1700" dirty="0" err="1"/>
              <a:t>offerendum</a:t>
            </a:r>
            <a:r>
              <a:rPr lang="de-DE" sz="1700" dirty="0"/>
              <a:t>) als Teilakt des </a:t>
            </a:r>
            <a:r>
              <a:rPr lang="de-DE" sz="1700" dirty="0" err="1"/>
              <a:t>Inverkehrsbringens</a:t>
            </a:r>
            <a:r>
              <a:rPr lang="de-DE" sz="1700" dirty="0"/>
              <a:t> unter diesen </a:t>
            </a:r>
            <a:r>
              <a:rPr lang="de-DE" sz="1700" dirty="0" smtClean="0"/>
              <a:t>Tatbestand.</a:t>
            </a:r>
          </a:p>
          <a:p>
            <a:pPr marL="285750" lvl="0" indent="-285750">
              <a:lnSpc>
                <a:spcPct val="150000"/>
              </a:lnSpc>
              <a:buFont typeface="Arial" panose="020B0604020202020204" pitchFamily="34" charset="0"/>
              <a:buChar char="•"/>
            </a:pPr>
            <a:r>
              <a:rPr lang="de-DE" sz="1700" u="sng" dirty="0" smtClean="0"/>
              <a:t>Definition</a:t>
            </a:r>
            <a:r>
              <a:rPr lang="de-DE" sz="1700" dirty="0" smtClean="0"/>
              <a:t>: Inverkehrbringen </a:t>
            </a:r>
            <a:r>
              <a:rPr lang="de-DE" sz="1700" dirty="0"/>
              <a:t>liegt vor, wenn der Inhaber das Werk </a:t>
            </a:r>
            <a:r>
              <a:rPr lang="de-DE" sz="1700" dirty="0" smtClean="0"/>
              <a:t>an einen außerhalb </a:t>
            </a:r>
            <a:r>
              <a:rPr lang="de-DE" sz="1700" dirty="0"/>
              <a:t>seiner internen Sphäre stehenden Dritten </a:t>
            </a:r>
            <a:r>
              <a:rPr lang="de-DE" sz="1700" dirty="0" smtClean="0"/>
              <a:t>überlässt</a:t>
            </a:r>
          </a:p>
          <a:p>
            <a:pPr lvl="0">
              <a:lnSpc>
                <a:spcPct val="150000"/>
              </a:lnSpc>
            </a:pPr>
            <a:endParaRPr lang="de-DE" sz="1700" dirty="0" smtClean="0"/>
          </a:p>
        </p:txBody>
      </p:sp>
    </p:spTree>
    <p:extLst>
      <p:ext uri="{BB962C8B-B14F-4D97-AF65-F5344CB8AC3E}">
        <p14:creationId xmlns:p14="http://schemas.microsoft.com/office/powerpoint/2010/main" val="3138003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459575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smtClean="0">
                <a:latin typeface="Calibri"/>
                <a:cs typeface="Calibri"/>
              </a:rPr>
              <a:t>Verbreitungsrecht im Fall der Vermietung</a:t>
            </a:r>
            <a:endParaRPr lang="de-DE" sz="2800" dirty="0">
              <a:latin typeface="Calibri"/>
              <a:cs typeface="Calibri"/>
            </a:endParaRPr>
          </a:p>
        </p:txBody>
      </p:sp>
      <p:sp>
        <p:nvSpPr>
          <p:cNvPr id="3" name="Vertikaler Textplatzhalter 2"/>
          <p:cNvSpPr>
            <a:spLocks noGrp="1"/>
          </p:cNvSpPr>
          <p:nvPr>
            <p:ph type="body" orient="vert" idx="1"/>
          </p:nvPr>
        </p:nvSpPr>
        <p:spPr>
          <a:xfrm>
            <a:off x="503548" y="1652849"/>
            <a:ext cx="8293647" cy="4067462"/>
          </a:xfrm>
        </p:spPr>
        <p:txBody>
          <a:bodyPr>
            <a:normAutofit fontScale="70000" lnSpcReduction="20000"/>
          </a:bodyPr>
          <a:lstStyle/>
          <a:p>
            <a:pPr marL="342900" indent="-342900">
              <a:lnSpc>
                <a:spcPct val="150000"/>
              </a:lnSpc>
              <a:buFont typeface="Arial" charset="0"/>
              <a:buChar char="•"/>
            </a:pPr>
            <a:r>
              <a:rPr lang="de-DE" dirty="0" smtClean="0"/>
              <a:t>Das Verbreitungsrecht ist nach zulässiger Erstveröffentlichung erschöpft (</a:t>
            </a:r>
            <a:r>
              <a:rPr lang="de-DE" u="sng" dirty="0" smtClean="0"/>
              <a:t>Erschöpfungsgrundsatz</a:t>
            </a:r>
            <a:r>
              <a:rPr lang="de-DE" dirty="0" smtClean="0"/>
              <a:t>, § 69c Abs. 3 S. 2 UrhG)</a:t>
            </a:r>
          </a:p>
          <a:p>
            <a:pPr marL="342900" indent="-342900">
              <a:lnSpc>
                <a:spcPct val="150000"/>
              </a:lnSpc>
              <a:buFont typeface="Arial" charset="0"/>
              <a:buChar char="•"/>
            </a:pPr>
            <a:r>
              <a:rPr lang="de-DE" dirty="0" smtClean="0"/>
              <a:t>Ausnahme-&gt;  </a:t>
            </a:r>
            <a:r>
              <a:rPr lang="de-DE" b="1" dirty="0"/>
              <a:t>Vermietung</a:t>
            </a:r>
            <a:r>
              <a:rPr lang="de-DE" b="1" dirty="0" smtClean="0"/>
              <a:t>:</a:t>
            </a:r>
          </a:p>
          <a:p>
            <a:pPr marL="342900" indent="-342900">
              <a:lnSpc>
                <a:spcPct val="150000"/>
              </a:lnSpc>
              <a:buFont typeface="Wingdings" panose="05000000000000000000" pitchFamily="2" charset="2"/>
              <a:buChar char="Ø"/>
            </a:pPr>
            <a:r>
              <a:rPr lang="de-DE" dirty="0" smtClean="0"/>
              <a:t> </a:t>
            </a:r>
            <a:r>
              <a:rPr lang="de-DE" dirty="0"/>
              <a:t>Nach </a:t>
            </a:r>
            <a:r>
              <a:rPr lang="de-DE" dirty="0" err="1"/>
              <a:t>h.M</a:t>
            </a:r>
            <a:r>
              <a:rPr lang="de-DE" dirty="0"/>
              <a:t>. fällt das Verbreiten in unkörperlicher Form, also via Internet, nicht unter den Tatbestand der </a:t>
            </a:r>
            <a:r>
              <a:rPr lang="de-DE" dirty="0" smtClean="0"/>
              <a:t>Verbreitung</a:t>
            </a:r>
          </a:p>
          <a:p>
            <a:pPr marL="609750" lvl="1" indent="-285750">
              <a:lnSpc>
                <a:spcPct val="150000"/>
              </a:lnSpc>
              <a:buFont typeface="Courier New" panose="02070309020205020404" pitchFamily="49" charset="0"/>
              <a:buChar char="o"/>
            </a:pPr>
            <a:r>
              <a:rPr lang="de-DE" b="0" dirty="0" smtClean="0"/>
              <a:t>Arg:  </a:t>
            </a:r>
            <a:r>
              <a:rPr lang="de-DE" b="0" dirty="0"/>
              <a:t>Die Systematik des § 15 UrhG werde sonst </a:t>
            </a:r>
            <a:r>
              <a:rPr lang="de-DE" b="0" dirty="0" smtClean="0"/>
              <a:t>durchbrochen</a:t>
            </a:r>
          </a:p>
          <a:p>
            <a:pPr marL="609750" lvl="1" indent="-285750">
              <a:lnSpc>
                <a:spcPct val="150000"/>
              </a:lnSpc>
              <a:buFont typeface="Courier New" panose="02070309020205020404" pitchFamily="49" charset="0"/>
              <a:buChar char="o"/>
            </a:pPr>
            <a:r>
              <a:rPr lang="de-DE" b="0" dirty="0" smtClean="0"/>
              <a:t>Stattdessen </a:t>
            </a:r>
            <a:r>
              <a:rPr lang="de-DE" b="0" dirty="0"/>
              <a:t>wird hierin ein Fall des § 15 Abs. 2 UrhG </a:t>
            </a:r>
            <a:r>
              <a:rPr lang="de-DE" b="0" dirty="0" smtClean="0"/>
              <a:t>gesehen</a:t>
            </a:r>
          </a:p>
          <a:p>
            <a:pPr lvl="1" indent="0">
              <a:lnSpc>
                <a:spcPct val="100000"/>
              </a:lnSpc>
              <a:buNone/>
            </a:pPr>
            <a:r>
              <a:rPr lang="de-DE" sz="1400" dirty="0" smtClean="0"/>
              <a:t>Trotzdem </a:t>
            </a:r>
            <a:r>
              <a:rPr lang="de-DE" sz="1400" dirty="0"/>
              <a:t>soll nach dem Grundsatzurteil des EuGH in Sachen </a:t>
            </a:r>
            <a:r>
              <a:rPr lang="de-DE" sz="1400" dirty="0" err="1"/>
              <a:t>UsedSoft</a:t>
            </a:r>
            <a:r>
              <a:rPr lang="de-DE" sz="1400" dirty="0"/>
              <a:t> (Urt. v. 3. 7. 2012 − C-128/11, NJW 2012, 2565) der Erschöpfungsgrundsatz gem. §§ 17 Abs. 2, 69c Nr. 3 S. 2 UrhG entsprechend anzuwenden sein (für andere digitale Güter außerhalb von Software </a:t>
            </a:r>
            <a:r>
              <a:rPr lang="de-DE" sz="1400" dirty="0" err="1"/>
              <a:t>str</a:t>
            </a:r>
            <a:r>
              <a:rPr lang="de-DE" sz="1400" dirty="0" err="1" smtClean="0"/>
              <a:t>.</a:t>
            </a:r>
            <a:r>
              <a:rPr lang="de-DE" sz="1400" dirty="0" smtClean="0"/>
              <a:t>)</a:t>
            </a:r>
            <a:endParaRPr lang="de-DE" sz="1400" dirty="0"/>
          </a:p>
          <a:p>
            <a:pPr marL="342900" indent="-342900">
              <a:buFont typeface="Arial" charset="0"/>
              <a:buChar char="•"/>
            </a:pPr>
            <a:endParaRPr lang="de-DE"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170</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800436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a:latin typeface="Calibri" panose="020F0502020204030204" pitchFamily="34" charset="0"/>
                <a:cs typeface="Calibri" panose="020F0502020204030204" pitchFamily="34" charset="0"/>
              </a:rPr>
              <a:t>Verwertungsrecht der öffentlichen Zugänglichmachung</a:t>
            </a:r>
          </a:p>
        </p:txBody>
      </p:sp>
      <p:sp>
        <p:nvSpPr>
          <p:cNvPr id="3" name="Vertikaler Textplatzhalter 2"/>
          <p:cNvSpPr>
            <a:spLocks noGrp="1"/>
          </p:cNvSpPr>
          <p:nvPr>
            <p:ph type="body" orient="vert" idx="1"/>
          </p:nvPr>
        </p:nvSpPr>
        <p:spPr>
          <a:xfrm>
            <a:off x="467544" y="1629790"/>
            <a:ext cx="8424936" cy="4319490"/>
          </a:xfrm>
        </p:spPr>
        <p:txBody>
          <a:bodyPr>
            <a:normAutofit lnSpcReduction="10000"/>
          </a:bodyPr>
          <a:lstStyle/>
          <a:p>
            <a:pPr marL="285750" lvl="0" indent="-285750">
              <a:lnSpc>
                <a:spcPct val="150000"/>
              </a:lnSpc>
              <a:buFont typeface="Arial" panose="020B0604020202020204" pitchFamily="34" charset="0"/>
              <a:buChar char="•"/>
            </a:pPr>
            <a:r>
              <a:rPr lang="de-DE" dirty="0"/>
              <a:t>§ 69c Nr. 4 UrhG enthält ein </a:t>
            </a:r>
            <a:r>
              <a:rPr lang="de-DE" u="sng" dirty="0"/>
              <a:t>Verwertungsrecht der öffentlichen Zugänglichmachung</a:t>
            </a:r>
            <a:r>
              <a:rPr lang="de-DE" dirty="0"/>
              <a:t> von Computerprogrammen, was vor allem bei Übermittlung durch das Internet relevant </a:t>
            </a:r>
            <a:r>
              <a:rPr lang="de-DE" dirty="0" smtClean="0"/>
              <a:t>ist</a:t>
            </a:r>
          </a:p>
          <a:p>
            <a:pPr marL="285750" lvl="0" indent="-285750">
              <a:lnSpc>
                <a:spcPct val="150000"/>
              </a:lnSpc>
              <a:buFont typeface="Arial" panose="020B0604020202020204" pitchFamily="34" charset="0"/>
              <a:buChar char="•"/>
            </a:pPr>
            <a:r>
              <a:rPr lang="de-DE" dirty="0" smtClean="0"/>
              <a:t>Die </a:t>
            </a:r>
            <a:r>
              <a:rPr lang="de-DE" dirty="0"/>
              <a:t>Voraussetzungen gleichen denen des § 19a UrhG. </a:t>
            </a:r>
            <a:endParaRPr lang="de-DE" dirty="0" smtClean="0"/>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171</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38110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94154" y="1053309"/>
            <a:ext cx="8426451" cy="577054"/>
          </a:xfrm>
        </p:spPr>
        <p:txBody>
          <a:bodyPr/>
          <a:lstStyle/>
          <a:p>
            <a:r>
              <a:rPr lang="de-DE" sz="2800" dirty="0" smtClean="0">
                <a:latin typeface="Calibri"/>
                <a:cs typeface="Calibri"/>
              </a:rPr>
              <a:t>Vervielfältigungs- und Umarbeitungsrechte</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172</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8" name="Vertikaler Textplatzhalter 2"/>
          <p:cNvSpPr>
            <a:spLocks noGrp="1"/>
          </p:cNvSpPr>
          <p:nvPr>
            <p:ph type="body" orient="vert" idx="1"/>
          </p:nvPr>
        </p:nvSpPr>
        <p:spPr>
          <a:xfrm>
            <a:off x="394153" y="1630363"/>
            <a:ext cx="8378371" cy="4246909"/>
          </a:xfrm>
        </p:spPr>
        <p:txBody>
          <a:bodyPr>
            <a:normAutofit fontScale="70000" lnSpcReduction="20000"/>
          </a:bodyPr>
          <a:lstStyle/>
          <a:p>
            <a:pPr marL="285750" lvl="0" indent="-285750">
              <a:lnSpc>
                <a:spcPct val="150000"/>
              </a:lnSpc>
              <a:buFont typeface="Arial" panose="020B0604020202020204" pitchFamily="34" charset="0"/>
              <a:buChar char="•"/>
            </a:pPr>
            <a:r>
              <a:rPr lang="de-DE" dirty="0"/>
              <a:t>Die </a:t>
            </a:r>
            <a:r>
              <a:rPr lang="de-DE" u="sng" dirty="0"/>
              <a:t>§§ 69d und 69e UrhG</a:t>
            </a:r>
            <a:r>
              <a:rPr lang="de-DE" dirty="0"/>
              <a:t> bilden Ausnahmen zu den Regelungen des § 69c UrhG und geben dem Nutzer gewisse </a:t>
            </a:r>
            <a:r>
              <a:rPr lang="de-DE" u="sng" dirty="0"/>
              <a:t>Vervielfältigungs- und Umarbeitungsrechte</a:t>
            </a:r>
            <a:r>
              <a:rPr lang="de-DE" dirty="0"/>
              <a:t>.</a:t>
            </a:r>
          </a:p>
          <a:p>
            <a:pPr marL="666900" lvl="1" indent="-342900">
              <a:lnSpc>
                <a:spcPct val="150000"/>
              </a:lnSpc>
              <a:buFont typeface="+mj-lt"/>
              <a:buAutoNum type="arabicPeriod"/>
            </a:pPr>
            <a:r>
              <a:rPr lang="de-DE" b="0" dirty="0"/>
              <a:t>Gem. § 69d Nr. 1 und 2 UrhG hat der Rechtsinhaber die </a:t>
            </a:r>
            <a:r>
              <a:rPr lang="de-DE" b="0" u="sng" dirty="0">
                <a:solidFill>
                  <a:srgbClr val="FF0000"/>
                </a:solidFill>
              </a:rPr>
              <a:t>bestimmungsgemäße Nutzung</a:t>
            </a:r>
            <a:r>
              <a:rPr lang="de-DE" b="0" dirty="0"/>
              <a:t>, also die Nutzung im Einklang mit dem Überlassungszweck, und die </a:t>
            </a:r>
            <a:r>
              <a:rPr lang="de-DE" b="0" u="sng" dirty="0"/>
              <a:t>Fehlerberichtigung</a:t>
            </a:r>
            <a:r>
              <a:rPr lang="de-DE" b="0" dirty="0"/>
              <a:t>, </a:t>
            </a:r>
            <a:r>
              <a:rPr lang="de-DE" b="0" dirty="0" smtClean="0"/>
              <a:t>hinzunehmen</a:t>
            </a:r>
          </a:p>
          <a:p>
            <a:pPr marL="609750" lvl="1" indent="-285750">
              <a:lnSpc>
                <a:spcPct val="150000"/>
              </a:lnSpc>
              <a:buFont typeface="Courier New" panose="02070309020205020404" pitchFamily="49" charset="0"/>
              <a:buChar char="o"/>
            </a:pPr>
            <a:r>
              <a:rPr lang="de-DE" b="0" dirty="0" smtClean="0"/>
              <a:t>Zur </a:t>
            </a:r>
            <a:r>
              <a:rPr lang="de-DE" b="0" u="sng" dirty="0" smtClean="0">
                <a:solidFill>
                  <a:srgbClr val="FF0000"/>
                </a:solidFill>
              </a:rPr>
              <a:t>bestimmungsgemäßen Nutzung </a:t>
            </a:r>
            <a:r>
              <a:rPr lang="de-DE" b="0" dirty="0" smtClean="0"/>
              <a:t>gehört auch das Anfertigen von Sicherungskopien.</a:t>
            </a:r>
          </a:p>
          <a:p>
            <a:pPr>
              <a:lnSpc>
                <a:spcPct val="150000"/>
              </a:lnSpc>
            </a:pPr>
            <a:endParaRPr lang="de-DE" dirty="0"/>
          </a:p>
          <a:p>
            <a:pPr marL="342900" lvl="0" indent="-342900">
              <a:buFont typeface="+mj-lt"/>
              <a:buAutoNum type="arabicPeriod"/>
            </a:pPr>
            <a:endParaRPr lang="de-DE" dirty="0"/>
          </a:p>
          <a:p>
            <a:pPr marL="457200" indent="-457200">
              <a:buFont typeface="+mj-lt"/>
              <a:buAutoNum type="arabicPeriod"/>
            </a:pPr>
            <a:endParaRPr lang="de-DE" sz="2000" dirty="0">
              <a:latin typeface="Calibri"/>
              <a:cs typeface="Calibri"/>
            </a:endParaRPr>
          </a:p>
        </p:txBody>
      </p:sp>
    </p:spTree>
    <p:extLst>
      <p:ext uri="{BB962C8B-B14F-4D97-AF65-F5344CB8AC3E}">
        <p14:creationId xmlns:p14="http://schemas.microsoft.com/office/powerpoint/2010/main" val="16746591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358775" y="1336454"/>
            <a:ext cx="8425225" cy="3457575"/>
          </a:xfrm>
        </p:spPr>
        <p:txBody>
          <a:bodyPr>
            <a:normAutofit fontScale="85000" lnSpcReduction="10000"/>
          </a:bodyPr>
          <a:lstStyle/>
          <a:p>
            <a:pPr marL="1149750" lvl="4" indent="-285750">
              <a:lnSpc>
                <a:spcPct val="150000"/>
              </a:lnSpc>
              <a:buFont typeface="Wingdings" panose="05000000000000000000" pitchFamily="2" charset="2"/>
              <a:buChar char="Ø"/>
            </a:pPr>
            <a:r>
              <a:rPr lang="de-DE" b="0" dirty="0"/>
              <a:t>Bei der Angemessenheit von formularmäßigen Vertragsklauseln ist zwischen Lizenzverträgen und einfachen Verkaufsverträgen zu unterscheiden </a:t>
            </a:r>
          </a:p>
          <a:p>
            <a:pPr marL="1149750" lvl="6" indent="-285750">
              <a:lnSpc>
                <a:spcPct val="150000"/>
              </a:lnSpc>
              <a:buFont typeface="Wingdings" panose="05000000000000000000" pitchFamily="2" charset="2"/>
              <a:buChar char="Ø"/>
            </a:pPr>
            <a:r>
              <a:rPr lang="de-DE" b="0" dirty="0"/>
              <a:t> Bei Lizenzverträgen sind diese Klauseln </a:t>
            </a:r>
            <a:r>
              <a:rPr lang="de-DE" b="0" dirty="0" err="1"/>
              <a:t>grds</a:t>
            </a:r>
            <a:r>
              <a:rPr lang="de-DE" b="0" dirty="0"/>
              <a:t>. angemessen, solange der Verwender in der Lage bleibt, seine Hardware zu erneuern. </a:t>
            </a:r>
          </a:p>
          <a:p>
            <a:pPr>
              <a:lnSpc>
                <a:spcPct val="150000"/>
              </a:lnSpc>
            </a:pPr>
            <a:r>
              <a:rPr lang="de-DE" dirty="0"/>
              <a:t>   2. Gem. § 69d Abs. 3 UrhG ist das </a:t>
            </a:r>
            <a:r>
              <a:rPr lang="de-DE" u="sng" dirty="0"/>
              <a:t>Beobachten, Testen und Untersuchen </a:t>
            </a:r>
            <a:r>
              <a:rPr lang="de-DE" dirty="0"/>
              <a:t>von Programmen nicht zustimmungsbedürftig.</a:t>
            </a:r>
          </a:p>
          <a:p>
            <a:pPr>
              <a:lnSpc>
                <a:spcPct val="150000"/>
              </a:lnSpc>
            </a:pPr>
            <a:endParaRPr lang="de-DE" dirty="0"/>
          </a:p>
          <a:p>
            <a:pPr marL="342900" lvl="0" indent="-342900">
              <a:buFont typeface="+mj-lt"/>
              <a:buAutoNum type="arabicPeriod"/>
            </a:pPr>
            <a:endParaRPr lang="de-DE" dirty="0"/>
          </a:p>
          <a:p>
            <a:pPr marL="342900" indent="-342900">
              <a:buFont typeface="Arial" charset="0"/>
              <a:buChar char="•"/>
            </a:pPr>
            <a:endParaRPr lang="de-DE" sz="2000" b="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173</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8" name="Titel 8"/>
          <p:cNvSpPr>
            <a:spLocks noGrp="1"/>
          </p:cNvSpPr>
          <p:nvPr>
            <p:ph type="title"/>
          </p:nvPr>
        </p:nvSpPr>
        <p:spPr>
          <a:xfrm>
            <a:off x="341313" y="839788"/>
            <a:ext cx="8426450" cy="577850"/>
          </a:xfrm>
        </p:spPr>
        <p:txBody>
          <a:bodyPr/>
          <a:lstStyle/>
          <a:p>
            <a:r>
              <a:rPr lang="de-DE" sz="2800" dirty="0" smtClean="0">
                <a:latin typeface="Calibri"/>
                <a:cs typeface="Calibri"/>
              </a:rPr>
              <a:t>Vervielfältigungs- und Umarbeitungsrechte</a:t>
            </a:r>
            <a:endParaRPr lang="de-DE" sz="2800" dirty="0">
              <a:latin typeface="Calibri"/>
              <a:cs typeface="Calibri"/>
            </a:endParaRPr>
          </a:p>
        </p:txBody>
      </p:sp>
    </p:spTree>
    <p:extLst>
      <p:ext uri="{BB962C8B-B14F-4D97-AF65-F5344CB8AC3E}">
        <p14:creationId xmlns:p14="http://schemas.microsoft.com/office/powerpoint/2010/main" val="24531001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67282" y="907676"/>
            <a:ext cx="8426451" cy="244917"/>
          </a:xfrm>
        </p:spPr>
        <p:txBody>
          <a:bodyPr>
            <a:normAutofit fontScale="90000"/>
          </a:bodyPr>
          <a:lstStyle/>
          <a:p>
            <a:r>
              <a:rPr lang="de-DE" sz="2800" dirty="0" smtClean="0">
                <a:latin typeface="Calibri"/>
                <a:cs typeface="Calibri"/>
              </a:rPr>
              <a:t> </a:t>
            </a:r>
            <a:r>
              <a:rPr lang="de-DE" sz="2800" dirty="0">
                <a:latin typeface="Calibri"/>
                <a:cs typeface="Calibri"/>
              </a:rPr>
              <a:t>Vervielfältigungs- und </a:t>
            </a:r>
            <a:r>
              <a:rPr lang="de-DE" sz="2800" dirty="0" smtClean="0">
                <a:latin typeface="Calibri"/>
                <a:cs typeface="Calibri"/>
              </a:rPr>
              <a:t>Umarbeitungsrechte</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smtClean="0">
                <a:latin typeface="Calibri"/>
                <a:cs typeface="Calibri"/>
              </a:rPr>
              <a:t>Der Schutz von Computerprogrammen</a:t>
            </a:r>
            <a:endParaRPr lang="de-DE" sz="1400" dirty="0">
              <a:latin typeface="Calibri"/>
              <a:cs typeface="Calibri"/>
            </a:endParaRPr>
          </a:p>
        </p:txBody>
      </p:sp>
      <p:sp>
        <p:nvSpPr>
          <p:cNvPr id="14" name="Fußzeilenplatzhalter 13"/>
          <p:cNvSpPr>
            <a:spLocks noGrp="1"/>
          </p:cNvSpPr>
          <p:nvPr>
            <p:ph type="ftr" sz="quarter" idx="11"/>
          </p:nvPr>
        </p:nvSpPr>
        <p:spPr/>
        <p:txBody>
          <a:bodyPr/>
          <a:lstStyle/>
          <a:p>
            <a:r>
              <a:rPr lang="de-DE" sz="1400" dirty="0" smtClean="0">
                <a:latin typeface="Calibri"/>
                <a:cs typeface="Calibri"/>
              </a:rPr>
              <a:t>Prof. Dr. Thomas </a:t>
            </a:r>
            <a:r>
              <a:rPr lang="de-DE" sz="1400" dirty="0" err="1" smtClean="0">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174</a:t>
            </a:fld>
            <a:r>
              <a:rPr lang="de-DE" sz="1600" dirty="0" smtClean="0">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3" name="Textfeld 2"/>
          <p:cNvSpPr txBox="1"/>
          <p:nvPr/>
        </p:nvSpPr>
        <p:spPr>
          <a:xfrm>
            <a:off x="539552" y="1224686"/>
            <a:ext cx="7992420" cy="4616648"/>
          </a:xfrm>
          <a:prstGeom prst="rect">
            <a:avLst/>
          </a:prstGeom>
          <a:noFill/>
        </p:spPr>
        <p:txBody>
          <a:bodyPr wrap="square" rtlCol="0">
            <a:spAutoFit/>
          </a:bodyPr>
          <a:lstStyle/>
          <a:p>
            <a:pPr lvl="0">
              <a:lnSpc>
                <a:spcPct val="150000"/>
              </a:lnSpc>
            </a:pPr>
            <a:r>
              <a:rPr lang="de-DE" sz="1700" dirty="0" smtClean="0">
                <a:latin typeface="Calibri" panose="020F0502020204030204" pitchFamily="34" charset="0"/>
                <a:cs typeface="Calibri" panose="020F0502020204030204" pitchFamily="34" charset="0"/>
              </a:rPr>
              <a:t>3</a:t>
            </a:r>
            <a:r>
              <a:rPr lang="de-DE" sz="1700" dirty="0" smtClean="0">
                <a:cs typeface="Calibri" panose="020F0502020204030204" pitchFamily="34" charset="0"/>
              </a:rPr>
              <a:t>. </a:t>
            </a:r>
            <a:r>
              <a:rPr lang="de-DE" sz="1700" dirty="0" err="1">
                <a:cs typeface="Calibri" panose="020F0502020204030204" pitchFamily="34" charset="0"/>
              </a:rPr>
              <a:t>D</a:t>
            </a:r>
            <a:r>
              <a:rPr lang="de-DE" sz="1700" dirty="0" err="1" smtClean="0">
                <a:cs typeface="Calibri" panose="020F0502020204030204" pitchFamily="34" charset="0"/>
              </a:rPr>
              <a:t>ekompilierung</a:t>
            </a:r>
            <a:r>
              <a:rPr lang="de-DE" sz="1700" dirty="0" smtClean="0">
                <a:cs typeface="Calibri" panose="020F0502020204030204" pitchFamily="34" charset="0"/>
              </a:rPr>
              <a:t> </a:t>
            </a:r>
          </a:p>
          <a:p>
            <a:pPr marL="285750" lvl="0" indent="-285750">
              <a:lnSpc>
                <a:spcPct val="150000"/>
              </a:lnSpc>
              <a:buFont typeface="Arial" panose="020B0604020202020204" pitchFamily="34" charset="0"/>
              <a:buChar char="•"/>
            </a:pPr>
            <a:r>
              <a:rPr lang="de-DE" sz="1700" dirty="0" smtClean="0">
                <a:cs typeface="Calibri" panose="020F0502020204030204" pitchFamily="34" charset="0"/>
              </a:rPr>
              <a:t>Gem</a:t>
            </a:r>
            <a:r>
              <a:rPr lang="de-DE" sz="1700" dirty="0">
                <a:cs typeface="Calibri" panose="020F0502020204030204" pitchFamily="34" charset="0"/>
              </a:rPr>
              <a:t>. § 69e ist die </a:t>
            </a:r>
            <a:r>
              <a:rPr lang="de-DE" sz="1700" u="sng" dirty="0" err="1">
                <a:cs typeface="Calibri" panose="020F0502020204030204" pitchFamily="34" charset="0"/>
              </a:rPr>
              <a:t>Dekompilierung</a:t>
            </a:r>
            <a:r>
              <a:rPr lang="de-DE" sz="1700" dirty="0">
                <a:cs typeface="Calibri" panose="020F0502020204030204" pitchFamily="34" charset="0"/>
              </a:rPr>
              <a:t>, d.h. die Rückübersetzung von maschinenlesbaren Codes in eine für Menschen lesbare Programmsprache, </a:t>
            </a:r>
            <a:r>
              <a:rPr lang="de-DE" sz="1700" dirty="0" smtClean="0">
                <a:cs typeface="Calibri" panose="020F0502020204030204" pitchFamily="34" charset="0"/>
              </a:rPr>
              <a:t>erlaubt</a:t>
            </a:r>
          </a:p>
          <a:p>
            <a:pPr marL="285750" lvl="0" indent="-285750">
              <a:lnSpc>
                <a:spcPct val="150000"/>
              </a:lnSpc>
              <a:buFont typeface="Arial" panose="020B0604020202020204" pitchFamily="34" charset="0"/>
              <a:buChar char="•"/>
            </a:pPr>
            <a:r>
              <a:rPr lang="de-DE" sz="1700" dirty="0" smtClean="0">
                <a:cs typeface="Calibri" panose="020F0502020204030204" pitchFamily="34" charset="0"/>
              </a:rPr>
              <a:t>Sinn </a:t>
            </a:r>
            <a:r>
              <a:rPr lang="de-DE" sz="1700" dirty="0">
                <a:cs typeface="Calibri" panose="020F0502020204030204" pitchFamily="34" charset="0"/>
              </a:rPr>
              <a:t>und Zweck ist die Ermöglichung des </a:t>
            </a:r>
            <a:r>
              <a:rPr lang="de-DE" sz="1700" dirty="0" smtClean="0">
                <a:cs typeface="Calibri" panose="020F0502020204030204" pitchFamily="34" charset="0"/>
              </a:rPr>
              <a:t>Wettbewerbs</a:t>
            </a:r>
          </a:p>
          <a:p>
            <a:pPr marL="285750" lvl="0" indent="-285750">
              <a:lnSpc>
                <a:spcPct val="150000"/>
              </a:lnSpc>
              <a:buFont typeface="Arial" panose="020B0604020202020204" pitchFamily="34" charset="0"/>
              <a:buChar char="•"/>
            </a:pPr>
            <a:r>
              <a:rPr lang="de-DE" sz="1700" dirty="0" smtClean="0">
                <a:cs typeface="Calibri" panose="020F0502020204030204" pitchFamily="34" charset="0"/>
              </a:rPr>
              <a:t> </a:t>
            </a:r>
            <a:r>
              <a:rPr lang="de-DE" sz="1700" dirty="0">
                <a:cs typeface="Calibri" panose="020F0502020204030204" pitchFamily="34" charset="0"/>
              </a:rPr>
              <a:t>Allerdings ist eine </a:t>
            </a:r>
            <a:r>
              <a:rPr lang="de-DE" sz="1700" dirty="0" err="1">
                <a:cs typeface="Calibri" panose="020F0502020204030204" pitchFamily="34" charset="0"/>
              </a:rPr>
              <a:t>Dekompilierung</a:t>
            </a:r>
            <a:r>
              <a:rPr lang="de-DE" sz="1700" dirty="0">
                <a:cs typeface="Calibri" panose="020F0502020204030204" pitchFamily="34" charset="0"/>
              </a:rPr>
              <a:t> ausschließlich zu diesem Zweck erlaubt, d.h. der Entwickler soll die Schnittstelleninformationen erlangen, mit denen die Kompatibilität hergestellt werden </a:t>
            </a:r>
            <a:r>
              <a:rPr lang="de-DE" sz="1700" dirty="0" smtClean="0">
                <a:cs typeface="Calibri" panose="020F0502020204030204" pitchFamily="34" charset="0"/>
              </a:rPr>
              <a:t>soll</a:t>
            </a:r>
          </a:p>
          <a:p>
            <a:pPr marL="285750" lvl="0" indent="-285750">
              <a:lnSpc>
                <a:spcPct val="150000"/>
              </a:lnSpc>
              <a:buFont typeface="Arial" panose="020B0604020202020204" pitchFamily="34" charset="0"/>
              <a:buChar char="•"/>
            </a:pPr>
            <a:r>
              <a:rPr lang="de-DE" sz="1700" dirty="0" smtClean="0">
                <a:cs typeface="Calibri" panose="020F0502020204030204" pitchFamily="34" charset="0"/>
              </a:rPr>
              <a:t>Gem</a:t>
            </a:r>
            <a:r>
              <a:rPr lang="de-DE" sz="1700" dirty="0">
                <a:cs typeface="Calibri" panose="020F0502020204030204" pitchFamily="34" charset="0"/>
              </a:rPr>
              <a:t>. § 69g Abs. 2 UrhG kann diese Bestimmung nicht vertraglich abbedungen werden</a:t>
            </a:r>
            <a:r>
              <a:rPr lang="de-DE" sz="1700" dirty="0" smtClean="0">
                <a:cs typeface="Calibri" panose="020F0502020204030204" pitchFamily="34" charset="0"/>
              </a:rPr>
              <a:t>.</a:t>
            </a:r>
          </a:p>
          <a:p>
            <a:pPr>
              <a:lnSpc>
                <a:spcPct val="150000"/>
              </a:lnSpc>
            </a:pPr>
            <a:r>
              <a:rPr lang="de-DE" sz="1400" dirty="0" smtClean="0"/>
              <a:t> </a:t>
            </a:r>
            <a:r>
              <a:rPr lang="de-DE" sz="1200" i="1" dirty="0" smtClean="0"/>
              <a:t>Zu beachten: Die </a:t>
            </a:r>
            <a:r>
              <a:rPr lang="de-DE" sz="1200" i="1" dirty="0"/>
              <a:t>allgemeinen Schrankenbestimmungen der §§ 44a - 63 UrhG finden neben den Bestimmungen der §§ 69a ff. UrhG kaum Anwendung. </a:t>
            </a:r>
            <a:r>
              <a:rPr lang="de-DE" sz="1200" i="1" dirty="0" smtClean="0"/>
              <a:t>Ausnahme: </a:t>
            </a:r>
            <a:r>
              <a:rPr lang="de-DE" sz="1200" i="1" u="sng" dirty="0" smtClean="0"/>
              <a:t>§ 45 UrhG</a:t>
            </a:r>
            <a:r>
              <a:rPr lang="de-DE" sz="1200" i="1" dirty="0">
                <a:cs typeface="Calibri" panose="020F0502020204030204" pitchFamily="34" charset="0"/>
              </a:rPr>
              <a:t> </a:t>
            </a:r>
          </a:p>
        </p:txBody>
      </p:sp>
    </p:spTree>
    <p:extLst>
      <p:ext uri="{BB962C8B-B14F-4D97-AF65-F5344CB8AC3E}">
        <p14:creationId xmlns:p14="http://schemas.microsoft.com/office/powerpoint/2010/main" val="404513917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14</a:t>
            </a:r>
            <a:endParaRPr lang="de-DE" dirty="0"/>
          </a:p>
        </p:txBody>
      </p:sp>
    </p:spTree>
    <p:extLst>
      <p:ext uri="{BB962C8B-B14F-4D97-AF65-F5344CB8AC3E}">
        <p14:creationId xmlns:p14="http://schemas.microsoft.com/office/powerpoint/2010/main" val="28245317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1743747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algn="ctr">
              <a:defRPr/>
            </a:pPr>
            <a:r>
              <a:rPr lang="de-DE" dirty="0" smtClean="0">
                <a:ea typeface="+mj-ea"/>
                <a:cs typeface="+mj-cs"/>
              </a:rPr>
              <a:t>Internationaler Urheberschutz</a:t>
            </a:r>
            <a:endParaRPr lang="de-DE" dirty="0">
              <a:ea typeface="+mj-ea"/>
              <a:cs typeface="+mj-cs"/>
            </a:endParaRPr>
          </a:p>
        </p:txBody>
      </p:sp>
      <p:sp>
        <p:nvSpPr>
          <p:cNvPr id="91139" name="Rectangle 3"/>
          <p:cNvSpPr>
            <a:spLocks noGrp="1" noChangeArrowheads="1"/>
          </p:cNvSpPr>
          <p:nvPr>
            <p:ph type="body" idx="1"/>
          </p:nvPr>
        </p:nvSpPr>
        <p:spPr>
          <a:xfrm>
            <a:off x="381000" y="1052513"/>
            <a:ext cx="8458200" cy="5334000"/>
          </a:xfrm>
        </p:spPr>
        <p:txBody>
          <a:bodyPr>
            <a:normAutofit fontScale="92500" lnSpcReduction="20000"/>
          </a:bodyPr>
          <a:lstStyle/>
          <a:p>
            <a:pPr>
              <a:buFont typeface="Wingdings" pitchFamily="2" charset="2"/>
              <a:buNone/>
            </a:pPr>
            <a:r>
              <a:rPr lang="de-DE" smtClean="0">
                <a:ea typeface="ＭＳ Ｐゴシック" pitchFamily="34" charset="-128"/>
              </a:rPr>
              <a:t>Rechtsverfolgung bei internationalen UrhR-Verletzungen</a:t>
            </a:r>
            <a:endParaRPr lang="de-DE" smtClean="0">
              <a:solidFill>
                <a:srgbClr val="FF0000"/>
              </a:solidFill>
              <a:ea typeface="ＭＳ Ｐゴシック" pitchFamily="34" charset="-128"/>
            </a:endParaRPr>
          </a:p>
          <a:p>
            <a:r>
              <a:rPr lang="de-DE" smtClean="0">
                <a:solidFill>
                  <a:srgbClr val="FF0000"/>
                </a:solidFill>
                <a:ea typeface="ＭＳ Ｐゴシック" pitchFamily="34" charset="-128"/>
              </a:rPr>
              <a:t>Vor welchem Gericht </a:t>
            </a:r>
            <a:r>
              <a:rPr lang="de-DE" smtClean="0">
                <a:ea typeface="ＭＳ Ｐゴシック" pitchFamily="34" charset="-128"/>
              </a:rPr>
              <a:t>kann geklagt werden?</a:t>
            </a:r>
          </a:p>
          <a:p>
            <a:pPr lvl="1"/>
            <a:r>
              <a:rPr lang="de-DE" smtClean="0">
                <a:ea typeface="ＭＳ Ｐゴシック" pitchFamily="34" charset="-128"/>
              </a:rPr>
              <a:t>I.d.R.: Verletzungsort</a:t>
            </a:r>
          </a:p>
          <a:p>
            <a:pPr lvl="1"/>
            <a:r>
              <a:rPr lang="de-DE" smtClean="0">
                <a:ea typeface="ＭＳ Ｐゴシック" pitchFamily="34" charset="-128"/>
              </a:rPr>
              <a:t>Problem: bei Massenmedien gibt es zahllose mögliche Verletzungsorte</a:t>
            </a:r>
            <a:br>
              <a:rPr lang="de-DE" smtClean="0">
                <a:ea typeface="ＭＳ Ｐゴシック" pitchFamily="34" charset="-128"/>
              </a:rPr>
            </a:br>
            <a:r>
              <a:rPr lang="de-DE" smtClean="0">
                <a:ea typeface="ＭＳ Ｐゴシック" pitchFamily="34" charset="-128"/>
                <a:sym typeface="Wingdings" pitchFamily="2" charset="2"/>
              </a:rPr>
              <a:t> „forum-shopping“</a:t>
            </a:r>
          </a:p>
          <a:p>
            <a:r>
              <a:rPr lang="de-DE" smtClean="0">
                <a:solidFill>
                  <a:srgbClr val="FF0000"/>
                </a:solidFill>
                <a:ea typeface="ＭＳ Ｐゴシック" pitchFamily="34" charset="-128"/>
              </a:rPr>
              <a:t>Welches Recht </a:t>
            </a:r>
            <a:r>
              <a:rPr lang="de-DE" smtClean="0">
                <a:ea typeface="ＭＳ Ｐゴシック" pitchFamily="34" charset="-128"/>
              </a:rPr>
              <a:t>ist anwendbar?</a:t>
            </a:r>
          </a:p>
          <a:p>
            <a:pPr lvl="1"/>
            <a:r>
              <a:rPr lang="de-DE" smtClean="0">
                <a:ea typeface="ＭＳ Ｐゴシック" pitchFamily="34" charset="-128"/>
              </a:rPr>
              <a:t>Schutzlandprinzip: die mögl. Verletzung ist nach dem Urheberrecht des Landes zu beurteilen, in dem Schutz gesucht wird, s.a. Art. 8 Abs. 1 Rom II</a:t>
            </a:r>
          </a:p>
          <a:p>
            <a:r>
              <a:rPr lang="de-DE" smtClean="0">
                <a:solidFill>
                  <a:srgbClr val="FF0000"/>
                </a:solidFill>
                <a:ea typeface="ＭＳ Ｐゴシック" pitchFamily="34" charset="-128"/>
                <a:sym typeface="Wingdings" pitchFamily="2" charset="2"/>
              </a:rPr>
              <a:t>Wie ist der Klagende </a:t>
            </a:r>
            <a:r>
              <a:rPr lang="de-DE" smtClean="0">
                <a:ea typeface="ＭＳ Ｐゴシック" pitchFamily="34" charset="-128"/>
                <a:sym typeface="Wingdings" pitchFamily="2" charset="2"/>
              </a:rPr>
              <a:t>geschützt?</a:t>
            </a:r>
          </a:p>
          <a:p>
            <a:pPr lvl="1"/>
            <a:r>
              <a:rPr lang="de-DE" smtClean="0">
                <a:ea typeface="ＭＳ Ｐゴシック" pitchFamily="34" charset="-128"/>
                <a:sym typeface="Wingdings" pitchFamily="2" charset="2"/>
              </a:rPr>
              <a:t>Siehe §§ 120 ff. UrhG</a:t>
            </a:r>
          </a:p>
          <a:p>
            <a:endParaRPr lang="de-DE" smtClean="0">
              <a:ea typeface="ＭＳ Ｐゴシック" pitchFamily="34" charset="-128"/>
              <a:sym typeface="Wingdings" pitchFamily="2" charset="2"/>
            </a:endParaRPr>
          </a:p>
        </p:txBody>
      </p:sp>
    </p:spTree>
    <p:extLst>
      <p:ext uri="{BB962C8B-B14F-4D97-AF65-F5344CB8AC3E}">
        <p14:creationId xmlns:p14="http://schemas.microsoft.com/office/powerpoint/2010/main" val="41263374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IZVR</a:t>
            </a:r>
            <a:endParaRPr lang="de-DE" dirty="0"/>
          </a:p>
        </p:txBody>
      </p:sp>
      <p:sp>
        <p:nvSpPr>
          <p:cNvPr id="3" name="Inhaltsplatzhalter 2"/>
          <p:cNvSpPr>
            <a:spLocks noGrp="1"/>
          </p:cNvSpPr>
          <p:nvPr>
            <p:ph idx="1"/>
          </p:nvPr>
        </p:nvSpPr>
        <p:spPr/>
        <p:txBody>
          <a:bodyPr>
            <a:normAutofit lnSpcReduction="10000"/>
          </a:bodyPr>
          <a:lstStyle/>
          <a:p>
            <a:r>
              <a:rPr lang="de-DE" dirty="0" smtClean="0"/>
              <a:t>Geregelt in der ZPO analog oder der </a:t>
            </a:r>
            <a:r>
              <a:rPr lang="de-DE" dirty="0" err="1" smtClean="0"/>
              <a:t>EuGGVO</a:t>
            </a:r>
            <a:endParaRPr lang="de-DE" dirty="0" smtClean="0"/>
          </a:p>
          <a:p>
            <a:r>
              <a:rPr lang="de-DE" dirty="0" smtClean="0"/>
              <a:t>Art. 2 oder Art. 7 Nummer 2 </a:t>
            </a:r>
            <a:r>
              <a:rPr lang="de-DE" dirty="0" err="1" smtClean="0"/>
              <a:t>EuGGVO</a:t>
            </a:r>
            <a:r>
              <a:rPr lang="de-DE" dirty="0" smtClean="0"/>
              <a:t>: Wohnsitz des Beklagten oder Ort des Delikts (</a:t>
            </a:r>
            <a:r>
              <a:rPr lang="de-DE" dirty="0" err="1" smtClean="0"/>
              <a:t>Handlungs</a:t>
            </a:r>
            <a:r>
              <a:rPr lang="de-DE" dirty="0" smtClean="0"/>
              <a:t> – oder Erfolgsort)</a:t>
            </a:r>
          </a:p>
          <a:p>
            <a:r>
              <a:rPr lang="de-DE" dirty="0" smtClean="0"/>
              <a:t>§ 12 oder § 32 ZPO </a:t>
            </a:r>
            <a:r>
              <a:rPr lang="de-DE" dirty="0" err="1" smtClean="0"/>
              <a:t>analog:Wohnsitz</a:t>
            </a:r>
            <a:r>
              <a:rPr lang="de-DE" dirty="0" smtClean="0"/>
              <a:t> des Beklagten oder Ort des Delikts (</a:t>
            </a:r>
            <a:r>
              <a:rPr lang="de-DE" dirty="0" err="1" smtClean="0"/>
              <a:t>Handlungs</a:t>
            </a:r>
            <a:r>
              <a:rPr lang="de-DE" dirty="0" smtClean="0"/>
              <a:t> – oder Erfolgsort)</a:t>
            </a:r>
          </a:p>
          <a:p>
            <a:r>
              <a:rPr lang="de-DE" dirty="0" smtClean="0"/>
              <a:t>Innerhalb der </a:t>
            </a:r>
            <a:r>
              <a:rPr lang="de-DE" dirty="0" err="1" smtClean="0"/>
              <a:t>EuGGVO</a:t>
            </a:r>
            <a:r>
              <a:rPr lang="de-DE" dirty="0" smtClean="0"/>
              <a:t> Verbot exorbitante Gerichtsstände</a:t>
            </a:r>
            <a:endParaRPr lang="de-DE" dirty="0"/>
          </a:p>
        </p:txBody>
      </p:sp>
    </p:spTree>
    <p:extLst>
      <p:ext uri="{BB962C8B-B14F-4D97-AF65-F5344CB8AC3E}">
        <p14:creationId xmlns:p14="http://schemas.microsoft.com/office/powerpoint/2010/main" val="5279816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Fremdenrecht</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 120: Deutsche genießen den Schutz des Urheberrechts für ihre Werke</a:t>
            </a:r>
          </a:p>
          <a:p>
            <a:pPr lvl="1"/>
            <a:r>
              <a:rPr lang="de-DE" dirty="0" smtClean="0"/>
              <a:t>Gilt auch für EU-Ausländer (§ 120 Abs. 2 </a:t>
            </a:r>
            <a:r>
              <a:rPr lang="de-DE" dirty="0" err="1" smtClean="0"/>
              <a:t>Nr</a:t>
            </a:r>
            <a:r>
              <a:rPr lang="de-DE" dirty="0" smtClean="0"/>
              <a:t> 2)</a:t>
            </a:r>
          </a:p>
          <a:p>
            <a:pPr lvl="1"/>
            <a:r>
              <a:rPr lang="de-DE" dirty="0" smtClean="0"/>
              <a:t>Hintergrund: Phil Collins Urteil des </a:t>
            </a:r>
            <a:r>
              <a:rPr lang="de-DE" dirty="0" err="1" smtClean="0"/>
              <a:t>EuGH</a:t>
            </a:r>
            <a:endParaRPr lang="de-DE" dirty="0" smtClean="0"/>
          </a:p>
          <a:p>
            <a:r>
              <a:rPr lang="de-DE" dirty="0" smtClean="0"/>
              <a:t>§ 121 Abs. 4 Satz 1: Ausländer bekommen nur den Schutz des Urheberrechts nach „nach Inhalt der Staatsverträge“ =&gt; RBÜ</a:t>
            </a:r>
          </a:p>
          <a:p>
            <a:pPr lvl="1"/>
            <a:r>
              <a:rPr lang="de-DE" dirty="0" smtClean="0"/>
              <a:t>Inländergleichbehandlung: UrhG</a:t>
            </a:r>
          </a:p>
          <a:p>
            <a:pPr lvl="1"/>
            <a:r>
              <a:rPr lang="de-DE" dirty="0" smtClean="0"/>
              <a:t>Mindestrechte</a:t>
            </a:r>
          </a:p>
          <a:p>
            <a:pPr lvl="1"/>
            <a:r>
              <a:rPr lang="de-DE" dirty="0" smtClean="0"/>
              <a:t>Schutzfristenvergleich</a:t>
            </a:r>
            <a:endParaRPr lang="de-DE" dirty="0"/>
          </a:p>
        </p:txBody>
      </p:sp>
    </p:spTree>
    <p:extLst>
      <p:ext uri="{BB962C8B-B14F-4D97-AF65-F5344CB8AC3E}">
        <p14:creationId xmlns:p14="http://schemas.microsoft.com/office/powerpoint/2010/main" val="219331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8229600" cy="1143000"/>
          </a:xfrm>
        </p:spPr>
        <p:txBody>
          <a:bodyPr/>
          <a:lstStyle/>
          <a:p>
            <a:r>
              <a:rPr lang="de-DE" dirty="0" smtClean="0"/>
              <a:t>Urheberrechtsgesetz</a:t>
            </a:r>
            <a:endParaRPr lang="de-DE" dirty="0"/>
          </a:p>
        </p:txBody>
      </p:sp>
      <p:sp>
        <p:nvSpPr>
          <p:cNvPr id="3" name="Inhaltsplatzhalter 2"/>
          <p:cNvSpPr>
            <a:spLocks noGrp="1"/>
          </p:cNvSpPr>
          <p:nvPr>
            <p:ph idx="1"/>
          </p:nvPr>
        </p:nvSpPr>
        <p:spPr/>
        <p:txBody>
          <a:bodyPr/>
          <a:lstStyle/>
          <a:p>
            <a:r>
              <a:rPr lang="de-DE" dirty="0" smtClean="0"/>
              <a:t>Aufbau des Gesetzes:</a:t>
            </a:r>
          </a:p>
          <a:p>
            <a:pPr lvl="1"/>
            <a:r>
              <a:rPr lang="de-DE" dirty="0" smtClean="0"/>
              <a:t>Teil eins: Urheberecht (§ 1 - § 69 G)</a:t>
            </a:r>
          </a:p>
          <a:p>
            <a:pPr lvl="1"/>
            <a:r>
              <a:rPr lang="de-DE" dirty="0" smtClean="0"/>
              <a:t>Teil zwei: Verwandte Schutzrechte (§ 70 bis § 87 h)</a:t>
            </a:r>
          </a:p>
          <a:p>
            <a:pPr lvl="1"/>
            <a:r>
              <a:rPr lang="de-DE" dirty="0" smtClean="0"/>
              <a:t>Teil drei: Besondere Bestimmungen für Filme</a:t>
            </a:r>
          </a:p>
          <a:p>
            <a:pPr lvl="1"/>
            <a:r>
              <a:rPr lang="de-DE" dirty="0" smtClean="0"/>
              <a:t>Teil vier: insbesondere zentrale Anspruchsgrundlagen</a:t>
            </a:r>
          </a:p>
          <a:p>
            <a:pPr lvl="1"/>
            <a:r>
              <a:rPr lang="de-DE" dirty="0" smtClean="0"/>
              <a:t>Teil fünf: internationales Urheberrecht, Übergangsvorschriften – Vorsicht!</a:t>
            </a:r>
            <a:endParaRPr lang="de-DE" dirty="0"/>
          </a:p>
        </p:txBody>
      </p:sp>
    </p:spTree>
    <p:extLst>
      <p:ext uri="{BB962C8B-B14F-4D97-AF65-F5344CB8AC3E}">
        <p14:creationId xmlns:p14="http://schemas.microsoft.com/office/powerpoint/2010/main" val="15088976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60000" y="1108105"/>
            <a:ext cx="8426451" cy="577054"/>
          </a:xfrm>
        </p:spPr>
        <p:txBody>
          <a:bodyPr/>
          <a:lstStyle/>
          <a:p>
            <a:r>
              <a:rPr lang="de-DE" sz="2800" dirty="0" smtClean="0">
                <a:latin typeface="Calibri"/>
                <a:cs typeface="Calibri"/>
              </a:rPr>
              <a:t>Kollisionsrecht: Schutzlandprinzip </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180</a:t>
            </a:fld>
            <a:r>
              <a:rPr lang="de-DE" sz="1600" dirty="0">
                <a:latin typeface="Calibri" panose="020F0502020204030204" pitchFamily="34" charset="0"/>
                <a:cs typeface="Calibri" panose="020F0502020204030204" pitchFamily="34" charset="0"/>
              </a:rPr>
              <a:t> </a:t>
            </a:r>
          </a:p>
        </p:txBody>
      </p:sp>
      <p:sp>
        <p:nvSpPr>
          <p:cNvPr id="3" name="Textfeld 2"/>
          <p:cNvSpPr txBox="1"/>
          <p:nvPr/>
        </p:nvSpPr>
        <p:spPr>
          <a:xfrm>
            <a:off x="360000" y="1685646"/>
            <a:ext cx="8640492" cy="4816703"/>
          </a:xfrm>
          <a:prstGeom prst="rect">
            <a:avLst/>
          </a:prstGeom>
          <a:noFill/>
        </p:spPr>
        <p:txBody>
          <a:bodyPr wrap="square" rtlCol="0">
            <a:spAutoFit/>
          </a:bodyPr>
          <a:lstStyle/>
          <a:p>
            <a:pPr marL="285750" lvl="0" indent="-285750">
              <a:buFont typeface="Arial" panose="020B0604020202020204" pitchFamily="34" charset="0"/>
              <a:buChar char="•"/>
            </a:pPr>
            <a:r>
              <a:rPr lang="de-DE" sz="1700" u="sng" dirty="0" smtClean="0"/>
              <a:t>Seit Florenz und Venedig: </a:t>
            </a:r>
            <a:r>
              <a:rPr lang="de-DE" sz="1700" dirty="0" smtClean="0"/>
              <a:t>Territorialitätsprinzip</a:t>
            </a:r>
          </a:p>
          <a:p>
            <a:pPr marL="285750" lvl="0" indent="-285750">
              <a:buFont typeface="Arial" panose="020B0604020202020204" pitchFamily="34" charset="0"/>
              <a:buChar char="•"/>
            </a:pPr>
            <a:r>
              <a:rPr lang="de-DE" sz="1700" dirty="0" smtClean="0"/>
              <a:t>Territorialität = Schutzlandprinzip Art. 8 Abs. 1 Rom-zwei Verordnung</a:t>
            </a:r>
          </a:p>
          <a:p>
            <a:pPr marL="285750" lvl="0" indent="-285750">
              <a:buFont typeface="Arial" panose="020B0604020202020204" pitchFamily="34" charset="0"/>
              <a:buChar char="•"/>
            </a:pPr>
            <a:r>
              <a:rPr lang="de-DE" sz="1700" dirty="0" smtClean="0"/>
              <a:t>Alternativen: Weltrechtsprinzip, </a:t>
            </a:r>
            <a:r>
              <a:rPr lang="de-DE" sz="1700" dirty="0" err="1" smtClean="0"/>
              <a:t>Herkunftslandsprinzip</a:t>
            </a:r>
            <a:r>
              <a:rPr lang="de-DE" sz="1700" dirty="0" smtClean="0"/>
              <a:t> nicht durchgesetzt</a:t>
            </a:r>
          </a:p>
          <a:p>
            <a:pPr marL="285750" lvl="0" indent="-285750">
              <a:buFont typeface="Arial" panose="020B0604020202020204" pitchFamily="34" charset="0"/>
              <a:buChar char="•"/>
            </a:pPr>
            <a:endParaRPr lang="de-DE" sz="1700" dirty="0" smtClean="0"/>
          </a:p>
          <a:p>
            <a:pPr marL="285750" lvl="0" indent="-285750">
              <a:buFont typeface="Arial" panose="020B0604020202020204" pitchFamily="34" charset="0"/>
              <a:buChar char="•"/>
            </a:pPr>
            <a:r>
              <a:rPr lang="de-DE" sz="1700" u="sng" dirty="0" smtClean="0"/>
              <a:t>Schutzlandprinzip:</a:t>
            </a:r>
            <a:endParaRPr lang="de-DE" sz="1700" dirty="0"/>
          </a:p>
          <a:p>
            <a:pPr marL="742939" lvl="1" indent="-285750">
              <a:buFont typeface="Wingdings" panose="05000000000000000000" pitchFamily="2" charset="2"/>
              <a:buChar char="Ø"/>
            </a:pPr>
            <a:r>
              <a:rPr lang="de-DE" sz="1700" dirty="0"/>
              <a:t>B</a:t>
            </a:r>
            <a:r>
              <a:rPr lang="de-DE" sz="1700" dirty="0" smtClean="0"/>
              <a:t>ei </a:t>
            </a:r>
            <a:r>
              <a:rPr lang="de-DE" sz="1700" dirty="0"/>
              <a:t>Verletzungshandlung </a:t>
            </a:r>
            <a:r>
              <a:rPr lang="de-DE" sz="1700" dirty="0" smtClean="0"/>
              <a:t>ist das </a:t>
            </a:r>
            <a:r>
              <a:rPr lang="de-DE" sz="1700" dirty="0"/>
              <a:t>Recht des Staates </a:t>
            </a:r>
            <a:r>
              <a:rPr lang="de-DE" sz="1700" dirty="0" smtClean="0"/>
              <a:t>anwendbar, </a:t>
            </a:r>
            <a:r>
              <a:rPr lang="de-DE" sz="1700" dirty="0"/>
              <a:t>der Urheberrechtsschutz gewährt. </a:t>
            </a:r>
            <a:endParaRPr lang="de-DE" sz="1700" dirty="0" smtClean="0"/>
          </a:p>
          <a:p>
            <a:pPr lvl="1"/>
            <a:endParaRPr lang="de-DE" sz="1700" dirty="0"/>
          </a:p>
          <a:p>
            <a:pPr marL="742939" lvl="1" indent="-285750">
              <a:buFont typeface="Wingdings" panose="05000000000000000000" pitchFamily="2" charset="2"/>
              <a:buChar char="Ø"/>
            </a:pPr>
            <a:r>
              <a:rPr lang="de-DE" sz="1700" dirty="0" smtClean="0"/>
              <a:t>Verletzungshandlung </a:t>
            </a:r>
            <a:r>
              <a:rPr lang="de-DE" sz="1700" dirty="0"/>
              <a:t>teilweise im Schutzland und teilweise im </a:t>
            </a:r>
            <a:r>
              <a:rPr lang="de-DE" sz="1700" dirty="0" smtClean="0"/>
              <a:t>Ausland: </a:t>
            </a:r>
          </a:p>
          <a:p>
            <a:pPr marL="1200127" lvl="2" indent="-285750">
              <a:buFont typeface="Symbol" panose="05050102010706020507" pitchFamily="18" charset="2"/>
              <a:buChar char="-"/>
            </a:pPr>
            <a:r>
              <a:rPr lang="de-DE" sz="1700" dirty="0" smtClean="0">
                <a:sym typeface="Wingdings" panose="05000000000000000000" pitchFamily="2" charset="2"/>
              </a:rPr>
              <a:t>1. </a:t>
            </a:r>
            <a:r>
              <a:rPr lang="de-DE" sz="1700" dirty="0">
                <a:sym typeface="Wingdings" panose="05000000000000000000" pitchFamily="2" charset="2"/>
              </a:rPr>
              <a:t>E</a:t>
            </a:r>
            <a:r>
              <a:rPr lang="de-DE" sz="1700" dirty="0" smtClean="0"/>
              <a:t>rfasst, </a:t>
            </a:r>
            <a:r>
              <a:rPr lang="en-US" dirty="0" smtClean="0"/>
              <a:t>die </a:t>
            </a:r>
            <a:r>
              <a:rPr lang="en-US" dirty="0" err="1"/>
              <a:t>Schutznorm</a:t>
            </a:r>
            <a:r>
              <a:rPr lang="en-US" dirty="0"/>
              <a:t> </a:t>
            </a:r>
            <a:r>
              <a:rPr lang="en-US" dirty="0" err="1"/>
              <a:t>auch</a:t>
            </a:r>
            <a:r>
              <a:rPr lang="en-US" dirty="0"/>
              <a:t> </a:t>
            </a:r>
            <a:r>
              <a:rPr lang="en-US" dirty="0" err="1"/>
              <a:t>Handlungen</a:t>
            </a:r>
            <a:r>
              <a:rPr lang="en-US" dirty="0"/>
              <a:t> </a:t>
            </a:r>
            <a:r>
              <a:rPr lang="de-DE" sz="1700" dirty="0" smtClean="0"/>
              <a:t>die </a:t>
            </a:r>
            <a:r>
              <a:rPr lang="de-DE" sz="1700" dirty="0"/>
              <a:t>teilweise im Ausland begangen </a:t>
            </a:r>
            <a:r>
              <a:rPr lang="de-DE" sz="1700" dirty="0" smtClean="0"/>
              <a:t>wurden?</a:t>
            </a:r>
          </a:p>
          <a:p>
            <a:pPr marL="1200127" lvl="2" indent="-285750">
              <a:buFont typeface="Symbol" panose="05050102010706020507" pitchFamily="18" charset="2"/>
              <a:buChar char="-"/>
            </a:pPr>
            <a:r>
              <a:rPr lang="de-DE" sz="1700" dirty="0" smtClean="0"/>
              <a:t>2. Ist die bestimmte </a:t>
            </a:r>
            <a:r>
              <a:rPr lang="de-DE" sz="1700" dirty="0"/>
              <a:t>Handlung auch nach dem Recht des Schutzlandes als Urheberrechtsverletzung zu </a:t>
            </a:r>
            <a:r>
              <a:rPr lang="de-DE" sz="1700" dirty="0" smtClean="0"/>
              <a:t>qualifizieren?</a:t>
            </a:r>
          </a:p>
          <a:p>
            <a:pPr lvl="1"/>
            <a:endParaRPr lang="de-DE" sz="1700" dirty="0"/>
          </a:p>
          <a:p>
            <a:pPr lvl="1"/>
            <a:endParaRPr lang="de-DE" sz="1700" dirty="0"/>
          </a:p>
          <a:p>
            <a:pPr lvl="1"/>
            <a:endParaRPr lang="de-DE" sz="1700" dirty="0"/>
          </a:p>
          <a:p>
            <a:pPr marL="742939" lvl="1" indent="-285750">
              <a:buFont typeface="Wingdings" panose="05000000000000000000" pitchFamily="2" charset="2"/>
              <a:buChar char="Ø"/>
            </a:pPr>
            <a:endParaRPr lang="de-DE" sz="1700" dirty="0"/>
          </a:p>
        </p:txBody>
      </p:sp>
    </p:spTree>
    <p:extLst>
      <p:ext uri="{BB962C8B-B14F-4D97-AF65-F5344CB8AC3E}">
        <p14:creationId xmlns:p14="http://schemas.microsoft.com/office/powerpoint/2010/main" val="35533724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215516" y="1049314"/>
            <a:ext cx="8426451" cy="577054"/>
          </a:xfrm>
        </p:spPr>
        <p:txBody>
          <a:bodyPr/>
          <a:lstStyle/>
          <a:p>
            <a:r>
              <a:rPr lang="de-DE" sz="2800" dirty="0">
                <a:latin typeface="Calibri"/>
                <a:cs typeface="Calibri"/>
              </a:rPr>
              <a:t>Persönlicher </a:t>
            </a:r>
            <a:r>
              <a:rPr lang="de-DE" sz="2800" dirty="0" err="1">
                <a:latin typeface="Calibri"/>
                <a:cs typeface="Calibri"/>
              </a:rPr>
              <a:t>Anwendungbereich</a:t>
            </a:r>
            <a:r>
              <a:rPr lang="de-DE" sz="2800" dirty="0">
                <a:latin typeface="Calibri"/>
                <a:cs typeface="Calibri"/>
              </a:rPr>
              <a:t> </a:t>
            </a:r>
          </a:p>
        </p:txBody>
      </p:sp>
      <p:sp>
        <p:nvSpPr>
          <p:cNvPr id="3" name="Vertikaler Textplatzhalter 2"/>
          <p:cNvSpPr>
            <a:spLocks noGrp="1"/>
          </p:cNvSpPr>
          <p:nvPr>
            <p:ph type="body" orient="vert" idx="1"/>
          </p:nvPr>
        </p:nvSpPr>
        <p:spPr>
          <a:xfrm>
            <a:off x="215516" y="1731836"/>
            <a:ext cx="8425225" cy="3457575"/>
          </a:xfrm>
        </p:spPr>
        <p:txBody>
          <a:bodyPr>
            <a:normAutofit fontScale="77500" lnSpcReduction="20000"/>
          </a:bodyPr>
          <a:lstStyle/>
          <a:p>
            <a:pPr marL="285750" indent="-285750">
              <a:buFont typeface="Arial" panose="020B0604020202020204" pitchFamily="34" charset="0"/>
              <a:buChar char="•"/>
            </a:pPr>
            <a:r>
              <a:rPr lang="de-DE" dirty="0"/>
              <a:t>Der </a:t>
            </a:r>
            <a:r>
              <a:rPr lang="de-DE" u="sng" dirty="0"/>
              <a:t>persönliche Anwendungsbereich</a:t>
            </a:r>
            <a:r>
              <a:rPr lang="de-DE" dirty="0"/>
              <a:t> des UrhG erstreckt sich dem Grundsatz nach </a:t>
            </a:r>
            <a:r>
              <a:rPr lang="de-DE" u="sng" dirty="0"/>
              <a:t>nur auf deutsche </a:t>
            </a:r>
            <a:r>
              <a:rPr lang="de-DE" u="sng" dirty="0" smtClean="0"/>
              <a:t>Staatsangehörige</a:t>
            </a:r>
            <a:endParaRPr lang="de-DE" dirty="0"/>
          </a:p>
          <a:p>
            <a:pPr marL="285750" indent="-285750">
              <a:buFont typeface="Arial" panose="020B0604020202020204" pitchFamily="34" charset="0"/>
              <a:buChar char="•"/>
            </a:pPr>
            <a:r>
              <a:rPr lang="de-DE" dirty="0" smtClean="0"/>
              <a:t>ob </a:t>
            </a:r>
            <a:r>
              <a:rPr lang="de-DE" dirty="0"/>
              <a:t>und wo </a:t>
            </a:r>
            <a:r>
              <a:rPr lang="de-DE" dirty="0" smtClean="0"/>
              <a:t>Werke erscheinen </a:t>
            </a:r>
            <a:r>
              <a:rPr lang="de-DE" dirty="0" smtClean="0">
                <a:sym typeface="Wingdings" panose="05000000000000000000" pitchFamily="2" charset="2"/>
              </a:rPr>
              <a:t> </a:t>
            </a:r>
            <a:r>
              <a:rPr lang="de-DE" dirty="0" smtClean="0"/>
              <a:t>irrelevant (§ </a:t>
            </a:r>
            <a:r>
              <a:rPr lang="de-DE" dirty="0"/>
              <a:t>120 Abs. 1 S. 1 </a:t>
            </a:r>
            <a:r>
              <a:rPr lang="de-DE" dirty="0" smtClean="0"/>
              <a:t>UrhG)</a:t>
            </a:r>
            <a:endParaRPr lang="de-DE" dirty="0"/>
          </a:p>
          <a:p>
            <a:pPr marL="285750" indent="-285750">
              <a:buFont typeface="Arial" panose="020B0604020202020204" pitchFamily="34" charset="0"/>
              <a:buChar char="•"/>
            </a:pPr>
            <a:r>
              <a:rPr lang="de-DE" dirty="0"/>
              <a:t>E</a:t>
            </a:r>
            <a:r>
              <a:rPr lang="de-DE" dirty="0" smtClean="0"/>
              <a:t>in deutscher </a:t>
            </a:r>
            <a:r>
              <a:rPr lang="de-DE" dirty="0"/>
              <a:t>Staatsangehöriger </a:t>
            </a:r>
            <a:r>
              <a:rPr lang="de-DE" dirty="0" smtClean="0"/>
              <a:t>als Miturheber genügt </a:t>
            </a:r>
            <a:r>
              <a:rPr lang="de-DE" dirty="0"/>
              <a:t>(</a:t>
            </a:r>
            <a:r>
              <a:rPr lang="de-DE" dirty="0" smtClean="0"/>
              <a:t>§ </a:t>
            </a:r>
            <a:r>
              <a:rPr lang="de-DE" dirty="0"/>
              <a:t>120 Abs. 1 S. </a:t>
            </a:r>
            <a:r>
              <a:rPr lang="de-DE" dirty="0" smtClean="0"/>
              <a:t>2 UrhG)</a:t>
            </a:r>
            <a:endParaRPr lang="de-DE" dirty="0"/>
          </a:p>
          <a:p>
            <a:pPr marL="285750" indent="-285750">
              <a:buFont typeface="Arial" panose="020B0604020202020204" pitchFamily="34" charset="0"/>
              <a:buChar char="•"/>
            </a:pPr>
            <a:r>
              <a:rPr lang="de-DE" dirty="0" smtClean="0"/>
              <a:t>Deutschen gleichstehend sind gem. </a:t>
            </a:r>
            <a:r>
              <a:rPr lang="de-DE" dirty="0"/>
              <a:t>§ 120 Abs. 2 </a:t>
            </a:r>
            <a:r>
              <a:rPr lang="de-DE" dirty="0" smtClean="0"/>
              <a:t>UrhG: </a:t>
            </a:r>
            <a:endParaRPr lang="de-DE" dirty="0"/>
          </a:p>
          <a:p>
            <a:pPr marL="969750" lvl="3" indent="-285750">
              <a:buFont typeface="Symbol" panose="05050102010706020507" pitchFamily="18" charset="2"/>
              <a:buChar char="-"/>
            </a:pPr>
            <a:r>
              <a:rPr lang="de-DE" b="0" dirty="0" smtClean="0"/>
              <a:t>Deutsche </a:t>
            </a:r>
            <a:r>
              <a:rPr lang="de-DE" b="0" dirty="0" err="1"/>
              <a:t>i.S.d</a:t>
            </a:r>
            <a:r>
              <a:rPr lang="de-DE" b="0" dirty="0"/>
              <a:t>. Art. 116 Abs. 1 </a:t>
            </a:r>
            <a:r>
              <a:rPr lang="de-DE" b="0" dirty="0" smtClean="0"/>
              <a:t>GG ohne dt. Staatsangehörigkeit</a:t>
            </a:r>
            <a:r>
              <a:rPr lang="de-DE" b="0" dirty="0"/>
              <a:t>	</a:t>
            </a:r>
          </a:p>
          <a:p>
            <a:pPr marL="969750" lvl="3" indent="-285750">
              <a:buFont typeface="Symbol" panose="05050102010706020507" pitchFamily="18" charset="2"/>
              <a:buChar char="-"/>
            </a:pPr>
            <a:r>
              <a:rPr lang="de-DE" b="0" dirty="0" smtClean="0"/>
              <a:t>Angehörige </a:t>
            </a:r>
            <a:r>
              <a:rPr lang="de-DE" b="0" dirty="0"/>
              <a:t>des </a:t>
            </a:r>
            <a:r>
              <a:rPr lang="de-DE" b="0" dirty="0" smtClean="0"/>
              <a:t>EWR</a:t>
            </a:r>
          </a:p>
          <a:p>
            <a:pPr marL="969750" lvl="3" indent="-285750">
              <a:buFont typeface="Symbol" panose="05050102010706020507" pitchFamily="18" charset="2"/>
              <a:buChar char="-"/>
            </a:pPr>
            <a:r>
              <a:rPr lang="de-DE" b="0" dirty="0" smtClean="0"/>
              <a:t>Staatenlose (§ </a:t>
            </a:r>
            <a:r>
              <a:rPr lang="de-DE" b="0" dirty="0"/>
              <a:t>122 Abs. </a:t>
            </a:r>
            <a:r>
              <a:rPr lang="de-DE" b="0" dirty="0" smtClean="0"/>
              <a:t>1 UrhG) </a:t>
            </a:r>
            <a:r>
              <a:rPr lang="de-DE" b="0" dirty="0"/>
              <a:t>und </a:t>
            </a:r>
            <a:endParaRPr lang="de-DE" b="0" dirty="0" smtClean="0"/>
          </a:p>
          <a:p>
            <a:pPr marL="969750" lvl="3" indent="-285750">
              <a:buFont typeface="Symbol" panose="05050102010706020507" pitchFamily="18" charset="2"/>
              <a:buChar char="-"/>
            </a:pPr>
            <a:r>
              <a:rPr lang="de-DE" b="0" dirty="0" smtClean="0"/>
              <a:t>ausländische Flüchtlinge mit gewöhnlichem </a:t>
            </a:r>
            <a:r>
              <a:rPr lang="de-DE" b="0" dirty="0"/>
              <a:t>Aufenthalt in der </a:t>
            </a:r>
            <a:r>
              <a:rPr lang="de-DE" b="0" dirty="0" smtClean="0"/>
              <a:t>BRD (§</a:t>
            </a:r>
            <a:r>
              <a:rPr lang="de-DE" b="0" dirty="0"/>
              <a:t> 123 </a:t>
            </a:r>
            <a:r>
              <a:rPr lang="de-DE" b="0" dirty="0" smtClean="0"/>
              <a:t>UrhG) </a:t>
            </a:r>
            <a:endParaRPr lang="de-DE" b="0" dirty="0"/>
          </a:p>
          <a:p>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181</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03458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8775" y="968435"/>
            <a:ext cx="8426451" cy="577054"/>
          </a:xfrm>
        </p:spPr>
        <p:txBody>
          <a:bodyPr/>
          <a:lstStyle/>
          <a:p>
            <a:r>
              <a:rPr lang="de-DE" sz="2800" dirty="0">
                <a:latin typeface="Calibri"/>
                <a:cs typeface="Calibri"/>
              </a:rPr>
              <a:t>Schutz des deutschen Urheberrechts für Ausländer</a:t>
            </a: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182</a:t>
            </a:fld>
            <a:r>
              <a:rPr lang="de-DE" sz="1600" dirty="0">
                <a:latin typeface="Calibri" panose="020F0502020204030204" pitchFamily="34" charset="0"/>
                <a:cs typeface="Calibri" panose="020F0502020204030204" pitchFamily="34" charset="0"/>
              </a:rPr>
              <a:t> </a:t>
            </a:r>
          </a:p>
        </p:txBody>
      </p:sp>
      <p:sp>
        <p:nvSpPr>
          <p:cNvPr id="2" name="Textfeld 1"/>
          <p:cNvSpPr txBox="1"/>
          <p:nvPr/>
        </p:nvSpPr>
        <p:spPr>
          <a:xfrm>
            <a:off x="431580" y="1537334"/>
            <a:ext cx="8172868" cy="4278094"/>
          </a:xfrm>
          <a:prstGeom prst="rect">
            <a:avLst/>
          </a:prstGeom>
          <a:noFill/>
        </p:spPr>
        <p:txBody>
          <a:bodyPr wrap="square" rtlCol="0">
            <a:spAutoFit/>
          </a:bodyPr>
          <a:lstStyle/>
          <a:p>
            <a:pPr marL="285750" lvl="0" indent="-285750">
              <a:buFont typeface="Arial" panose="020B0604020202020204" pitchFamily="34" charset="0"/>
              <a:buChar char="•"/>
            </a:pPr>
            <a:r>
              <a:rPr lang="de-DE" sz="1700" u="sng" dirty="0"/>
              <a:t>Ausnahmsweise</a:t>
            </a:r>
            <a:r>
              <a:rPr lang="de-DE" sz="1700" dirty="0"/>
              <a:t> </a:t>
            </a:r>
            <a:r>
              <a:rPr lang="de-DE" sz="1700" dirty="0" smtClean="0"/>
              <a:t>gilt deutsches </a:t>
            </a:r>
            <a:r>
              <a:rPr lang="de-DE" sz="1700" dirty="0"/>
              <a:t>Urheberrechts auch </a:t>
            </a:r>
            <a:r>
              <a:rPr lang="de-DE" sz="1700" dirty="0" smtClean="0"/>
              <a:t>für </a:t>
            </a:r>
            <a:r>
              <a:rPr lang="de-DE" sz="1700" u="sng" dirty="0" smtClean="0"/>
              <a:t>Ausländer</a:t>
            </a:r>
            <a:r>
              <a:rPr lang="de-DE" sz="1700" dirty="0" smtClean="0"/>
              <a:t> </a:t>
            </a:r>
          </a:p>
          <a:p>
            <a:pPr lvl="0"/>
            <a:r>
              <a:rPr lang="de-DE" sz="1700" dirty="0" smtClean="0"/>
              <a:t>   (§ </a:t>
            </a:r>
            <a:r>
              <a:rPr lang="de-DE" sz="1700" dirty="0"/>
              <a:t>121 Abs. 1 </a:t>
            </a:r>
            <a:r>
              <a:rPr lang="de-DE" sz="1700" dirty="0" smtClean="0"/>
              <a:t>UrhG)</a:t>
            </a:r>
          </a:p>
          <a:p>
            <a:pPr lvl="0"/>
            <a:r>
              <a:rPr lang="de-DE" sz="1700" dirty="0" smtClean="0"/>
              <a:t> </a:t>
            </a:r>
            <a:endParaRPr lang="de-DE" sz="1700" dirty="0"/>
          </a:p>
          <a:p>
            <a:pPr marL="285750" lvl="0" indent="-285750">
              <a:buFont typeface="Arial" panose="020B0604020202020204" pitchFamily="34" charset="0"/>
              <a:buChar char="•"/>
            </a:pPr>
            <a:r>
              <a:rPr lang="de-DE" sz="1700" dirty="0" smtClean="0"/>
              <a:t>Voraussetzungen: </a:t>
            </a:r>
          </a:p>
          <a:p>
            <a:pPr marL="1200127" lvl="2" indent="-285750">
              <a:buFont typeface="Wingdings" panose="05000000000000000000" pitchFamily="2" charset="2"/>
              <a:buChar char="Ø"/>
            </a:pPr>
            <a:r>
              <a:rPr lang="de-DE" sz="1700" dirty="0" smtClean="0"/>
              <a:t>Erscheinen des Werks im </a:t>
            </a:r>
            <a:r>
              <a:rPr lang="de-DE" sz="1700" dirty="0"/>
              <a:t>räumlichen Geltungsbereich des </a:t>
            </a:r>
            <a:r>
              <a:rPr lang="de-DE" sz="1700" dirty="0" smtClean="0"/>
              <a:t>UrhG</a:t>
            </a:r>
          </a:p>
          <a:p>
            <a:pPr marL="1200127" lvl="2" indent="-285750">
              <a:buFont typeface="Wingdings" panose="05000000000000000000" pitchFamily="2" charset="2"/>
              <a:buChar char="Ø"/>
            </a:pPr>
            <a:r>
              <a:rPr lang="de-DE" sz="1700" dirty="0" smtClean="0"/>
              <a:t>Werk </a:t>
            </a:r>
            <a:r>
              <a:rPr lang="de-DE" sz="1700" dirty="0"/>
              <a:t>oder eine Übersetzung </a:t>
            </a:r>
            <a:r>
              <a:rPr lang="de-DE" sz="1700" dirty="0" smtClean="0"/>
              <a:t>ist nicht </a:t>
            </a:r>
            <a:r>
              <a:rPr lang="de-DE" sz="1700" dirty="0"/>
              <a:t>früher als 30 Tage </a:t>
            </a:r>
            <a:r>
              <a:rPr lang="de-DE" sz="1700" dirty="0" smtClean="0"/>
              <a:t>vorher außerhalb </a:t>
            </a:r>
            <a:r>
              <a:rPr lang="de-DE" sz="1700" dirty="0"/>
              <a:t>dieses Gebietes erschienen </a:t>
            </a:r>
            <a:endParaRPr lang="de-DE" sz="1700" dirty="0" smtClean="0"/>
          </a:p>
          <a:p>
            <a:pPr lvl="1"/>
            <a:endParaRPr lang="de-DE" sz="1700" dirty="0"/>
          </a:p>
          <a:p>
            <a:pPr marL="285750" lvl="0" indent="-285750">
              <a:buFont typeface="Arial" panose="020B0604020202020204" pitchFamily="34" charset="0"/>
              <a:buChar char="•"/>
            </a:pPr>
            <a:r>
              <a:rPr lang="de-DE" sz="1700" dirty="0"/>
              <a:t>Als erschienen gelten </a:t>
            </a:r>
            <a:r>
              <a:rPr lang="de-DE" sz="1700" dirty="0" smtClean="0"/>
              <a:t>auch </a:t>
            </a:r>
            <a:r>
              <a:rPr lang="de-DE" sz="1700" dirty="0"/>
              <a:t>Werke der bildenden Kunst, die mit einem Grundstück im Inland fest verbunden sind (§ 121 Abs. 2 </a:t>
            </a:r>
            <a:r>
              <a:rPr lang="de-DE" sz="1700" dirty="0" smtClean="0"/>
              <a:t>UrhG)</a:t>
            </a:r>
          </a:p>
          <a:p>
            <a:pPr lvl="0"/>
            <a:endParaRPr lang="de-DE" sz="1700" dirty="0"/>
          </a:p>
          <a:p>
            <a:pPr marL="285750" indent="-285750">
              <a:buFont typeface="Arial" panose="020B0604020202020204" pitchFamily="34" charset="0"/>
              <a:buChar char="•"/>
            </a:pPr>
            <a:r>
              <a:rPr lang="de-DE" sz="1700" u="sng" dirty="0" smtClean="0"/>
              <a:t>Räumlicher Geltungsbereich</a:t>
            </a:r>
            <a:r>
              <a:rPr lang="de-DE" sz="1700" dirty="0" smtClean="0"/>
              <a:t>: beschränkt auf </a:t>
            </a:r>
            <a:r>
              <a:rPr lang="de-DE" sz="1700" dirty="0"/>
              <a:t>das Gebiet der </a:t>
            </a:r>
            <a:r>
              <a:rPr lang="de-DE" sz="1700" dirty="0" smtClean="0"/>
              <a:t>BRD</a:t>
            </a:r>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r>
              <a:rPr lang="de-DE" sz="1700" dirty="0" smtClean="0"/>
              <a:t>ausländisches Urheberrecht hat </a:t>
            </a:r>
            <a:r>
              <a:rPr lang="de-DE" sz="1700" dirty="0"/>
              <a:t>für inländische Tatbestände keine rechtliche Wirkung </a:t>
            </a:r>
            <a:r>
              <a:rPr lang="de-DE" sz="1700" dirty="0" smtClean="0"/>
              <a:t>(</a:t>
            </a:r>
            <a:r>
              <a:rPr lang="de-DE" sz="1700" u="sng" dirty="0"/>
              <a:t>Territorialitätsprinzip</a:t>
            </a:r>
            <a:r>
              <a:rPr lang="de-DE" sz="1700" dirty="0" smtClean="0"/>
              <a:t>)</a:t>
            </a:r>
            <a:endParaRPr lang="de-DE" sz="1700" dirty="0"/>
          </a:p>
          <a:p>
            <a:pPr marL="285750" lvl="0" indent="-285750">
              <a:buFont typeface="Arial" panose="020B0604020202020204" pitchFamily="34" charset="0"/>
              <a:buChar char="•"/>
            </a:pPr>
            <a:endParaRPr lang="de-DE" sz="1700" dirty="0"/>
          </a:p>
        </p:txBody>
      </p:sp>
    </p:spTree>
    <p:extLst>
      <p:ext uri="{BB962C8B-B14F-4D97-AF65-F5344CB8AC3E}">
        <p14:creationId xmlns:p14="http://schemas.microsoft.com/office/powerpoint/2010/main" val="11326206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60000" y="1108105"/>
            <a:ext cx="8426451" cy="577054"/>
          </a:xfrm>
        </p:spPr>
        <p:txBody>
          <a:bodyPr/>
          <a:lstStyle/>
          <a:p>
            <a:r>
              <a:rPr lang="de-DE" sz="2800" dirty="0">
                <a:latin typeface="Calibri"/>
                <a:cs typeface="Calibri"/>
              </a:rPr>
              <a:t>Schutzlandprinzip </a:t>
            </a: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183</a:t>
            </a:fld>
            <a:r>
              <a:rPr lang="de-DE" sz="1600" dirty="0">
                <a:latin typeface="Calibri" panose="020F0502020204030204" pitchFamily="34" charset="0"/>
                <a:cs typeface="Calibri" panose="020F0502020204030204" pitchFamily="34" charset="0"/>
              </a:rPr>
              <a:t> </a:t>
            </a:r>
          </a:p>
        </p:txBody>
      </p:sp>
      <p:sp>
        <p:nvSpPr>
          <p:cNvPr id="3" name="Textfeld 2"/>
          <p:cNvSpPr txBox="1"/>
          <p:nvPr/>
        </p:nvSpPr>
        <p:spPr>
          <a:xfrm>
            <a:off x="360000" y="1685646"/>
            <a:ext cx="8640492" cy="3247043"/>
          </a:xfrm>
          <a:prstGeom prst="rect">
            <a:avLst/>
          </a:prstGeom>
          <a:noFill/>
        </p:spPr>
        <p:txBody>
          <a:bodyPr wrap="square" rtlCol="0">
            <a:spAutoFit/>
          </a:bodyPr>
          <a:lstStyle/>
          <a:p>
            <a:pPr marL="285750" lvl="0" indent="-285750">
              <a:buFont typeface="Arial" panose="020B0604020202020204" pitchFamily="34" charset="0"/>
              <a:buChar char="•"/>
            </a:pPr>
            <a:r>
              <a:rPr lang="de-DE" sz="1700" u="sng" dirty="0" smtClean="0"/>
              <a:t>Schutzlandprinzip:</a:t>
            </a:r>
            <a:endParaRPr lang="de-DE" sz="1700" dirty="0"/>
          </a:p>
          <a:p>
            <a:pPr marL="742939" lvl="1" indent="-285750">
              <a:buFont typeface="Wingdings" panose="05000000000000000000" pitchFamily="2" charset="2"/>
              <a:buChar char="Ø"/>
            </a:pPr>
            <a:r>
              <a:rPr lang="de-DE" sz="1700" dirty="0"/>
              <a:t>B</a:t>
            </a:r>
            <a:r>
              <a:rPr lang="de-DE" sz="1700" dirty="0" smtClean="0"/>
              <a:t>ei </a:t>
            </a:r>
            <a:r>
              <a:rPr lang="de-DE" sz="1700" dirty="0"/>
              <a:t>Verletzungshandlung </a:t>
            </a:r>
            <a:r>
              <a:rPr lang="de-DE" sz="1700" dirty="0" smtClean="0"/>
              <a:t>ist das </a:t>
            </a:r>
            <a:r>
              <a:rPr lang="de-DE" sz="1700" dirty="0"/>
              <a:t>Recht des Staates </a:t>
            </a:r>
            <a:r>
              <a:rPr lang="de-DE" sz="1700" dirty="0" smtClean="0"/>
              <a:t>anwendbar, </a:t>
            </a:r>
            <a:r>
              <a:rPr lang="de-DE" sz="1700" dirty="0"/>
              <a:t>der Urheberrechtsschutz gewährt. </a:t>
            </a:r>
            <a:endParaRPr lang="de-DE" sz="1700" dirty="0" smtClean="0"/>
          </a:p>
          <a:p>
            <a:pPr lvl="1"/>
            <a:endParaRPr lang="de-DE" sz="1700" dirty="0"/>
          </a:p>
          <a:p>
            <a:pPr marL="742939" lvl="1" indent="-285750">
              <a:buFont typeface="Wingdings" panose="05000000000000000000" pitchFamily="2" charset="2"/>
              <a:buChar char="Ø"/>
            </a:pPr>
            <a:r>
              <a:rPr lang="de-DE" sz="1700" dirty="0" smtClean="0"/>
              <a:t>Verletzungshandlung </a:t>
            </a:r>
            <a:r>
              <a:rPr lang="de-DE" sz="1700" dirty="0"/>
              <a:t>teilweise im Schutzland und teilweise im </a:t>
            </a:r>
            <a:r>
              <a:rPr lang="de-DE" sz="1700" dirty="0" smtClean="0"/>
              <a:t>Ausland: </a:t>
            </a:r>
          </a:p>
          <a:p>
            <a:pPr marL="1200127" lvl="2" indent="-285750">
              <a:buFont typeface="Symbol" panose="05050102010706020507" pitchFamily="18" charset="2"/>
              <a:buChar char="-"/>
            </a:pPr>
            <a:r>
              <a:rPr lang="de-DE" sz="1700" dirty="0" smtClean="0">
                <a:sym typeface="Wingdings" panose="05000000000000000000" pitchFamily="2" charset="2"/>
              </a:rPr>
              <a:t>1. </a:t>
            </a:r>
            <a:r>
              <a:rPr lang="de-DE" sz="1700" dirty="0">
                <a:sym typeface="Wingdings" panose="05000000000000000000" pitchFamily="2" charset="2"/>
              </a:rPr>
              <a:t>E</a:t>
            </a:r>
            <a:r>
              <a:rPr lang="de-DE" sz="1700" dirty="0" smtClean="0"/>
              <a:t>rfasst, </a:t>
            </a:r>
            <a:r>
              <a:rPr lang="en-US" dirty="0" smtClean="0"/>
              <a:t>die </a:t>
            </a:r>
            <a:r>
              <a:rPr lang="en-US" dirty="0" err="1"/>
              <a:t>Schutznorm</a:t>
            </a:r>
            <a:r>
              <a:rPr lang="en-US" dirty="0"/>
              <a:t> </a:t>
            </a:r>
            <a:r>
              <a:rPr lang="en-US" dirty="0" err="1"/>
              <a:t>auch</a:t>
            </a:r>
            <a:r>
              <a:rPr lang="en-US" dirty="0"/>
              <a:t> </a:t>
            </a:r>
            <a:r>
              <a:rPr lang="en-US" dirty="0" err="1"/>
              <a:t>Handlungen</a:t>
            </a:r>
            <a:r>
              <a:rPr lang="en-US" dirty="0"/>
              <a:t> </a:t>
            </a:r>
            <a:r>
              <a:rPr lang="de-DE" sz="1700" dirty="0" smtClean="0"/>
              <a:t>die </a:t>
            </a:r>
            <a:r>
              <a:rPr lang="de-DE" sz="1700" dirty="0"/>
              <a:t>teilweise im Ausland begangen </a:t>
            </a:r>
            <a:r>
              <a:rPr lang="de-DE" sz="1700" dirty="0" smtClean="0"/>
              <a:t>wurden?</a:t>
            </a:r>
          </a:p>
          <a:p>
            <a:pPr marL="1200127" lvl="2" indent="-285750">
              <a:buFont typeface="Symbol" panose="05050102010706020507" pitchFamily="18" charset="2"/>
              <a:buChar char="-"/>
            </a:pPr>
            <a:r>
              <a:rPr lang="de-DE" sz="1700" dirty="0" smtClean="0"/>
              <a:t>2. Ist die bestimmte </a:t>
            </a:r>
            <a:r>
              <a:rPr lang="de-DE" sz="1700" dirty="0"/>
              <a:t>Handlung auch nach dem Recht des Schutzlandes als Urheberrechtsverletzung zu </a:t>
            </a:r>
            <a:r>
              <a:rPr lang="de-DE" sz="1700" dirty="0" smtClean="0"/>
              <a:t>qualifizieren?</a:t>
            </a:r>
          </a:p>
          <a:p>
            <a:pPr lvl="1"/>
            <a:endParaRPr lang="de-DE" sz="1700" dirty="0"/>
          </a:p>
          <a:p>
            <a:pPr lvl="1"/>
            <a:endParaRPr lang="de-DE" sz="1700" dirty="0"/>
          </a:p>
          <a:p>
            <a:pPr marL="742939" lvl="1" indent="-285750">
              <a:buFont typeface="Wingdings" panose="05000000000000000000" pitchFamily="2" charset="2"/>
              <a:buChar char="Ø"/>
            </a:pPr>
            <a:endParaRPr lang="de-DE" sz="1700" dirty="0"/>
          </a:p>
        </p:txBody>
      </p:sp>
    </p:spTree>
    <p:extLst>
      <p:ext uri="{BB962C8B-B14F-4D97-AF65-F5344CB8AC3E}">
        <p14:creationId xmlns:p14="http://schemas.microsoft.com/office/powerpoint/2010/main" val="2694820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215516" y="1049314"/>
            <a:ext cx="8426451" cy="577054"/>
          </a:xfrm>
        </p:spPr>
        <p:txBody>
          <a:bodyPr/>
          <a:lstStyle/>
          <a:p>
            <a:r>
              <a:rPr lang="de-DE" sz="2800" dirty="0" smtClean="0">
                <a:latin typeface="Calibri"/>
                <a:cs typeface="Calibri"/>
              </a:rPr>
              <a:t>Fremdenrecht: Persönlicher </a:t>
            </a:r>
            <a:r>
              <a:rPr lang="de-DE" sz="2800" dirty="0" err="1">
                <a:latin typeface="Calibri"/>
                <a:cs typeface="Calibri"/>
              </a:rPr>
              <a:t>Anwendungbereich</a:t>
            </a:r>
            <a:r>
              <a:rPr lang="de-DE" sz="2800" dirty="0">
                <a:latin typeface="Calibri"/>
                <a:cs typeface="Calibri"/>
              </a:rPr>
              <a:t> </a:t>
            </a:r>
          </a:p>
        </p:txBody>
      </p:sp>
      <p:sp>
        <p:nvSpPr>
          <p:cNvPr id="3" name="Vertikaler Textplatzhalter 2"/>
          <p:cNvSpPr>
            <a:spLocks noGrp="1"/>
          </p:cNvSpPr>
          <p:nvPr>
            <p:ph type="body" orient="vert" idx="1"/>
          </p:nvPr>
        </p:nvSpPr>
        <p:spPr>
          <a:xfrm>
            <a:off x="215516" y="1731836"/>
            <a:ext cx="8425225" cy="3457575"/>
          </a:xfrm>
        </p:spPr>
        <p:txBody>
          <a:bodyPr>
            <a:normAutofit fontScale="92500" lnSpcReduction="20000"/>
          </a:bodyPr>
          <a:lstStyle/>
          <a:p>
            <a:pPr marL="285750" indent="-285750">
              <a:buFont typeface="Arial" panose="020B0604020202020204" pitchFamily="34" charset="0"/>
              <a:buChar char="•"/>
            </a:pPr>
            <a:r>
              <a:rPr lang="de-DE" sz="2400" dirty="0"/>
              <a:t>Der </a:t>
            </a:r>
            <a:r>
              <a:rPr lang="de-DE" sz="2400" u="sng" dirty="0"/>
              <a:t>persönliche Anwendungsbereich</a:t>
            </a:r>
            <a:r>
              <a:rPr lang="de-DE" sz="2400" dirty="0"/>
              <a:t> des UrhG erstreckt sich dem Grundsatz nach </a:t>
            </a:r>
            <a:r>
              <a:rPr lang="de-DE" sz="2400" u="sng" dirty="0"/>
              <a:t>nur auf deutsche </a:t>
            </a:r>
            <a:r>
              <a:rPr lang="de-DE" sz="2400" u="sng" dirty="0" smtClean="0"/>
              <a:t>Staatsangehörige</a:t>
            </a:r>
            <a:endParaRPr lang="de-DE" sz="2400" dirty="0"/>
          </a:p>
          <a:p>
            <a:pPr marL="285750" indent="-285750">
              <a:buFont typeface="Arial" panose="020B0604020202020204" pitchFamily="34" charset="0"/>
              <a:buChar char="•"/>
            </a:pPr>
            <a:r>
              <a:rPr lang="de-DE" sz="2400" dirty="0" smtClean="0"/>
              <a:t>ob </a:t>
            </a:r>
            <a:r>
              <a:rPr lang="de-DE" sz="2400" dirty="0"/>
              <a:t>und wo </a:t>
            </a:r>
            <a:r>
              <a:rPr lang="de-DE" sz="2400" dirty="0" smtClean="0"/>
              <a:t>Werke erscheinen </a:t>
            </a:r>
            <a:r>
              <a:rPr lang="de-DE" sz="2400" dirty="0" smtClean="0">
                <a:sym typeface="Wingdings" panose="05000000000000000000" pitchFamily="2" charset="2"/>
              </a:rPr>
              <a:t> </a:t>
            </a:r>
            <a:r>
              <a:rPr lang="de-DE" sz="2400" dirty="0" smtClean="0"/>
              <a:t>irrelevant (§ </a:t>
            </a:r>
            <a:r>
              <a:rPr lang="de-DE" sz="2400" dirty="0"/>
              <a:t>120 Abs. 1 S. 1 </a:t>
            </a:r>
            <a:r>
              <a:rPr lang="de-DE" sz="2400" dirty="0" smtClean="0"/>
              <a:t>UrhG)</a:t>
            </a:r>
            <a:endParaRPr lang="de-DE" sz="2400" dirty="0"/>
          </a:p>
          <a:p>
            <a:pPr marL="285750" indent="-285750">
              <a:buFont typeface="Arial" panose="020B0604020202020204" pitchFamily="34" charset="0"/>
              <a:buChar char="•"/>
            </a:pPr>
            <a:r>
              <a:rPr lang="de-DE" sz="2400" dirty="0"/>
              <a:t>E</a:t>
            </a:r>
            <a:r>
              <a:rPr lang="de-DE" sz="2400" dirty="0" smtClean="0"/>
              <a:t>in deutscher </a:t>
            </a:r>
            <a:r>
              <a:rPr lang="de-DE" sz="2400" dirty="0"/>
              <a:t>Staatsangehöriger </a:t>
            </a:r>
            <a:r>
              <a:rPr lang="de-DE" sz="2400" dirty="0" smtClean="0"/>
              <a:t>als Miturheber genügt </a:t>
            </a:r>
            <a:r>
              <a:rPr lang="de-DE" sz="2400" dirty="0"/>
              <a:t>(</a:t>
            </a:r>
            <a:r>
              <a:rPr lang="de-DE" sz="2400" dirty="0" smtClean="0"/>
              <a:t>§ </a:t>
            </a:r>
            <a:r>
              <a:rPr lang="de-DE" sz="2400" dirty="0"/>
              <a:t>120 Abs. 1 S. </a:t>
            </a:r>
            <a:r>
              <a:rPr lang="de-DE" sz="2400" dirty="0" smtClean="0"/>
              <a:t>2 UrhG)</a:t>
            </a:r>
            <a:endParaRPr lang="de-DE" sz="2400" dirty="0"/>
          </a:p>
          <a:p>
            <a:pPr marL="285750" indent="-285750">
              <a:buFont typeface="Arial" panose="020B0604020202020204" pitchFamily="34" charset="0"/>
              <a:buChar char="•"/>
            </a:pPr>
            <a:r>
              <a:rPr lang="de-DE" sz="2400" dirty="0" smtClean="0"/>
              <a:t>Deutschen gleichstehend sind gem. </a:t>
            </a:r>
            <a:r>
              <a:rPr lang="de-DE" sz="2400" dirty="0"/>
              <a:t>§ 120 Abs. 2 </a:t>
            </a:r>
            <a:r>
              <a:rPr lang="de-DE" sz="2400" dirty="0" smtClean="0"/>
              <a:t>UrhG: </a:t>
            </a:r>
            <a:endParaRPr lang="de-DE" sz="2400" dirty="0"/>
          </a:p>
          <a:p>
            <a:pPr marL="969750" lvl="3" indent="-285750">
              <a:buFont typeface="Symbol" panose="05050102010706020507" pitchFamily="18" charset="2"/>
              <a:buChar char="-"/>
            </a:pPr>
            <a:r>
              <a:rPr lang="de-DE" b="0" dirty="0" smtClean="0"/>
              <a:t>Deutsche </a:t>
            </a:r>
            <a:r>
              <a:rPr lang="de-DE" b="0" dirty="0" err="1"/>
              <a:t>i.S.d</a:t>
            </a:r>
            <a:r>
              <a:rPr lang="de-DE" b="0" dirty="0"/>
              <a:t>. Art. 116 Abs. 1 </a:t>
            </a:r>
            <a:r>
              <a:rPr lang="de-DE" b="0" dirty="0" smtClean="0"/>
              <a:t>GG ohne dt. Staatsangehörigkeit</a:t>
            </a:r>
            <a:r>
              <a:rPr lang="de-DE" b="0" dirty="0"/>
              <a:t>	</a:t>
            </a:r>
          </a:p>
          <a:p>
            <a:pPr marL="969750" lvl="3" indent="-285750">
              <a:buFont typeface="Symbol" panose="05050102010706020507" pitchFamily="18" charset="2"/>
              <a:buChar char="-"/>
            </a:pPr>
            <a:r>
              <a:rPr lang="de-DE" b="0" dirty="0" smtClean="0"/>
              <a:t>Angehörige </a:t>
            </a:r>
            <a:r>
              <a:rPr lang="de-DE" b="0" dirty="0"/>
              <a:t>des </a:t>
            </a:r>
            <a:r>
              <a:rPr lang="de-DE" b="0" dirty="0" smtClean="0"/>
              <a:t>EWR</a:t>
            </a:r>
          </a:p>
          <a:p>
            <a:pPr marL="969750" lvl="3" indent="-285750">
              <a:buFont typeface="Symbol" panose="05050102010706020507" pitchFamily="18" charset="2"/>
              <a:buChar char="-"/>
            </a:pPr>
            <a:r>
              <a:rPr lang="de-DE" b="0" dirty="0" smtClean="0"/>
              <a:t>Staatenlose (§ </a:t>
            </a:r>
            <a:r>
              <a:rPr lang="de-DE" b="0" dirty="0"/>
              <a:t>122 Abs. </a:t>
            </a:r>
            <a:r>
              <a:rPr lang="de-DE" b="0" dirty="0" smtClean="0"/>
              <a:t>1 UrhG) </a:t>
            </a:r>
            <a:r>
              <a:rPr lang="de-DE" b="0" dirty="0"/>
              <a:t>und </a:t>
            </a:r>
            <a:endParaRPr lang="de-DE" b="0" dirty="0" smtClean="0"/>
          </a:p>
          <a:p>
            <a:pPr marL="969750" lvl="3" indent="-285750">
              <a:buFont typeface="Symbol" panose="05050102010706020507" pitchFamily="18" charset="2"/>
              <a:buChar char="-"/>
            </a:pPr>
            <a:r>
              <a:rPr lang="de-DE" b="0" dirty="0" smtClean="0"/>
              <a:t>ausländische Flüchtlinge mit gewöhnlichem </a:t>
            </a:r>
            <a:r>
              <a:rPr lang="de-DE" b="0" dirty="0"/>
              <a:t>Aufenthalt in der </a:t>
            </a:r>
            <a:r>
              <a:rPr lang="de-DE" b="0" dirty="0" smtClean="0"/>
              <a:t>BRD (§</a:t>
            </a:r>
            <a:r>
              <a:rPr lang="de-DE" b="0" dirty="0"/>
              <a:t> 123 </a:t>
            </a:r>
            <a:r>
              <a:rPr lang="de-DE" b="0" dirty="0" smtClean="0"/>
              <a:t>UrhG) </a:t>
            </a:r>
            <a:endParaRPr lang="de-DE" b="0" dirty="0"/>
          </a:p>
          <a:p>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184</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054867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normAutofit fontScale="90000"/>
          </a:bodyPr>
          <a:lstStyle/>
          <a:p>
            <a:r>
              <a:rPr lang="en-US" sz="2800" dirty="0" err="1">
                <a:latin typeface="Calibri" panose="020F0502020204030204" pitchFamily="34" charset="0"/>
                <a:cs typeface="Calibri" panose="020F0502020204030204" pitchFamily="34" charset="0"/>
              </a:rPr>
              <a:t>Berner</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Übereinkunft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zum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Schutz</a:t>
            </a:r>
            <a:r>
              <a:rPr lang="en-US" sz="2800" dirty="0">
                <a:latin typeface="Calibri" panose="020F0502020204030204" pitchFamily="34" charset="0"/>
                <a:cs typeface="Calibri" panose="020F0502020204030204" pitchFamily="34" charset="0"/>
              </a:rPr>
              <a:t> von </a:t>
            </a:r>
            <a:r>
              <a:rPr lang="en-US" sz="2800" dirty="0" err="1">
                <a:latin typeface="Calibri" panose="020F0502020204030204" pitchFamily="34" charset="0"/>
                <a:cs typeface="Calibri" panose="020F0502020204030204" pitchFamily="34" charset="0"/>
              </a:rPr>
              <a:t>Werken</a:t>
            </a:r>
            <a:r>
              <a:rPr lang="en-US" sz="2800" dirty="0">
                <a:latin typeface="Calibri" panose="020F0502020204030204" pitchFamily="34" charset="0"/>
                <a:cs typeface="Calibri" panose="020F0502020204030204" pitchFamily="34" charset="0"/>
              </a:rPr>
              <a:t> der </a:t>
            </a:r>
            <a:r>
              <a:rPr lang="en-US" sz="2800" dirty="0" err="1">
                <a:latin typeface="Calibri" panose="020F0502020204030204" pitchFamily="34" charset="0"/>
                <a:cs typeface="Calibri" panose="020F0502020204030204" pitchFamily="34" charset="0"/>
              </a:rPr>
              <a:t>Literatur</a:t>
            </a:r>
            <a:r>
              <a:rPr lang="en-US" sz="2800" dirty="0">
                <a:latin typeface="Calibri" panose="020F0502020204030204" pitchFamily="34" charset="0"/>
                <a:cs typeface="Calibri" panose="020F0502020204030204" pitchFamily="34" charset="0"/>
              </a:rPr>
              <a:t> und </a:t>
            </a:r>
            <a:r>
              <a:rPr lang="en-US" sz="2800" dirty="0" err="1">
                <a:latin typeface="Calibri" panose="020F0502020204030204" pitchFamily="34" charset="0"/>
                <a:cs typeface="Calibri" panose="020F0502020204030204" pitchFamily="34" charset="0"/>
              </a:rPr>
              <a:t>Kunst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vom</a:t>
            </a:r>
            <a:r>
              <a:rPr lang="en-US" sz="2800" dirty="0">
                <a:latin typeface="Calibri" panose="020F0502020204030204" pitchFamily="34" charset="0"/>
                <a:cs typeface="Calibri" panose="020F0502020204030204" pitchFamily="34" charset="0"/>
              </a:rPr>
              <a:t> 9.9.1886</a:t>
            </a:r>
            <a:endParaRPr lang="de-DE" sz="2800" dirty="0">
              <a:latin typeface="Calibri" panose="020F0502020204030204" pitchFamily="34" charset="0"/>
              <a:cs typeface="Calibri" panose="020F0502020204030204" pitchFamily="34" charset="0"/>
            </a:endParaRPr>
          </a:p>
        </p:txBody>
      </p:sp>
      <p:sp>
        <p:nvSpPr>
          <p:cNvPr id="3" name="Vertikaler Textplatzhalter 2"/>
          <p:cNvSpPr>
            <a:spLocks noGrp="1"/>
          </p:cNvSpPr>
          <p:nvPr>
            <p:ph type="body" orient="vert" idx="1"/>
          </p:nvPr>
        </p:nvSpPr>
        <p:spPr>
          <a:xfrm>
            <a:off x="395536" y="2204864"/>
            <a:ext cx="8604488" cy="4363183"/>
          </a:xfrm>
        </p:spPr>
        <p:txBody>
          <a:bodyPr>
            <a:normAutofit/>
          </a:bodyPr>
          <a:lstStyle/>
          <a:p>
            <a:pPr marL="342900" indent="-342900">
              <a:buFont typeface="Arial" panose="020B0604020202020204" pitchFamily="34" charset="0"/>
              <a:buChar char="•"/>
            </a:pPr>
            <a:r>
              <a:rPr lang="de-DE" sz="2400" dirty="0" smtClean="0"/>
              <a:t>RBÜ = wichtigste internationale Abkommen </a:t>
            </a:r>
          </a:p>
          <a:p>
            <a:pPr marL="342900" indent="-342900">
              <a:buFont typeface="Arial" panose="020B0604020202020204" pitchFamily="34" charset="0"/>
              <a:buChar char="•"/>
            </a:pPr>
            <a:r>
              <a:rPr lang="de-DE" sz="2400" dirty="0" smtClean="0"/>
              <a:t>Gewährleistung des </a:t>
            </a:r>
            <a:r>
              <a:rPr lang="de-DE" sz="2400" dirty="0"/>
              <a:t>internationalen </a:t>
            </a:r>
            <a:r>
              <a:rPr lang="de-DE" sz="2400" dirty="0" smtClean="0"/>
              <a:t>Urheberrechtsschutzes </a:t>
            </a:r>
            <a:r>
              <a:rPr lang="de-DE" sz="2400" dirty="0"/>
              <a:t>in erster Linie durch den Grundsatz der </a:t>
            </a:r>
            <a:r>
              <a:rPr lang="de-DE" sz="2400" u="sng" dirty="0"/>
              <a:t>Inländerbehandlung</a:t>
            </a:r>
            <a:r>
              <a:rPr lang="de-DE" sz="2400" dirty="0"/>
              <a:t> </a:t>
            </a:r>
            <a:r>
              <a:rPr lang="de-DE" sz="2400" dirty="0" smtClean="0">
                <a:sym typeface="Wingdings" panose="05000000000000000000" pitchFamily="2" charset="2"/>
              </a:rPr>
              <a:t></a:t>
            </a:r>
            <a:r>
              <a:rPr lang="de-DE" sz="2400" dirty="0" smtClean="0"/>
              <a:t> </a:t>
            </a:r>
            <a:r>
              <a:rPr lang="de-DE" sz="2400" dirty="0"/>
              <a:t>Art. 5 RBÜ (Assimilationsprinzip)</a:t>
            </a:r>
          </a:p>
          <a:p>
            <a:pPr marL="609750" lvl="1" indent="-285750">
              <a:buFont typeface="Wingdings" panose="05000000000000000000" pitchFamily="2" charset="2"/>
              <a:buChar char="Ø"/>
            </a:pPr>
            <a:r>
              <a:rPr lang="de-DE" sz="2400" b="0" dirty="0" smtClean="0"/>
              <a:t>Urheber </a:t>
            </a:r>
            <a:r>
              <a:rPr lang="de-DE" sz="2400" b="0" dirty="0"/>
              <a:t>in den </a:t>
            </a:r>
            <a:r>
              <a:rPr lang="de-DE" sz="2400" b="0" dirty="0" smtClean="0"/>
              <a:t>Verbandsländern (Ausnahme: Ursprungsland) </a:t>
            </a:r>
            <a:r>
              <a:rPr lang="de-DE" sz="2400" b="0" dirty="0"/>
              <a:t>genießen </a:t>
            </a:r>
            <a:r>
              <a:rPr lang="de-DE" sz="2400" b="0" dirty="0" smtClean="0"/>
              <a:t>denselben </a:t>
            </a:r>
            <a:r>
              <a:rPr lang="de-DE" sz="2400" b="0" dirty="0"/>
              <a:t>Schutz wie inländische Urheber </a:t>
            </a:r>
          </a:p>
          <a:p>
            <a:pPr marL="609750" lvl="1" indent="-285750">
              <a:buFont typeface="Wingdings" panose="05000000000000000000" pitchFamily="2" charset="2"/>
              <a:buChar char="Ø"/>
            </a:pPr>
            <a:r>
              <a:rPr lang="de-DE" sz="2400" b="0" dirty="0" smtClean="0"/>
              <a:t>Werken </a:t>
            </a:r>
            <a:r>
              <a:rPr lang="de-DE" sz="2400" b="0" dirty="0"/>
              <a:t>außerhalb des Ursprungslandes </a:t>
            </a:r>
            <a:r>
              <a:rPr lang="de-DE" sz="2400" b="0" dirty="0" smtClean="0"/>
              <a:t>wird </a:t>
            </a:r>
            <a:r>
              <a:rPr lang="de-DE" sz="2400" b="0" u="sng" dirty="0" smtClean="0"/>
              <a:t>Mindestschutz</a:t>
            </a:r>
            <a:r>
              <a:rPr lang="de-DE" sz="2400" b="0" dirty="0" smtClean="0"/>
              <a:t> gewährt (auch über den </a:t>
            </a:r>
            <a:r>
              <a:rPr lang="de-DE" sz="2400" b="0" dirty="0"/>
              <a:t>Inländerschutz </a:t>
            </a:r>
            <a:r>
              <a:rPr lang="de-DE" sz="2400" b="0" dirty="0" smtClean="0"/>
              <a:t>hinaus)</a:t>
            </a:r>
          </a:p>
          <a:p>
            <a:pPr lvl="1" indent="0">
              <a:buNone/>
            </a:pPr>
            <a:endParaRPr lang="de-DE" b="0" dirty="0"/>
          </a:p>
          <a:p>
            <a:pPr lvl="1" indent="0">
              <a:buNone/>
            </a:pPr>
            <a:endParaRPr lang="de-DE" b="0" dirty="0"/>
          </a:p>
          <a:p>
            <a:pPr marL="342900" indent="-342900">
              <a:buFont typeface="Arial" panose="020B0604020202020204" pitchFamily="34" charset="0"/>
              <a:buChar char="•"/>
            </a:pPr>
            <a:endParaRPr lang="de-DE"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185</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526185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a:latin typeface="Calibri"/>
                <a:cs typeface="Calibri"/>
              </a:rPr>
              <a:t>TRIPS-Übereinkommen vom 15.4.1994</a:t>
            </a: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186</a:t>
            </a:fld>
            <a:r>
              <a:rPr lang="de-DE" sz="1600" dirty="0">
                <a:latin typeface="Calibri" panose="020F0502020204030204" pitchFamily="34" charset="0"/>
                <a:cs typeface="Calibri" panose="020F0502020204030204" pitchFamily="34" charset="0"/>
              </a:rPr>
              <a:t> </a:t>
            </a:r>
          </a:p>
        </p:txBody>
      </p:sp>
      <p:sp>
        <p:nvSpPr>
          <p:cNvPr id="3" name="Textfeld 2"/>
          <p:cNvSpPr txBox="1"/>
          <p:nvPr/>
        </p:nvSpPr>
        <p:spPr>
          <a:xfrm>
            <a:off x="251519" y="1769082"/>
            <a:ext cx="8533705" cy="3493264"/>
          </a:xfrm>
          <a:prstGeom prst="rect">
            <a:avLst/>
          </a:prstGeom>
          <a:noFill/>
        </p:spPr>
        <p:txBody>
          <a:bodyPr wrap="square" rtlCol="0">
            <a:spAutoFit/>
          </a:bodyPr>
          <a:lstStyle/>
          <a:p>
            <a:pPr marL="285750" lvl="0" indent="-285750">
              <a:buFont typeface="Arial" panose="020B0604020202020204" pitchFamily="34" charset="0"/>
              <a:buChar char="•"/>
            </a:pPr>
            <a:r>
              <a:rPr lang="de-DE" sz="1700" u="sng" dirty="0" smtClean="0"/>
              <a:t>TRIPS-Übereinkommen (Übereinkommen über handelsbezogene Aspekte der Rechte des geistigen Eigentums)</a:t>
            </a:r>
          </a:p>
          <a:p>
            <a:pPr lvl="0"/>
            <a:endParaRPr lang="de-DE" sz="1700" u="sng" dirty="0" smtClean="0"/>
          </a:p>
          <a:p>
            <a:pPr marL="285750" lvl="0" indent="-285750">
              <a:buFont typeface="Wingdings" panose="05000000000000000000" pitchFamily="2" charset="2"/>
              <a:buChar char="Ø"/>
            </a:pPr>
            <a:r>
              <a:rPr lang="de-DE" sz="1700" dirty="0" smtClean="0"/>
              <a:t>Mitgliedsstaaten müssen bestimmte Bestimmungen der RBÜ anwenden</a:t>
            </a:r>
          </a:p>
          <a:p>
            <a:pPr marL="285750" lvl="0" indent="-285750">
              <a:buFont typeface="Wingdings" panose="05000000000000000000" pitchFamily="2" charset="2"/>
              <a:buChar char="Ø"/>
            </a:pPr>
            <a:endParaRPr lang="de-DE" sz="1700" dirty="0" smtClean="0"/>
          </a:p>
          <a:p>
            <a:pPr marL="285750" lvl="0" indent="-285750">
              <a:buFont typeface="Wingdings" panose="05000000000000000000" pitchFamily="2" charset="2"/>
              <a:buChar char="Ø"/>
            </a:pPr>
            <a:r>
              <a:rPr lang="de-DE" sz="1700" dirty="0" smtClean="0"/>
              <a:t>Geltung des Prinzips der </a:t>
            </a:r>
            <a:r>
              <a:rPr lang="de-DE" sz="1700" u="sng" dirty="0" smtClean="0"/>
              <a:t>Inländerbehandlung</a:t>
            </a:r>
            <a:r>
              <a:rPr lang="de-DE" sz="1700" dirty="0" smtClean="0"/>
              <a:t> (Art. 3 TRIPS)</a:t>
            </a:r>
          </a:p>
          <a:p>
            <a:pPr lvl="0"/>
            <a:r>
              <a:rPr lang="de-DE" sz="1700" dirty="0" smtClean="0"/>
              <a:t> </a:t>
            </a:r>
          </a:p>
          <a:p>
            <a:pPr marL="285750" lvl="0" indent="-285750">
              <a:buFont typeface="Wingdings" panose="05000000000000000000" pitchFamily="2" charset="2"/>
              <a:buChar char="Ø"/>
            </a:pPr>
            <a:r>
              <a:rPr lang="de-DE" sz="1700" dirty="0" smtClean="0"/>
              <a:t>Gewährung bestimmter </a:t>
            </a:r>
            <a:r>
              <a:rPr lang="de-DE" sz="1700" u="sng" dirty="0" smtClean="0"/>
              <a:t>Mindestrechte</a:t>
            </a:r>
            <a:r>
              <a:rPr lang="de-DE" sz="1700" dirty="0" smtClean="0"/>
              <a:t> (Art. 1 Abs. 1 TRIPS) bezüglich Urhebern zwischen den Vertragsstaaten. </a:t>
            </a:r>
          </a:p>
          <a:p>
            <a:pPr marL="285750" lvl="0" indent="-285750">
              <a:buFont typeface="Wingdings" panose="05000000000000000000" pitchFamily="2" charset="2"/>
              <a:buChar char="Ø"/>
            </a:pPr>
            <a:endParaRPr lang="de-DE" sz="1700" dirty="0" smtClean="0"/>
          </a:p>
          <a:p>
            <a:pPr marL="285750" lvl="0" indent="-285750">
              <a:buFont typeface="Wingdings" panose="05000000000000000000" pitchFamily="2" charset="2"/>
              <a:buChar char="Ø"/>
            </a:pPr>
            <a:r>
              <a:rPr lang="de-DE" sz="1700" u="sng" dirty="0" smtClean="0"/>
              <a:t>Grundsatz der Meistbegünstigung </a:t>
            </a:r>
            <a:r>
              <a:rPr lang="de-DE" sz="1700" dirty="0" smtClean="0"/>
              <a:t>(Art. 4 TRIPS): Urheber haben Anspruch auf die gleichen Vergünstigungen wie die Urheber aus den am meisten begünstigten Staaten (Ausländerparität).</a:t>
            </a:r>
            <a:endParaRPr lang="de-DE" sz="1700" dirty="0"/>
          </a:p>
        </p:txBody>
      </p:sp>
    </p:spTree>
    <p:extLst>
      <p:ext uri="{BB962C8B-B14F-4D97-AF65-F5344CB8AC3E}">
        <p14:creationId xmlns:p14="http://schemas.microsoft.com/office/powerpoint/2010/main" val="335274560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a:latin typeface="Calibri"/>
                <a:cs typeface="Calibri"/>
              </a:rPr>
              <a:t>TRIPS-Übereinkommen vom 15.4.1994</a:t>
            </a: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187</a:t>
            </a:fld>
            <a:r>
              <a:rPr lang="de-DE" sz="1600" dirty="0">
                <a:latin typeface="Calibri" panose="020F0502020204030204" pitchFamily="34" charset="0"/>
                <a:cs typeface="Calibri" panose="020F0502020204030204" pitchFamily="34" charset="0"/>
              </a:rPr>
              <a:t> </a:t>
            </a:r>
          </a:p>
        </p:txBody>
      </p:sp>
      <p:sp>
        <p:nvSpPr>
          <p:cNvPr id="20" name="Textfeld 19"/>
          <p:cNvSpPr txBox="1"/>
          <p:nvPr/>
        </p:nvSpPr>
        <p:spPr>
          <a:xfrm>
            <a:off x="484055" y="1629790"/>
            <a:ext cx="7308424" cy="4408899"/>
          </a:xfrm>
          <a:prstGeom prst="rect">
            <a:avLst/>
          </a:prstGeom>
          <a:noFill/>
        </p:spPr>
        <p:txBody>
          <a:bodyPr wrap="square" rtlCol="0">
            <a:spAutoFit/>
          </a:bodyPr>
          <a:lstStyle/>
          <a:p>
            <a:pPr lvl="0">
              <a:lnSpc>
                <a:spcPct val="150000"/>
              </a:lnSpc>
            </a:pPr>
            <a:r>
              <a:rPr lang="de-DE" sz="1700" dirty="0"/>
              <a:t>Ausnahmen </a:t>
            </a:r>
            <a:r>
              <a:rPr lang="de-DE" sz="1700" dirty="0" smtClean="0"/>
              <a:t>von dem </a:t>
            </a:r>
            <a:r>
              <a:rPr lang="de-DE" sz="1700" dirty="0"/>
              <a:t>Grundsatz </a:t>
            </a:r>
            <a:r>
              <a:rPr lang="de-DE" sz="1700" dirty="0" smtClean="0"/>
              <a:t>der Meistbegünstigung, wenn (Art</a:t>
            </a:r>
            <a:r>
              <a:rPr lang="de-DE" sz="1700" dirty="0"/>
              <a:t>. 4 </a:t>
            </a:r>
            <a:r>
              <a:rPr lang="de-DE" sz="1700" dirty="0" err="1"/>
              <a:t>lit</a:t>
            </a:r>
            <a:r>
              <a:rPr lang="de-DE" sz="1700" dirty="0"/>
              <a:t>. d) </a:t>
            </a:r>
            <a:r>
              <a:rPr lang="de-DE" sz="1700" dirty="0" smtClean="0"/>
              <a:t>TRIPS):</a:t>
            </a:r>
          </a:p>
          <a:p>
            <a:pPr marL="800089" lvl="1" indent="-342900">
              <a:lnSpc>
                <a:spcPct val="150000"/>
              </a:lnSpc>
              <a:buAutoNum type="alphaLcParenR"/>
            </a:pPr>
            <a:r>
              <a:rPr lang="de-DE" sz="1700" dirty="0" smtClean="0"/>
              <a:t>eine abweichende Internationale Übereinkunft vor dem TRIPS-Abkommen in Kraft getreten ist,</a:t>
            </a:r>
          </a:p>
          <a:p>
            <a:pPr marL="800089" lvl="1" indent="-342900">
              <a:lnSpc>
                <a:spcPct val="150000"/>
              </a:lnSpc>
              <a:buAutoNum type="alphaLcParenR"/>
            </a:pPr>
            <a:r>
              <a:rPr lang="de-DE" sz="1700" dirty="0" smtClean="0"/>
              <a:t>dem </a:t>
            </a:r>
            <a:r>
              <a:rPr lang="de-DE" sz="1700" dirty="0"/>
              <a:t>Rat der TRIPS </a:t>
            </a:r>
            <a:r>
              <a:rPr lang="de-DE" sz="1700" dirty="0" err="1"/>
              <a:t>notifiziert</a:t>
            </a:r>
            <a:r>
              <a:rPr lang="de-DE" sz="1700" dirty="0"/>
              <a:t> wurden und </a:t>
            </a:r>
          </a:p>
          <a:p>
            <a:pPr marL="800089" lvl="1" indent="-342900">
              <a:lnSpc>
                <a:spcPct val="150000"/>
              </a:lnSpc>
              <a:buAutoNum type="alphaLcParenR"/>
            </a:pPr>
            <a:r>
              <a:rPr lang="de-DE" sz="1700" dirty="0"/>
              <a:t>keine willkürliche oder ungerechtfertigte Diskriminierung von Angehörigen eines TRIPS-Mitgliedsstaates </a:t>
            </a:r>
            <a:r>
              <a:rPr lang="de-DE" sz="1700" dirty="0" smtClean="0"/>
              <a:t>darstellen</a:t>
            </a:r>
          </a:p>
          <a:p>
            <a:pPr marL="800089" lvl="1" indent="-342900">
              <a:lnSpc>
                <a:spcPct val="150000"/>
              </a:lnSpc>
              <a:buAutoNum type="alphaLcParenR"/>
            </a:pPr>
            <a:endParaRPr lang="de-DE" sz="1700" dirty="0"/>
          </a:p>
          <a:p>
            <a:pPr marL="342900" lvl="0" indent="-342900">
              <a:lnSpc>
                <a:spcPct val="150000"/>
              </a:lnSpc>
              <a:buFont typeface="Arial" panose="020B0604020202020204" pitchFamily="34" charset="0"/>
              <a:buChar char="•"/>
            </a:pPr>
            <a:r>
              <a:rPr lang="de-DE" sz="1700" dirty="0" smtClean="0"/>
              <a:t>Beispiele: Übereinkommen </a:t>
            </a:r>
            <a:r>
              <a:rPr lang="de-DE" sz="1700" dirty="0"/>
              <a:t>zwischen dem Deutschen Reich und den USA vom 15.1.1892 und der EG-Vertrag wie auch das EWR-Abkommen. </a:t>
            </a:r>
          </a:p>
        </p:txBody>
      </p:sp>
    </p:spTree>
    <p:extLst>
      <p:ext uri="{BB962C8B-B14F-4D97-AF65-F5344CB8AC3E}">
        <p14:creationId xmlns:p14="http://schemas.microsoft.com/office/powerpoint/2010/main" val="2686679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a:latin typeface="Calibri"/>
                <a:cs typeface="Calibri"/>
              </a:rPr>
              <a:t>Rom-Abkommen von 1961 </a:t>
            </a:r>
          </a:p>
        </p:txBody>
      </p:sp>
      <p:sp>
        <p:nvSpPr>
          <p:cNvPr id="3" name="Vertikaler Textplatzhalter 2"/>
          <p:cNvSpPr>
            <a:spLocks noGrp="1"/>
          </p:cNvSpPr>
          <p:nvPr>
            <p:ph type="body" orient="vert" idx="1"/>
          </p:nvPr>
        </p:nvSpPr>
        <p:spPr>
          <a:xfrm>
            <a:off x="348030" y="1629790"/>
            <a:ext cx="8425225" cy="3457575"/>
          </a:xfrm>
        </p:spPr>
        <p:txBody>
          <a:bodyPr>
            <a:normAutofit fontScale="77500" lnSpcReduction="20000"/>
          </a:bodyPr>
          <a:lstStyle/>
          <a:p>
            <a:pPr marL="342900" indent="-342900">
              <a:buFont typeface="Arial" charset="0"/>
              <a:buChar char="•"/>
            </a:pPr>
            <a:r>
              <a:rPr lang="de-DE" u="sng" dirty="0" smtClean="0"/>
              <a:t>Rom-Abkommen 1961:</a:t>
            </a:r>
            <a:endParaRPr lang="de-DE" u="sng" dirty="0"/>
          </a:p>
          <a:p>
            <a:pPr marL="342900" indent="-342900">
              <a:buFont typeface="Arial" charset="0"/>
              <a:buChar char="•"/>
            </a:pPr>
            <a:r>
              <a:rPr lang="de-DE" dirty="0" smtClean="0"/>
              <a:t>Vertragsstaat </a:t>
            </a:r>
            <a:r>
              <a:rPr lang="de-DE" dirty="0"/>
              <a:t>kann nur sein, wer entweder der RBÜ oder dem WUA angehört</a:t>
            </a:r>
          </a:p>
          <a:p>
            <a:pPr marL="342900" indent="-342900">
              <a:buFont typeface="Arial" charset="0"/>
              <a:buChar char="•"/>
            </a:pPr>
            <a:r>
              <a:rPr lang="de-DE" dirty="0" smtClean="0"/>
              <a:t>Grundsatz </a:t>
            </a:r>
            <a:r>
              <a:rPr lang="de-DE" dirty="0"/>
              <a:t>der Inländerbehandlung und ein gewisser </a:t>
            </a:r>
            <a:r>
              <a:rPr lang="de-DE" dirty="0" smtClean="0"/>
              <a:t>Mindestschutz</a:t>
            </a:r>
            <a:endParaRPr lang="de-DE" dirty="0"/>
          </a:p>
          <a:p>
            <a:pPr marL="342900" indent="-342900">
              <a:buFont typeface="Arial" charset="0"/>
              <a:buChar char="•"/>
            </a:pPr>
            <a:r>
              <a:rPr lang="de-DE" dirty="0" smtClean="0"/>
              <a:t>Schutz kann von </a:t>
            </a:r>
            <a:r>
              <a:rPr lang="de-DE" dirty="0"/>
              <a:t>gewissen Formalitäten abhängig gemacht werden</a:t>
            </a:r>
          </a:p>
          <a:p>
            <a:pPr marL="666900" lvl="1" indent="-342900">
              <a:buFont typeface="Wingdings" panose="05000000000000000000" pitchFamily="2" charset="2"/>
              <a:buChar char="Ø"/>
            </a:pPr>
            <a:r>
              <a:rPr lang="de-DE" dirty="0"/>
              <a:t> </a:t>
            </a:r>
            <a:r>
              <a:rPr lang="de-DE" b="0" dirty="0"/>
              <a:t>Ausreichend ist jedoch ein Vermerk auf der Umhüllung des Werkes der aus dem Kennzeichen (P) in Verbindung mit dem Jahr der ersten Veröffentlichung besteht.</a:t>
            </a:r>
          </a:p>
          <a:p>
            <a:pPr marL="342900" indent="-342900">
              <a:buFont typeface="Arial" charset="0"/>
              <a:buChar char="•"/>
            </a:pPr>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188</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612442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7549" y="1052736"/>
            <a:ext cx="8426451" cy="577054"/>
          </a:xfrm>
        </p:spPr>
        <p:txBody>
          <a:bodyPr/>
          <a:lstStyle/>
          <a:p>
            <a:r>
              <a:rPr lang="de-DE" sz="2800" dirty="0">
                <a:latin typeface="Calibri"/>
                <a:cs typeface="Calibri"/>
              </a:rPr>
              <a:t>Weitere Abkommen </a:t>
            </a:r>
          </a:p>
        </p:txBody>
      </p:sp>
      <p:sp>
        <p:nvSpPr>
          <p:cNvPr id="3" name="Vertikaler Textplatzhalter 2"/>
          <p:cNvSpPr>
            <a:spLocks noGrp="1"/>
          </p:cNvSpPr>
          <p:nvPr>
            <p:ph type="body" orient="vert" idx="1"/>
          </p:nvPr>
        </p:nvSpPr>
        <p:spPr>
          <a:xfrm>
            <a:off x="348030" y="1629790"/>
            <a:ext cx="8425225" cy="3457575"/>
          </a:xfrm>
        </p:spPr>
        <p:txBody>
          <a:bodyPr>
            <a:normAutofit lnSpcReduction="10000"/>
          </a:bodyPr>
          <a:lstStyle/>
          <a:p>
            <a:pPr marL="342900" indent="-342900">
              <a:buFont typeface="Arial" charset="0"/>
              <a:buChar char="•"/>
            </a:pPr>
            <a:r>
              <a:rPr lang="de-DE" dirty="0"/>
              <a:t>Weitere </a:t>
            </a:r>
            <a:r>
              <a:rPr lang="de-DE" dirty="0" smtClean="0"/>
              <a:t>Abkommen:</a:t>
            </a:r>
          </a:p>
          <a:p>
            <a:pPr marL="342900" indent="-342900">
              <a:buFont typeface="Wingdings" panose="05000000000000000000" pitchFamily="2" charset="2"/>
              <a:buChar char="Ø"/>
            </a:pPr>
            <a:r>
              <a:rPr lang="de-DE" dirty="0" smtClean="0"/>
              <a:t>WIPO </a:t>
            </a:r>
            <a:r>
              <a:rPr lang="de-DE" dirty="0"/>
              <a:t>Copyright Treaty (WCT) </a:t>
            </a:r>
            <a:endParaRPr lang="de-DE" dirty="0" smtClean="0"/>
          </a:p>
          <a:p>
            <a:pPr marL="342900" indent="-342900">
              <a:buFont typeface="Wingdings" panose="05000000000000000000" pitchFamily="2" charset="2"/>
              <a:buChar char="Ø"/>
            </a:pPr>
            <a:r>
              <a:rPr lang="de-DE" dirty="0" smtClean="0"/>
              <a:t>WIPO </a:t>
            </a:r>
            <a:r>
              <a:rPr lang="de-DE" dirty="0"/>
              <a:t>Performance </a:t>
            </a:r>
            <a:r>
              <a:rPr lang="de-DE" dirty="0" err="1"/>
              <a:t>and</a:t>
            </a:r>
            <a:r>
              <a:rPr lang="de-DE" dirty="0"/>
              <a:t> Phonograms Treaty (WPPT) </a:t>
            </a:r>
            <a:endParaRPr lang="de-DE" dirty="0" smtClean="0"/>
          </a:p>
          <a:p>
            <a:pPr marL="666900" lvl="1" indent="-342900">
              <a:buFont typeface="Wingdings" panose="05000000000000000000" pitchFamily="2" charset="2"/>
              <a:buChar char="Ø"/>
            </a:pPr>
            <a:r>
              <a:rPr lang="de-DE" b="0" dirty="0" smtClean="0"/>
              <a:t>Umgesetzt auf EU-Ebene in der Richtlinie </a:t>
            </a:r>
            <a:r>
              <a:rPr lang="de-DE" b="0" dirty="0"/>
              <a:t>zum Schutz des Urheberrechts in der Informationsgesellschaft (RL 2001/29/EG</a:t>
            </a:r>
            <a:r>
              <a:rPr lang="de-DE" b="0" dirty="0" smtClean="0"/>
              <a:t>)</a:t>
            </a:r>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189</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582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eins: Urheberrecht</a:t>
            </a:r>
            <a:endParaRPr lang="de-DE" dirty="0"/>
          </a:p>
        </p:txBody>
      </p:sp>
      <p:sp>
        <p:nvSpPr>
          <p:cNvPr id="3" name="Inhaltsplatzhalter 2"/>
          <p:cNvSpPr>
            <a:spLocks noGrp="1"/>
          </p:cNvSpPr>
          <p:nvPr>
            <p:ph idx="1"/>
          </p:nvPr>
        </p:nvSpPr>
        <p:spPr/>
        <p:txBody>
          <a:bodyPr/>
          <a:lstStyle/>
          <a:p>
            <a:r>
              <a:rPr lang="de-DE" dirty="0" err="1" smtClean="0"/>
              <a:t>Diff</a:t>
            </a:r>
            <a:r>
              <a:rPr lang="de-DE" dirty="0" smtClean="0"/>
              <a:t> Urheber nicht gleich LSR</a:t>
            </a:r>
          </a:p>
          <a:p>
            <a:r>
              <a:rPr lang="de-DE" dirty="0" smtClean="0"/>
              <a:t>§ 1: Urheber von Werken der Literatur, Wissenschaft und Kunst</a:t>
            </a:r>
          </a:p>
          <a:p>
            <a:r>
              <a:rPr lang="de-DE" dirty="0" smtClean="0"/>
              <a:t>Konkretisiert in § 2 – geschützte Werke/„insbesondere“</a:t>
            </a:r>
          </a:p>
          <a:p>
            <a:r>
              <a:rPr lang="de-DE" dirty="0" smtClean="0"/>
              <a:t>Nicht abschließender Katalog von Werkarten</a:t>
            </a:r>
          </a:p>
          <a:p>
            <a:r>
              <a:rPr lang="de-DE" dirty="0" smtClean="0"/>
              <a:t>Struktur: Was? Wer? Wie? Wann nicht?</a:t>
            </a:r>
            <a:endParaRPr lang="de-DE" dirty="0"/>
          </a:p>
        </p:txBody>
      </p:sp>
    </p:spTree>
    <p:extLst>
      <p:ext uri="{BB962C8B-B14F-4D97-AF65-F5344CB8AC3E}">
        <p14:creationId xmlns:p14="http://schemas.microsoft.com/office/powerpoint/2010/main" val="18502392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69431" y="855080"/>
            <a:ext cx="8426451" cy="577054"/>
          </a:xfrm>
        </p:spPr>
        <p:txBody>
          <a:bodyPr/>
          <a:lstStyle/>
          <a:p>
            <a:r>
              <a:rPr lang="de-DE" sz="2800" dirty="0">
                <a:latin typeface="Calibri"/>
                <a:cs typeface="Calibri"/>
              </a:rPr>
              <a:t>Einigungsvertrag </a:t>
            </a:r>
          </a:p>
        </p:txBody>
      </p:sp>
      <p:sp>
        <p:nvSpPr>
          <p:cNvPr id="3" name="Vertikaler Textplatzhalter 2"/>
          <p:cNvSpPr>
            <a:spLocks noGrp="1"/>
          </p:cNvSpPr>
          <p:nvPr>
            <p:ph type="body" orient="vert" idx="1"/>
          </p:nvPr>
        </p:nvSpPr>
        <p:spPr>
          <a:xfrm>
            <a:off x="369431" y="1304764"/>
            <a:ext cx="8435970" cy="4319490"/>
          </a:xfrm>
        </p:spPr>
        <p:txBody>
          <a:bodyPr>
            <a:normAutofit fontScale="77500" lnSpcReduction="20000"/>
          </a:bodyPr>
          <a:lstStyle/>
          <a:p>
            <a:pPr marL="342900" indent="-342900">
              <a:buFont typeface="Arial" charset="0"/>
              <a:buChar char="•"/>
            </a:pPr>
            <a:r>
              <a:rPr lang="de-DE" dirty="0" smtClean="0"/>
              <a:t>Gemäß Art. 8 EV tritt im Gebiet der ehemaligen DDR das UrhG in Kraft</a:t>
            </a:r>
          </a:p>
          <a:p>
            <a:pPr marL="342900" indent="-342900">
              <a:buFont typeface="Arial" charset="0"/>
              <a:buChar char="•"/>
            </a:pPr>
            <a:r>
              <a:rPr lang="de-DE" dirty="0" smtClean="0"/>
              <a:t>Sonderregelungen:</a:t>
            </a:r>
          </a:p>
          <a:p>
            <a:pPr marL="666900" lvl="1" indent="-342900">
              <a:buFont typeface="Wingdings" panose="05000000000000000000" pitchFamily="2" charset="2"/>
              <a:buChar char="Ø"/>
            </a:pPr>
            <a:r>
              <a:rPr lang="de-DE" b="0" dirty="0" smtClean="0"/>
              <a:t>Vorschriften des UrhG gelten auch für Werke, die vor der Wiedervereinigung geschaffen wurden </a:t>
            </a:r>
          </a:p>
          <a:p>
            <a:pPr marL="666900" lvl="1" indent="-342900">
              <a:buFont typeface="Wingdings" panose="05000000000000000000" pitchFamily="2" charset="2"/>
              <a:buChar char="Ø"/>
            </a:pPr>
            <a:r>
              <a:rPr lang="de-DE" b="0" dirty="0" smtClean="0"/>
              <a:t>Ablauf der (kürzeren) Schutzfristen des Rechts der DDR nicht relevant </a:t>
            </a:r>
          </a:p>
          <a:p>
            <a:pPr marL="846900" lvl="2" indent="-342900">
              <a:buFont typeface="Symbol" panose="05050102010706020507" pitchFamily="18" charset="2"/>
              <a:buChar char="-"/>
            </a:pPr>
            <a:r>
              <a:rPr lang="de-DE" b="0" dirty="0" smtClean="0"/>
              <a:t>Schutzfrist der DDR gem</a:t>
            </a:r>
            <a:r>
              <a:rPr lang="de-DE" b="0" dirty="0"/>
              <a:t>. § 33 Abs. 1 DDR-URG 50 </a:t>
            </a:r>
            <a:r>
              <a:rPr lang="de-DE" b="0" dirty="0" smtClean="0"/>
              <a:t>Jahre; </a:t>
            </a:r>
          </a:p>
          <a:p>
            <a:pPr marL="846900" lvl="2" indent="-342900">
              <a:buFont typeface="Symbol" panose="05050102010706020507" pitchFamily="18" charset="2"/>
              <a:buChar char="-"/>
            </a:pPr>
            <a:r>
              <a:rPr lang="de-DE" b="0" dirty="0" smtClean="0"/>
              <a:t>bei verwandten </a:t>
            </a:r>
            <a:r>
              <a:rPr lang="de-DE" b="0" dirty="0"/>
              <a:t>Schutzrechten </a:t>
            </a:r>
            <a:r>
              <a:rPr lang="de-DE" b="0" dirty="0" smtClean="0"/>
              <a:t>gem. </a:t>
            </a:r>
            <a:r>
              <a:rPr lang="de-DE" b="0" dirty="0"/>
              <a:t>§ 82 Abs. 1 DDR-URG nur </a:t>
            </a:r>
            <a:r>
              <a:rPr lang="de-DE" b="0" dirty="0" smtClean="0"/>
              <a:t>10 Jahre</a:t>
            </a:r>
          </a:p>
          <a:p>
            <a:pPr marL="666900" lvl="1" indent="-342900">
              <a:buFont typeface="Wingdings" panose="05000000000000000000" pitchFamily="2" charset="2"/>
              <a:buChar char="Ø"/>
            </a:pPr>
            <a:r>
              <a:rPr lang="de-DE" b="0" dirty="0"/>
              <a:t>E</a:t>
            </a:r>
            <a:r>
              <a:rPr lang="de-DE" b="0" dirty="0" smtClean="0"/>
              <a:t>ine unzulässige Nutzung, die nach dem DDR Recht zulässig war, darf fortgesetzt werden (§ 2)</a:t>
            </a:r>
          </a:p>
          <a:p>
            <a:pPr marL="846900" lvl="2" indent="-342900">
              <a:buFont typeface="Symbol" panose="05050102010706020507" pitchFamily="18" charset="2"/>
              <a:buChar char="-"/>
            </a:pPr>
            <a:r>
              <a:rPr lang="de-DE" b="0" dirty="0"/>
              <a:t>j</a:t>
            </a:r>
            <a:r>
              <a:rPr lang="de-DE" b="0" dirty="0" smtClean="0"/>
              <a:t>edoch nur </a:t>
            </a:r>
            <a:r>
              <a:rPr lang="de-DE" b="0" dirty="0"/>
              <a:t>im Gebiet der </a:t>
            </a:r>
            <a:r>
              <a:rPr lang="de-DE" b="0" dirty="0" smtClean="0"/>
              <a:t>ehemaligen DDR </a:t>
            </a:r>
          </a:p>
          <a:p>
            <a:pPr marL="846900" lvl="2" indent="-342900">
              <a:buFont typeface="Symbol" panose="05050102010706020507" pitchFamily="18" charset="2"/>
              <a:buChar char="-"/>
            </a:pPr>
            <a:r>
              <a:rPr lang="de-DE" b="0" dirty="0" smtClean="0"/>
              <a:t>gegen Zahlung einer angemessen Vergütung</a:t>
            </a:r>
            <a:endParaRPr lang="de-DE" sz="2000" b="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190</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045801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40902" y="840475"/>
            <a:ext cx="8426451" cy="577054"/>
          </a:xfrm>
        </p:spPr>
        <p:txBody>
          <a:bodyPr/>
          <a:lstStyle/>
          <a:p>
            <a:r>
              <a:rPr lang="de-DE" sz="2800" dirty="0">
                <a:latin typeface="Calibri"/>
                <a:cs typeface="Calibri"/>
              </a:rPr>
              <a:t>Fall 1</a:t>
            </a:r>
          </a:p>
        </p:txBody>
      </p:sp>
      <p:sp>
        <p:nvSpPr>
          <p:cNvPr id="3" name="Vertikaler Textplatzhalter 2"/>
          <p:cNvSpPr>
            <a:spLocks noGrp="1"/>
          </p:cNvSpPr>
          <p:nvPr>
            <p:ph type="body" orient="vert" idx="1"/>
          </p:nvPr>
        </p:nvSpPr>
        <p:spPr>
          <a:xfrm>
            <a:off x="340902" y="1574018"/>
            <a:ext cx="8408578" cy="4504814"/>
          </a:xfrm>
        </p:spPr>
        <p:txBody>
          <a:bodyPr>
            <a:normAutofit fontScale="70000" lnSpcReduction="20000"/>
          </a:bodyPr>
          <a:lstStyle/>
          <a:p>
            <a:pPr lvl="0"/>
            <a:r>
              <a:rPr lang="de-DE" b="1" dirty="0"/>
              <a:t>1. </a:t>
            </a:r>
            <a:r>
              <a:rPr lang="de-DE" dirty="0"/>
              <a:t>Der kanadische Kinderbuchautor C hatte Mitte November 2002 ein Kinderbuch mit dem Titel „Pierrot le </a:t>
            </a:r>
            <a:r>
              <a:rPr lang="de-DE" dirty="0" err="1"/>
              <a:t>poisson</a:t>
            </a:r>
            <a:r>
              <a:rPr lang="de-DE" dirty="0"/>
              <a:t>-clown“ (Pierrot, der </a:t>
            </a:r>
            <a:r>
              <a:rPr lang="de-DE" dirty="0" err="1"/>
              <a:t>Clownfisch</a:t>
            </a:r>
            <a:r>
              <a:rPr lang="de-DE" dirty="0"/>
              <a:t>) verfasst, das bislang in Deutschland noch nicht erschienen ist. Nun behauptet C, das Aussehen des Fisches und der Inhalt des Films „Findet </a:t>
            </a:r>
            <a:r>
              <a:rPr lang="de-DE" dirty="0" err="1"/>
              <a:t>Nemo</a:t>
            </a:r>
            <a:r>
              <a:rPr lang="de-DE" dirty="0"/>
              <a:t>“ des US-amerikanischen Konzerns Disney (D) und der Trickfilmstudios </a:t>
            </a:r>
            <a:r>
              <a:rPr lang="de-DE" dirty="0" err="1"/>
              <a:t>Pixar</a:t>
            </a:r>
            <a:r>
              <a:rPr lang="de-DE" dirty="0"/>
              <a:t> seien seiner Zeichnung und dem Inhalt seines Buches verblüffend ähnlich. Tatsächlich weisen Buch und Film jedenfalls hinsichtlich der erzählten Geschichte eine hochgradige Ähnlichkeit auf. Nun soll der Film auch in die deutschen Kinos kommen. C möchte hiergegen rechtliche Schritte einleiten. Was kann er unternehmen?</a:t>
            </a:r>
          </a:p>
          <a:p>
            <a:r>
              <a:rPr lang="de-DE" dirty="0"/>
              <a:t> </a:t>
            </a:r>
          </a:p>
          <a:p>
            <a:r>
              <a:rPr lang="de-DE" b="1" dirty="0"/>
              <a:t>Abwandlung:</a:t>
            </a:r>
            <a:r>
              <a:rPr lang="de-DE" dirty="0"/>
              <a:t> Wie ist der Fall zu beurteilen, wenn C Franzose ist?</a:t>
            </a:r>
          </a:p>
          <a:p>
            <a:pPr marL="342900" indent="-342900">
              <a:buFont typeface="Arial" charset="0"/>
              <a:buChar char="•"/>
            </a:pPr>
            <a:endParaRPr lang="de-DE" sz="2000" b="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 </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191</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062373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40902" y="986309"/>
            <a:ext cx="8426451" cy="577054"/>
          </a:xfrm>
        </p:spPr>
        <p:txBody>
          <a:bodyPr/>
          <a:lstStyle/>
          <a:p>
            <a:r>
              <a:rPr lang="de-DE" sz="2800" dirty="0">
                <a:latin typeface="Calibri"/>
                <a:cs typeface="Calibri"/>
              </a:rPr>
              <a:t>Pierrot und </a:t>
            </a:r>
            <a:r>
              <a:rPr lang="de-DE" sz="2800" dirty="0" err="1">
                <a:latin typeface="Calibri"/>
                <a:cs typeface="Calibri"/>
              </a:rPr>
              <a:t>Nemo</a:t>
            </a:r>
            <a:endParaRPr lang="de-DE" sz="28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Delikts- und Schadensrecht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192</a:t>
            </a:fld>
            <a:r>
              <a:rPr lang="de-DE" sz="1600" dirty="0">
                <a:latin typeface="Calibri" panose="020F0502020204030204" pitchFamily="34" charset="0"/>
                <a:cs typeface="Calibri" panose="020F0502020204030204" pitchFamily="34" charset="0"/>
              </a:rPr>
              <a:t> </a:t>
            </a:r>
          </a:p>
        </p:txBody>
      </p:sp>
      <p:sp>
        <p:nvSpPr>
          <p:cNvPr id="2" name="Rechteck 1"/>
          <p:cNvSpPr/>
          <p:nvPr/>
        </p:nvSpPr>
        <p:spPr>
          <a:xfrm>
            <a:off x="791580" y="1772816"/>
            <a:ext cx="877163" cy="369332"/>
          </a:xfrm>
          <a:prstGeom prst="rect">
            <a:avLst/>
          </a:prstGeom>
        </p:spPr>
        <p:txBody>
          <a:bodyPr wrap="none">
            <a:spAutoFit/>
          </a:bodyPr>
          <a:lstStyle/>
          <a:p>
            <a:r>
              <a:rPr lang="de-DE" u="sng" dirty="0">
                <a:solidFill>
                  <a:srgbClr val="000000"/>
                </a:solidFill>
                <a:latin typeface="Times New Roman" panose="02020603050405020304" pitchFamily="18" charset="0"/>
                <a:ea typeface="Times New Roman" panose="02020603050405020304" pitchFamily="18" charset="0"/>
              </a:rPr>
              <a:t>Pierrot:</a:t>
            </a:r>
            <a:endParaRPr lang="de-DE" dirty="0"/>
          </a:p>
        </p:txBody>
      </p:sp>
      <p:sp>
        <p:nvSpPr>
          <p:cNvPr id="3" name="Rechteck 2"/>
          <p:cNvSpPr/>
          <p:nvPr/>
        </p:nvSpPr>
        <p:spPr>
          <a:xfrm>
            <a:off x="5137478" y="1783060"/>
            <a:ext cx="813043" cy="369332"/>
          </a:xfrm>
          <a:prstGeom prst="rect">
            <a:avLst/>
          </a:prstGeom>
        </p:spPr>
        <p:txBody>
          <a:bodyPr wrap="none">
            <a:spAutoFit/>
          </a:bodyPr>
          <a:lstStyle/>
          <a:p>
            <a:r>
              <a:rPr lang="de-DE" u="sng" dirty="0" err="1">
                <a:solidFill>
                  <a:srgbClr val="000000"/>
                </a:solidFill>
                <a:latin typeface="Times New Roman" panose="02020603050405020304" pitchFamily="18" charset="0"/>
                <a:ea typeface="Times New Roman" panose="02020603050405020304" pitchFamily="18" charset="0"/>
              </a:rPr>
              <a:t>Nemo</a:t>
            </a:r>
            <a:r>
              <a:rPr lang="de-DE" u="sng" dirty="0">
                <a:solidFill>
                  <a:srgbClr val="000000"/>
                </a:solidFill>
                <a:latin typeface="Times New Roman" panose="02020603050405020304" pitchFamily="18" charset="0"/>
                <a:ea typeface="Times New Roman" panose="02020603050405020304" pitchFamily="18" charset="0"/>
              </a:rPr>
              <a:t>:</a:t>
            </a:r>
            <a:endParaRPr lang="de-DE" dirty="0"/>
          </a:p>
        </p:txBody>
      </p:sp>
      <p:sp>
        <p:nvSpPr>
          <p:cNvPr id="6" name="Rectangle 2"/>
          <p:cNvSpPr>
            <a:spLocks noChangeArrowheads="1"/>
          </p:cNvSpPr>
          <p:nvPr/>
        </p:nvSpPr>
        <p:spPr bwMode="auto">
          <a:xfrm>
            <a:off x="681037" y="29952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Objekt 7"/>
          <p:cNvGraphicFramePr>
            <a:graphicFrameLocks noChangeAspect="1"/>
          </p:cNvGraphicFramePr>
          <p:nvPr>
            <p:extLst>
              <p:ext uri="{D42A27DB-BD31-4B8C-83A1-F6EECF244321}">
                <p14:modId xmlns:p14="http://schemas.microsoft.com/office/powerpoint/2010/main" val="1286178450"/>
              </p:ext>
            </p:extLst>
          </p:nvPr>
        </p:nvGraphicFramePr>
        <p:xfrm>
          <a:off x="681037" y="2995247"/>
          <a:ext cx="1362075" cy="1162050"/>
        </p:xfrm>
        <a:graphic>
          <a:graphicData uri="http://schemas.openxmlformats.org/presentationml/2006/ole">
            <mc:AlternateContent xmlns:mc="http://schemas.openxmlformats.org/markup-compatibility/2006">
              <mc:Choice xmlns:v="urn:schemas-microsoft-com:vml" Requires="v">
                <p:oleObj spid="_x0000_s4121" r:id="rId3" imgW="6180952" imgH="5533333" progId="MSPhotoEd.3">
                  <p:embed/>
                </p:oleObj>
              </mc:Choice>
              <mc:Fallback>
                <p:oleObj r:id="rId3" imgW="6180952" imgH="553333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 y="2995247"/>
                        <a:ext cx="13620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Grafik 17" descr="Nemo"/>
          <p:cNvPicPr/>
          <p:nvPr/>
        </p:nvPicPr>
        <p:blipFill>
          <a:blip r:embed="rId5">
            <a:extLst>
              <a:ext uri="{28A0092B-C50C-407E-A947-70E740481C1C}">
                <a14:useLocalDpi xmlns:a14="http://schemas.microsoft.com/office/drawing/2010/main" val="0"/>
              </a:ext>
            </a:extLst>
          </a:blip>
          <a:srcRect/>
          <a:stretch>
            <a:fillRect/>
          </a:stretch>
        </p:blipFill>
        <p:spPr bwMode="auto">
          <a:xfrm>
            <a:off x="5095355" y="2989326"/>
            <a:ext cx="1666770" cy="1057995"/>
          </a:xfrm>
          <a:prstGeom prst="rect">
            <a:avLst/>
          </a:prstGeom>
          <a:noFill/>
          <a:ln>
            <a:noFill/>
          </a:ln>
        </p:spPr>
      </p:pic>
    </p:spTree>
    <p:extLst>
      <p:ext uri="{BB962C8B-B14F-4D97-AF65-F5344CB8AC3E}">
        <p14:creationId xmlns:p14="http://schemas.microsoft.com/office/powerpoint/2010/main" val="17768442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40902" y="840475"/>
            <a:ext cx="8426451" cy="577054"/>
          </a:xfrm>
        </p:spPr>
        <p:txBody>
          <a:bodyPr/>
          <a:lstStyle/>
          <a:p>
            <a:r>
              <a:rPr lang="de-DE" sz="2800" dirty="0">
                <a:latin typeface="Calibri"/>
                <a:cs typeface="Calibri"/>
              </a:rPr>
              <a:t>Fallbearbeitung</a:t>
            </a:r>
          </a:p>
        </p:txBody>
      </p:sp>
      <p:sp>
        <p:nvSpPr>
          <p:cNvPr id="3" name="Vertikaler Textplatzhalter 2"/>
          <p:cNvSpPr>
            <a:spLocks noGrp="1"/>
          </p:cNvSpPr>
          <p:nvPr>
            <p:ph type="body" orient="vert" idx="1"/>
          </p:nvPr>
        </p:nvSpPr>
        <p:spPr>
          <a:xfrm>
            <a:off x="358775" y="1336454"/>
            <a:ext cx="8677721" cy="4684834"/>
          </a:xfrm>
        </p:spPr>
        <p:txBody>
          <a:bodyPr>
            <a:normAutofit fontScale="85000" lnSpcReduction="10000"/>
          </a:bodyPr>
          <a:lstStyle/>
          <a:p>
            <a:r>
              <a:rPr lang="de-DE" b="1" dirty="0" smtClean="0"/>
              <a:t>Ausgangsfall:</a:t>
            </a:r>
            <a:endParaRPr lang="de-DE" dirty="0"/>
          </a:p>
          <a:p>
            <a:r>
              <a:rPr lang="de-DE" b="1" dirty="0" smtClean="0"/>
              <a:t>A.</a:t>
            </a:r>
            <a:r>
              <a:rPr lang="de-DE" dirty="0" smtClean="0"/>
              <a:t> Unterlassungsanspruch aus </a:t>
            </a:r>
            <a:r>
              <a:rPr lang="de-DE" dirty="0"/>
              <a:t>§ 97 Abs. 1 S. 1 UrhG </a:t>
            </a:r>
            <a:r>
              <a:rPr lang="de-DE" dirty="0" smtClean="0"/>
              <a:t>?</a:t>
            </a:r>
            <a:r>
              <a:rPr lang="de-DE" dirty="0"/>
              <a:t> </a:t>
            </a:r>
          </a:p>
          <a:p>
            <a:r>
              <a:rPr lang="de-DE" b="1" dirty="0"/>
              <a:t>I.</a:t>
            </a:r>
            <a:r>
              <a:rPr lang="de-DE" dirty="0"/>
              <a:t> </a:t>
            </a:r>
            <a:r>
              <a:rPr lang="de-DE" dirty="0" smtClean="0"/>
              <a:t>geschütztes </a:t>
            </a:r>
            <a:r>
              <a:rPr lang="de-DE" dirty="0"/>
              <a:t>Sprachwerk </a:t>
            </a:r>
            <a:r>
              <a:rPr lang="de-DE" dirty="0" err="1"/>
              <a:t>i.S.d</a:t>
            </a:r>
            <a:r>
              <a:rPr lang="de-DE" dirty="0"/>
              <a:t>. § 2 Abs. 1 Nr. 1 und Abs. 2 UrhG</a:t>
            </a:r>
            <a:r>
              <a:rPr lang="de-DE" dirty="0" smtClean="0"/>
              <a:t>.</a:t>
            </a:r>
            <a:endParaRPr lang="de-DE" dirty="0"/>
          </a:p>
          <a:p>
            <a:r>
              <a:rPr lang="de-DE" b="1" dirty="0"/>
              <a:t>II. </a:t>
            </a:r>
            <a:r>
              <a:rPr lang="de-DE" dirty="0"/>
              <a:t>Bearbeitungen </a:t>
            </a:r>
            <a:r>
              <a:rPr lang="de-DE" dirty="0" smtClean="0"/>
              <a:t>gem. </a:t>
            </a:r>
            <a:r>
              <a:rPr lang="de-DE" dirty="0"/>
              <a:t>§ 23 S. 1 UrhG nur mit Einwilligung des Urhebers  </a:t>
            </a:r>
          </a:p>
          <a:p>
            <a:r>
              <a:rPr lang="de-DE" b="1" dirty="0"/>
              <a:t>III.</a:t>
            </a:r>
            <a:r>
              <a:rPr lang="de-DE" dirty="0"/>
              <a:t> </a:t>
            </a:r>
            <a:r>
              <a:rPr lang="de-DE" dirty="0" smtClean="0"/>
              <a:t>(P) C ist </a:t>
            </a:r>
            <a:r>
              <a:rPr lang="de-DE" dirty="0"/>
              <a:t>Kanadier </a:t>
            </a:r>
            <a:r>
              <a:rPr lang="de-DE" dirty="0" smtClean="0">
                <a:sym typeface="Wingdings" panose="05000000000000000000" pitchFamily="2" charset="2"/>
              </a:rPr>
              <a:t> kann er sich auf </a:t>
            </a:r>
            <a:r>
              <a:rPr lang="de-DE" dirty="0" smtClean="0"/>
              <a:t>das </a:t>
            </a:r>
            <a:r>
              <a:rPr lang="de-DE" dirty="0"/>
              <a:t>Einwilligungserfordernis </a:t>
            </a:r>
            <a:r>
              <a:rPr lang="de-DE" dirty="0" smtClean="0"/>
              <a:t>berufen?</a:t>
            </a:r>
            <a:r>
              <a:rPr lang="de-DE" dirty="0"/>
              <a:t> </a:t>
            </a:r>
            <a:endParaRPr lang="de-DE" dirty="0" smtClean="0"/>
          </a:p>
          <a:p>
            <a:pPr marL="789750" lvl="2" indent="-285750">
              <a:buFont typeface="Symbol" panose="05050102010706020507" pitchFamily="18" charset="2"/>
              <a:buChar char="-"/>
            </a:pPr>
            <a:r>
              <a:rPr lang="de-DE" b="0" dirty="0" smtClean="0"/>
              <a:t>§ </a:t>
            </a:r>
            <a:r>
              <a:rPr lang="de-DE" b="0" dirty="0"/>
              <a:t>121 Abs. 1 UrhG </a:t>
            </a:r>
            <a:r>
              <a:rPr lang="de-DE" b="0" dirty="0" smtClean="0"/>
              <a:t>(-), Werk ist noch nicht in Deutschland erschienen</a:t>
            </a:r>
          </a:p>
          <a:p>
            <a:pPr marL="789750" lvl="2" indent="-285750">
              <a:buFont typeface="Symbol" panose="05050102010706020507" pitchFamily="18" charset="2"/>
              <a:buChar char="-"/>
            </a:pPr>
            <a:r>
              <a:rPr lang="de-DE" b="0" dirty="0"/>
              <a:t>§ 121 Abs. 4 UrhG in Verbindung mit Staatsverträgen </a:t>
            </a:r>
            <a:endParaRPr lang="de-DE" b="0" dirty="0" smtClean="0"/>
          </a:p>
          <a:p>
            <a:pPr marL="969750" lvl="3" indent="-285750">
              <a:buFont typeface="Wingdings" panose="05000000000000000000" pitchFamily="2" charset="2"/>
              <a:buChar char="Ø"/>
            </a:pPr>
            <a:r>
              <a:rPr lang="de-DE" b="0" dirty="0" smtClean="0"/>
              <a:t>Art </a:t>
            </a:r>
            <a:r>
              <a:rPr lang="de-DE" b="0" dirty="0"/>
              <a:t>5 Abs. 1 </a:t>
            </a:r>
            <a:r>
              <a:rPr lang="de-DE" b="0" dirty="0" smtClean="0"/>
              <a:t>RBÜ, Art</a:t>
            </a:r>
            <a:r>
              <a:rPr lang="de-DE" b="0" dirty="0"/>
              <a:t>. 3 Abs. 1 TRIPS und Art. 9 Abs. 1 TRIPS </a:t>
            </a:r>
            <a:r>
              <a:rPr lang="de-DE" b="0" dirty="0" err="1"/>
              <a:t>i.V.m</a:t>
            </a:r>
            <a:r>
              <a:rPr lang="de-DE" b="0" dirty="0"/>
              <a:t>. Art. 5 Abs. 1 RBÜ </a:t>
            </a:r>
            <a:r>
              <a:rPr lang="de-DE" b="0" dirty="0" smtClean="0">
                <a:sym typeface="Wingdings" panose="05000000000000000000" pitchFamily="2" charset="2"/>
              </a:rPr>
              <a:t> </a:t>
            </a:r>
            <a:r>
              <a:rPr lang="de-DE" b="0" dirty="0" smtClean="0"/>
              <a:t>Grundsatz </a:t>
            </a:r>
            <a:r>
              <a:rPr lang="de-DE" b="0" dirty="0"/>
              <a:t>der Inländerbehandlung</a:t>
            </a:r>
          </a:p>
          <a:p>
            <a:pPr marL="342900" indent="-342900">
              <a:buFont typeface="Arial" charset="0"/>
              <a:buChar char="•"/>
            </a:pPr>
            <a:endParaRPr lang="de-DE" sz="2000" b="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193</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4113445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43718" y="1002199"/>
            <a:ext cx="8426451" cy="495979"/>
          </a:xfrm>
        </p:spPr>
        <p:txBody>
          <a:bodyPr>
            <a:normAutofit fontScale="90000"/>
          </a:bodyPr>
          <a:lstStyle/>
          <a:p>
            <a:r>
              <a:rPr lang="de-DE" sz="2800" dirty="0">
                <a:latin typeface="Calibri"/>
                <a:cs typeface="Calibri"/>
              </a:rPr>
              <a:t>Fallbearbeitung</a:t>
            </a:r>
          </a:p>
        </p:txBody>
      </p:sp>
      <p:sp>
        <p:nvSpPr>
          <p:cNvPr id="3" name="Vertikaler Textplatzhalter 2"/>
          <p:cNvSpPr>
            <a:spLocks noGrp="1"/>
          </p:cNvSpPr>
          <p:nvPr>
            <p:ph type="body" orient="vert" idx="1"/>
          </p:nvPr>
        </p:nvSpPr>
        <p:spPr>
          <a:xfrm>
            <a:off x="360000" y="1727891"/>
            <a:ext cx="8425225" cy="4835994"/>
          </a:xfrm>
        </p:spPr>
        <p:txBody>
          <a:bodyPr>
            <a:normAutofit fontScale="92500" lnSpcReduction="20000"/>
          </a:bodyPr>
          <a:lstStyle/>
          <a:p>
            <a:r>
              <a:rPr lang="de-DE" b="1" dirty="0"/>
              <a:t>IV. </a:t>
            </a:r>
            <a:r>
              <a:rPr lang="de-DE" dirty="0" smtClean="0"/>
              <a:t>drohende</a:t>
            </a:r>
            <a:r>
              <a:rPr lang="de-DE" dirty="0"/>
              <a:t>, hinreichend konkretisierte Erstbegehungsgefahr </a:t>
            </a:r>
            <a:r>
              <a:rPr lang="de-DE" dirty="0" smtClean="0"/>
              <a:t>(+)</a:t>
            </a:r>
            <a:r>
              <a:rPr lang="de-DE" dirty="0"/>
              <a:t> </a:t>
            </a:r>
          </a:p>
          <a:p>
            <a:r>
              <a:rPr lang="de-DE" b="1" dirty="0"/>
              <a:t>V. </a:t>
            </a:r>
            <a:r>
              <a:rPr lang="de-DE" dirty="0" smtClean="0"/>
              <a:t>Unterlassungsanspruch </a:t>
            </a:r>
            <a:r>
              <a:rPr lang="de-DE" dirty="0"/>
              <a:t>aus § 97 Abs. 1 S. 1 </a:t>
            </a:r>
            <a:r>
              <a:rPr lang="de-DE" dirty="0" smtClean="0"/>
              <a:t>UrhG (+)</a:t>
            </a:r>
            <a:endParaRPr lang="de-DE" dirty="0"/>
          </a:p>
          <a:p>
            <a:r>
              <a:rPr lang="de-DE" b="1" dirty="0"/>
              <a:t>B. Abwandlung</a:t>
            </a:r>
            <a:endParaRPr lang="de-DE" dirty="0"/>
          </a:p>
          <a:p>
            <a:r>
              <a:rPr lang="de-DE" dirty="0"/>
              <a:t>Gemäß § 120 Abs. 2 Nr. 2 1. Alt. UrhG stehen EU-Angehörige deutschen Staatsangehörigen gleich. Demnach kann sich C als Franzose ohne Anwendung der internationalen Abkommen, unmittelbar auf die Bestimmungen des UrhG berufen. </a:t>
            </a:r>
            <a:endParaRPr lang="de-DE" sz="2000" b="0" dirty="0">
              <a:latin typeface="Calibri"/>
              <a:cs typeface="Calibri"/>
            </a:endParaRPr>
          </a:p>
        </p:txBody>
      </p:sp>
      <p:sp>
        <p:nvSpPr>
          <p:cNvPr id="13" name="Datumsplatzhalter 12"/>
          <p:cNvSpPr>
            <a:spLocks noGrp="1"/>
          </p:cNvSpPr>
          <p:nvPr>
            <p:ph type="dt" sz="half" idx="10"/>
          </p:nvPr>
        </p:nvSpPr>
        <p:spPr>
          <a:xfrm>
            <a:off x="3779912" y="412486"/>
            <a:ext cx="5185225" cy="360000"/>
          </a:xfrm>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194</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6907580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58774" y="958812"/>
            <a:ext cx="8426451" cy="495979"/>
          </a:xfrm>
        </p:spPr>
        <p:txBody>
          <a:bodyPr>
            <a:normAutofit fontScale="90000"/>
          </a:bodyPr>
          <a:lstStyle/>
          <a:p>
            <a:r>
              <a:rPr lang="de-DE" sz="2800" dirty="0">
                <a:latin typeface="Calibri"/>
                <a:cs typeface="Calibri"/>
              </a:rPr>
              <a:t>Fall 2</a:t>
            </a:r>
            <a:endParaRPr lang="de-DE" sz="2800" b="0" dirty="0">
              <a:latin typeface="Calibri"/>
              <a:cs typeface="Calibri"/>
            </a:endParaRPr>
          </a:p>
        </p:txBody>
      </p:sp>
      <p:sp>
        <p:nvSpPr>
          <p:cNvPr id="3" name="Vertikaler Textplatzhalter 2"/>
          <p:cNvSpPr>
            <a:spLocks noGrp="1"/>
          </p:cNvSpPr>
          <p:nvPr>
            <p:ph type="body" orient="vert" idx="1"/>
          </p:nvPr>
        </p:nvSpPr>
        <p:spPr>
          <a:xfrm>
            <a:off x="358775" y="1664804"/>
            <a:ext cx="8425225" cy="3457575"/>
          </a:xfrm>
        </p:spPr>
        <p:txBody>
          <a:bodyPr>
            <a:normAutofit fontScale="70000" lnSpcReduction="20000"/>
          </a:bodyPr>
          <a:lstStyle/>
          <a:p>
            <a:r>
              <a:rPr lang="de-DE" dirty="0"/>
              <a:t> Der wenig bekannte brasilianische Schriftsteller </a:t>
            </a:r>
            <a:r>
              <a:rPr lang="de-DE" dirty="0" err="1"/>
              <a:t>Luiz</a:t>
            </a:r>
            <a:r>
              <a:rPr lang="de-DE" dirty="0"/>
              <a:t> Nazario Costa schrieb 1940 das Buch „Sao Paulo“. Im gleichen Jahr verstarb der Autor. Ein deutscher Verleger möchte dieses literarische Kleinod im Original im Jahr 2004 in Deutschland veröffentlichen</a:t>
            </a:r>
            <a:r>
              <a:rPr lang="de-DE" dirty="0" smtClean="0"/>
              <a:t>.</a:t>
            </a:r>
            <a:endParaRPr lang="de-DE" dirty="0"/>
          </a:p>
          <a:p>
            <a:r>
              <a:rPr lang="de-DE" dirty="0"/>
              <a:t>Um die Kosten dafür kalkulieren zu können, fragt er seinen Anwalt, ob den Erben ein Vergütungsanspruch für sein Vorhaben zusteht?</a:t>
            </a:r>
          </a:p>
          <a:p>
            <a:r>
              <a:rPr lang="de-DE" dirty="0"/>
              <a:t> </a:t>
            </a:r>
          </a:p>
          <a:p>
            <a:r>
              <a:rPr lang="de-DE" dirty="0"/>
              <a:t>Anmerkung: Es ist anzunehmen, dass die Schutzfrist für Sprachwerke in Brasilien 60 Jahre </a:t>
            </a:r>
            <a:r>
              <a:rPr lang="de-DE" dirty="0" err="1"/>
              <a:t>p.m.a</a:t>
            </a:r>
            <a:r>
              <a:rPr lang="de-DE" dirty="0"/>
              <a:t>. beträgt.</a:t>
            </a:r>
          </a:p>
          <a:p>
            <a:pPr marL="342900" indent="-342900">
              <a:buFont typeface="Arial" charset="0"/>
              <a:buChar char="•"/>
            </a:pPr>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195</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942888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340902" y="840475"/>
            <a:ext cx="8426451" cy="495979"/>
          </a:xfrm>
        </p:spPr>
        <p:txBody>
          <a:bodyPr>
            <a:normAutofit fontScale="90000"/>
          </a:bodyPr>
          <a:lstStyle/>
          <a:p>
            <a:r>
              <a:rPr lang="de-DE" sz="2800" dirty="0">
                <a:latin typeface="Calibri"/>
                <a:cs typeface="Calibri"/>
              </a:rPr>
              <a:t>Lösungshinweise</a:t>
            </a:r>
          </a:p>
        </p:txBody>
      </p:sp>
      <p:sp>
        <p:nvSpPr>
          <p:cNvPr id="3" name="Vertikaler Textplatzhalter 2"/>
          <p:cNvSpPr>
            <a:spLocks noGrp="1"/>
          </p:cNvSpPr>
          <p:nvPr>
            <p:ph type="body" orient="vert" idx="1"/>
          </p:nvPr>
        </p:nvSpPr>
        <p:spPr>
          <a:xfrm>
            <a:off x="360000" y="1710007"/>
            <a:ext cx="8425225" cy="3457575"/>
          </a:xfrm>
        </p:spPr>
        <p:txBody>
          <a:bodyPr>
            <a:normAutofit fontScale="70000" lnSpcReduction="20000"/>
          </a:bodyPr>
          <a:lstStyle/>
          <a:p>
            <a:r>
              <a:rPr lang="de-DE" dirty="0"/>
              <a:t>Die Erben des Urheberrechts </a:t>
            </a:r>
            <a:r>
              <a:rPr lang="de-DE" dirty="0" err="1"/>
              <a:t>i.S.d</a:t>
            </a:r>
            <a:r>
              <a:rPr lang="de-DE" dirty="0"/>
              <a:t>. § 28 Abs. 1 UrhG könnten einen </a:t>
            </a:r>
            <a:r>
              <a:rPr lang="de-DE" b="1" dirty="0"/>
              <a:t>Vergütungsanspruch nach § 32 Abs. 1 S. 2 UrhG</a:t>
            </a:r>
            <a:r>
              <a:rPr lang="de-DE" dirty="0"/>
              <a:t> haben. </a:t>
            </a:r>
          </a:p>
          <a:p>
            <a:r>
              <a:rPr lang="de-DE" dirty="0" smtClean="0"/>
              <a:t>(P) Schutzfrist bereits </a:t>
            </a:r>
            <a:r>
              <a:rPr lang="de-DE" dirty="0"/>
              <a:t>abgelaufen und </a:t>
            </a:r>
            <a:r>
              <a:rPr lang="de-DE" dirty="0" smtClean="0"/>
              <a:t>somit gemeinfrei?</a:t>
            </a:r>
          </a:p>
          <a:p>
            <a:r>
              <a:rPr lang="de-DE" b="1" dirty="0" smtClean="0"/>
              <a:t>A</a:t>
            </a:r>
            <a:r>
              <a:rPr lang="de-DE" b="1" dirty="0"/>
              <a:t>.</a:t>
            </a:r>
            <a:r>
              <a:rPr lang="de-DE" dirty="0"/>
              <a:t> </a:t>
            </a:r>
            <a:r>
              <a:rPr lang="de-DE" dirty="0" smtClean="0"/>
              <a:t>§ </a:t>
            </a:r>
            <a:r>
              <a:rPr lang="de-DE" dirty="0"/>
              <a:t>121 Abs. 1 </a:t>
            </a:r>
            <a:r>
              <a:rPr lang="de-DE" dirty="0" smtClean="0"/>
              <a:t>UrhG? (-), mangels </a:t>
            </a:r>
            <a:r>
              <a:rPr lang="de-DE" dirty="0"/>
              <a:t>Erscheinen in </a:t>
            </a:r>
            <a:r>
              <a:rPr lang="de-DE" dirty="0" smtClean="0"/>
              <a:t>Deutschland</a:t>
            </a:r>
          </a:p>
          <a:p>
            <a:r>
              <a:rPr lang="de-DE" b="1" dirty="0" smtClean="0"/>
              <a:t>B</a:t>
            </a:r>
            <a:r>
              <a:rPr lang="de-DE" b="1" dirty="0"/>
              <a:t>.</a:t>
            </a:r>
            <a:r>
              <a:rPr lang="de-DE" dirty="0"/>
              <a:t> </a:t>
            </a:r>
            <a:r>
              <a:rPr lang="de-DE" dirty="0" smtClean="0"/>
              <a:t>§ </a:t>
            </a:r>
            <a:r>
              <a:rPr lang="de-DE" dirty="0"/>
              <a:t>121 Abs. 4 UrhG </a:t>
            </a:r>
            <a:r>
              <a:rPr lang="de-DE" dirty="0" err="1"/>
              <a:t>i.V.m</a:t>
            </a:r>
            <a:r>
              <a:rPr lang="de-DE" dirty="0"/>
              <a:t>. den </a:t>
            </a:r>
            <a:r>
              <a:rPr lang="de-DE" dirty="0" smtClean="0"/>
              <a:t>Staatsverträgen</a:t>
            </a:r>
          </a:p>
          <a:p>
            <a:pPr marL="666900" lvl="1" indent="-342900">
              <a:buFont typeface="Symbol" panose="05050102010706020507" pitchFamily="18" charset="2"/>
              <a:buChar char="-"/>
            </a:pPr>
            <a:r>
              <a:rPr lang="de-DE" b="0" dirty="0"/>
              <a:t>Art 5 Abs. 1 </a:t>
            </a:r>
            <a:r>
              <a:rPr lang="de-DE" b="0" dirty="0" smtClean="0"/>
              <a:t>RBÜ, Art</a:t>
            </a:r>
            <a:r>
              <a:rPr lang="de-DE" b="0" dirty="0"/>
              <a:t>. 3 Abs. 1 TRIPS und Art. 9 Abs. 1 TRIPS </a:t>
            </a:r>
            <a:r>
              <a:rPr lang="de-DE" b="0" dirty="0" err="1"/>
              <a:t>i.V.m</a:t>
            </a:r>
            <a:r>
              <a:rPr lang="de-DE" b="0" dirty="0"/>
              <a:t>. Art. 5 Abs. 1 RBÜ </a:t>
            </a:r>
            <a:r>
              <a:rPr lang="de-DE" b="0" dirty="0" smtClean="0">
                <a:sym typeface="Wingdings" panose="05000000000000000000" pitchFamily="2" charset="2"/>
              </a:rPr>
              <a:t> </a:t>
            </a:r>
            <a:r>
              <a:rPr lang="de-DE" b="0" dirty="0" smtClean="0"/>
              <a:t>Grundsatz </a:t>
            </a:r>
            <a:r>
              <a:rPr lang="de-DE" b="0" dirty="0"/>
              <a:t>der Inländerbehandlung</a:t>
            </a:r>
            <a:r>
              <a:rPr lang="de-DE" b="0" dirty="0" smtClean="0"/>
              <a:t>.</a:t>
            </a:r>
          </a:p>
          <a:p>
            <a:pPr marL="666900" lvl="1" indent="-342900">
              <a:buFont typeface="Symbol" panose="05050102010706020507" pitchFamily="18" charset="2"/>
              <a:buChar char="-"/>
            </a:pPr>
            <a:r>
              <a:rPr lang="de-DE" b="0" dirty="0"/>
              <a:t>Art. 7 Abs. 8 </a:t>
            </a:r>
            <a:r>
              <a:rPr lang="de-DE" b="0" dirty="0" smtClean="0"/>
              <a:t>RBÜ: keine Überschreitung der Schutzfrist des Ursprungslandes </a:t>
            </a:r>
          </a:p>
          <a:p>
            <a:pPr marL="666900" lvl="1" indent="-342900">
              <a:buFont typeface="Symbol" panose="05050102010706020507" pitchFamily="18" charset="2"/>
              <a:buChar char="-"/>
            </a:pPr>
            <a:r>
              <a:rPr lang="de-DE" b="0" dirty="0"/>
              <a:t>Prinzip der Meistbegünstigung aus Art. 4 </a:t>
            </a:r>
            <a:r>
              <a:rPr lang="de-DE" b="0" dirty="0" smtClean="0"/>
              <a:t>TRIPS? (-), Ausnahme gem. Art</a:t>
            </a:r>
            <a:r>
              <a:rPr lang="de-DE" b="0" dirty="0"/>
              <a:t>. 4 </a:t>
            </a:r>
            <a:r>
              <a:rPr lang="de-DE" b="0" dirty="0" err="1"/>
              <a:t>lit</a:t>
            </a:r>
            <a:r>
              <a:rPr lang="de-DE" b="0" dirty="0"/>
              <a:t>. d) </a:t>
            </a:r>
            <a:r>
              <a:rPr lang="de-DE" b="0" dirty="0" smtClean="0"/>
              <a:t>TRIPS </a:t>
            </a:r>
            <a:r>
              <a:rPr lang="de-DE" b="0" dirty="0" smtClean="0">
                <a:sym typeface="Wingdings" panose="05000000000000000000" pitchFamily="2" charset="2"/>
              </a:rPr>
              <a:t> EG</a:t>
            </a:r>
            <a:endParaRPr lang="de-DE" b="0" dirty="0"/>
          </a:p>
          <a:p>
            <a:pPr marL="342900" indent="-342900">
              <a:buFont typeface="Arial" charset="0"/>
              <a:buChar char="•"/>
            </a:pPr>
            <a:endParaRPr lang="de-DE" sz="2000" dirty="0">
              <a:latin typeface="Calibri"/>
              <a:cs typeface="Calibri"/>
            </a:endParaRPr>
          </a:p>
        </p:txBody>
      </p:sp>
      <p:sp>
        <p:nvSpPr>
          <p:cNvPr id="13" name="Datumsplatzhalter 12"/>
          <p:cNvSpPr>
            <a:spLocks noGrp="1"/>
          </p:cNvSpPr>
          <p:nvPr>
            <p:ph type="dt" sz="half" idx="10"/>
          </p:nvPr>
        </p:nvSpPr>
        <p:spPr/>
        <p:txBody>
          <a:bodyPr/>
          <a:lstStyle/>
          <a:p>
            <a:r>
              <a:rPr lang="de-DE" sz="1400" dirty="0">
                <a:latin typeface="Calibri"/>
                <a:cs typeface="Calibri"/>
              </a:rPr>
              <a:t>Internationales Urheberrecht</a:t>
            </a:r>
          </a:p>
        </p:txBody>
      </p:sp>
      <p:sp>
        <p:nvSpPr>
          <p:cNvPr id="14" name="Fußzeilenplatzhalter 13"/>
          <p:cNvSpPr>
            <a:spLocks noGrp="1"/>
          </p:cNvSpPr>
          <p:nvPr>
            <p:ph type="ftr" sz="quarter" idx="11"/>
          </p:nvPr>
        </p:nvSpPr>
        <p:spPr/>
        <p:txBody>
          <a:bodyPr/>
          <a:lstStyle/>
          <a:p>
            <a:r>
              <a:rPr lang="de-DE" sz="1400" dirty="0">
                <a:latin typeface="Calibri"/>
                <a:cs typeface="Calibri"/>
              </a:rPr>
              <a:t>Prof. Dr. Thomas </a:t>
            </a:r>
            <a:r>
              <a:rPr lang="de-DE" sz="1400" dirty="0" err="1">
                <a:latin typeface="Calibri"/>
                <a:cs typeface="Calibri"/>
              </a:rPr>
              <a:t>Hoeren</a:t>
            </a:r>
            <a:endParaRPr lang="de-DE" sz="1400" dirty="0">
              <a:latin typeface="Calibri"/>
              <a:cs typeface="Calibri"/>
            </a:endParaRPr>
          </a:p>
        </p:txBody>
      </p:sp>
      <p:sp>
        <p:nvSpPr>
          <p:cNvPr id="15" name="Foliennummernplatzhalter 14"/>
          <p:cNvSpPr>
            <a:spLocks noGrp="1"/>
          </p:cNvSpPr>
          <p:nvPr>
            <p:ph type="sldNum" sz="quarter" idx="12"/>
          </p:nvPr>
        </p:nvSpPr>
        <p:spPr>
          <a:xfrm>
            <a:off x="8064000" y="6172448"/>
            <a:ext cx="720000" cy="360000"/>
          </a:xfrm>
        </p:spPr>
        <p:txBody>
          <a:bodyPr/>
          <a:lstStyle/>
          <a:p>
            <a:fld id="{6C8FC03C-C266-4645-ABC5-645062898383}" type="slidenum">
              <a:rPr lang="de-DE" sz="1600" smtClean="0">
                <a:latin typeface="Calibri" panose="020F0502020204030204" pitchFamily="34" charset="0"/>
                <a:cs typeface="Calibri" panose="020F0502020204030204" pitchFamily="34" charset="0"/>
              </a:rPr>
              <a:pPr/>
              <a:t>196</a:t>
            </a:fld>
            <a:r>
              <a:rPr lang="de-D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494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a:extLst>
              <a:ext uri="{FF2B5EF4-FFF2-40B4-BE49-F238E27FC236}">
                <a16:creationId xmlns="" xmlns:a16="http://schemas.microsoft.com/office/drawing/2014/main" id="{9350FE20-3F55-48A1-981A-14466650105A}"/>
              </a:ext>
            </a:extLst>
          </p:cNvPr>
          <p:cNvSpPr>
            <a:spLocks noGrp="1"/>
          </p:cNvSpPr>
          <p:nvPr>
            <p:ph type="body" orient="vert" idx="1"/>
          </p:nvPr>
        </p:nvSpPr>
        <p:spPr>
          <a:xfrm>
            <a:off x="358775" y="1592796"/>
            <a:ext cx="8425225" cy="3457575"/>
          </a:xfrm>
        </p:spPr>
        <p:txBody>
          <a:bodyPr>
            <a:normAutofit fontScale="92500" lnSpcReduction="20000"/>
          </a:bodyPr>
          <a:lstStyle/>
          <a:p>
            <a:r>
              <a:rPr lang="de-DE" b="1" dirty="0" smtClean="0"/>
              <a:t>III</a:t>
            </a:r>
            <a:r>
              <a:rPr lang="de-DE" b="1" dirty="0"/>
              <a:t>. </a:t>
            </a:r>
            <a:r>
              <a:rPr lang="de-DE" dirty="0"/>
              <a:t>Aus § 121 Abs. 4 UrhG </a:t>
            </a:r>
            <a:r>
              <a:rPr lang="de-DE" dirty="0" err="1"/>
              <a:t>i.V.m</a:t>
            </a:r>
            <a:r>
              <a:rPr lang="de-DE" dirty="0"/>
              <a:t>. Art. 7 Abs. 8 RBÜ ergibt sich somit eine Schutzfrist von 60 Jahren </a:t>
            </a:r>
            <a:r>
              <a:rPr lang="de-DE" dirty="0" err="1"/>
              <a:t>p.m.a</a:t>
            </a:r>
            <a:r>
              <a:rPr lang="de-DE" dirty="0"/>
              <a:t>. für brasilianische Urheber. Sie ist somit im Jahre 2000 abgelaufen. Das Werk ist gemeinfrei</a:t>
            </a:r>
            <a:r>
              <a:rPr lang="de-DE" dirty="0" smtClean="0"/>
              <a:t>.</a:t>
            </a:r>
          </a:p>
          <a:p>
            <a:endParaRPr lang="de-DE" dirty="0"/>
          </a:p>
          <a:p>
            <a:r>
              <a:rPr lang="de-DE" b="1" dirty="0"/>
              <a:t>Ergebnis: Die Erben haben keinen Vergütungsanspruch nach § 32 Abs. 1 S. 2 UrhG.</a:t>
            </a:r>
          </a:p>
          <a:p>
            <a:r>
              <a:rPr lang="de-DE" dirty="0"/>
              <a:t> </a:t>
            </a:r>
          </a:p>
          <a:p>
            <a:endParaRPr lang="de-DE" dirty="0"/>
          </a:p>
          <a:p>
            <a:endParaRPr lang="de-DE" dirty="0"/>
          </a:p>
          <a:p>
            <a:endParaRPr lang="de-DE" dirty="0"/>
          </a:p>
        </p:txBody>
      </p:sp>
      <p:sp>
        <p:nvSpPr>
          <p:cNvPr id="5" name="Fußzeilenplatzhalter 4">
            <a:extLst>
              <a:ext uri="{FF2B5EF4-FFF2-40B4-BE49-F238E27FC236}">
                <a16:creationId xmlns="" xmlns:a16="http://schemas.microsoft.com/office/drawing/2014/main" id="{271C09D1-ECAB-4861-AF36-3032B1C21EFC}"/>
              </a:ext>
            </a:extLst>
          </p:cNvPr>
          <p:cNvSpPr>
            <a:spLocks noGrp="1"/>
          </p:cNvSpPr>
          <p:nvPr>
            <p:ph type="ftr" sz="quarter" idx="11"/>
          </p:nvPr>
        </p:nvSpPr>
        <p:spPr/>
        <p:txBody>
          <a:bodyPr/>
          <a:lstStyle/>
          <a:p>
            <a:r>
              <a:rPr lang="de-DE" dirty="0">
                <a:latin typeface="Calibri"/>
                <a:cs typeface="Calibri"/>
              </a:rPr>
              <a:t>Prof. Dr. Thomas Hoeren</a:t>
            </a:r>
          </a:p>
        </p:txBody>
      </p:sp>
      <p:sp>
        <p:nvSpPr>
          <p:cNvPr id="6" name="Foliennummernplatzhalter 5">
            <a:extLst>
              <a:ext uri="{FF2B5EF4-FFF2-40B4-BE49-F238E27FC236}">
                <a16:creationId xmlns="" xmlns:a16="http://schemas.microsoft.com/office/drawing/2014/main" id="{6E8510F6-1536-4E8F-AC3E-48741DB03C5B}"/>
              </a:ext>
            </a:extLst>
          </p:cNvPr>
          <p:cNvSpPr>
            <a:spLocks noGrp="1"/>
          </p:cNvSpPr>
          <p:nvPr>
            <p:ph type="sldNum" sz="quarter" idx="12"/>
          </p:nvPr>
        </p:nvSpPr>
        <p:spPr/>
        <p:txBody>
          <a:bodyPr/>
          <a:lstStyle/>
          <a:p>
            <a:fld id="{6C8FC03C-C266-4645-ABC5-645062898383}" type="slidenum">
              <a:rPr lang="de-DE" smtClean="0"/>
              <a:pPr/>
              <a:t>197</a:t>
            </a:fld>
            <a:r>
              <a:rPr lang="de-DE"/>
              <a:t> </a:t>
            </a:r>
            <a:endParaRPr lang="de-DE" sz="1400" dirty="0"/>
          </a:p>
        </p:txBody>
      </p:sp>
    </p:spTree>
    <p:extLst>
      <p:ext uri="{BB962C8B-B14F-4D97-AF65-F5344CB8AC3E}">
        <p14:creationId xmlns:p14="http://schemas.microsoft.com/office/powerpoint/2010/main" val="24619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549" y="1053334"/>
            <a:ext cx="8426451" cy="577054"/>
          </a:xfrm>
        </p:spPr>
        <p:txBody>
          <a:bodyPr>
            <a:normAutofit fontScale="90000"/>
          </a:bodyPr>
          <a:lstStyle/>
          <a:p>
            <a:r>
              <a:rPr lang="de-DE" dirty="0" smtClean="0"/>
              <a:t>Fall</a:t>
            </a:r>
            <a:endParaRPr lang="de-DE" dirty="0"/>
          </a:p>
        </p:txBody>
      </p:sp>
      <p:sp>
        <p:nvSpPr>
          <p:cNvPr id="3" name="Vertikaler Textplatzhalter 2"/>
          <p:cNvSpPr>
            <a:spLocks noGrp="1"/>
          </p:cNvSpPr>
          <p:nvPr>
            <p:ph type="body" orient="vert" idx="1"/>
          </p:nvPr>
        </p:nvSpPr>
        <p:spPr>
          <a:xfrm>
            <a:off x="361697" y="1509855"/>
            <a:ext cx="8425225" cy="3898751"/>
          </a:xfrm>
        </p:spPr>
        <p:txBody>
          <a:bodyPr>
            <a:normAutofit fontScale="62500" lnSpcReduction="20000"/>
          </a:bodyPr>
          <a:lstStyle/>
          <a:p>
            <a:pPr lvl="0"/>
            <a:r>
              <a:rPr lang="de-DE" dirty="0"/>
              <a:t>Das Filmproduktionsunternehmen F beabsichtigt, den vom amerikanischen Schriftsteller Edgar Rice Burroughs im Jahr 1912 in den USA veröffentlichten Roman „Tarzan </a:t>
            </a:r>
            <a:r>
              <a:rPr lang="de-DE" dirty="0" err="1"/>
              <a:t>of</a:t>
            </a:r>
            <a:r>
              <a:rPr lang="de-DE" dirty="0"/>
              <a:t> </a:t>
            </a:r>
            <a:r>
              <a:rPr lang="de-DE" dirty="0" err="1"/>
              <a:t>the</a:t>
            </a:r>
            <a:r>
              <a:rPr lang="de-DE" dirty="0"/>
              <a:t> </a:t>
            </a:r>
            <a:r>
              <a:rPr lang="de-DE" dirty="0" err="1"/>
              <a:t>Apes</a:t>
            </a:r>
            <a:r>
              <a:rPr lang="de-DE" dirty="0"/>
              <a:t>“ zu verfilmen und diesen Film auch in Deutschland zu vermarkten. Edgar Rice Burroughs verstarb im Jahr 1950. </a:t>
            </a:r>
          </a:p>
          <a:p>
            <a:r>
              <a:rPr lang="de-DE" dirty="0"/>
              <a:t>Die in Kalifornien ansässige Gesellschaft G verfügt über sämtliche Rechte an dem Roman (außer den Serial </a:t>
            </a:r>
            <a:r>
              <a:rPr lang="de-DE" dirty="0" err="1"/>
              <a:t>Rights</a:t>
            </a:r>
            <a:r>
              <a:rPr lang="de-DE" dirty="0"/>
              <a:t>) und möchte dessen Verfilmung durch F verhindern, bzw. entsprechend von etwaigen Erträgen der Verwertung profitieren. G ist der Ansicht, dass das Werk in Deutschland noch bis zum 31. Dezember 2020 geschützt sei und will eine unentgeltliche Verwertung der Figur „Tarzan“ unterbinden. F war bislang davon ausgegangen, dass es sich bei „Tarzan“ seit dem 1. Januar 2001 um ein gemeinfreies Werk handele. </a:t>
            </a:r>
          </a:p>
          <a:p>
            <a:r>
              <a:rPr lang="de-DE" dirty="0"/>
              <a:t>Hat G einen Anspruch auf Unterlassung der Verfilmung des Werkes „</a:t>
            </a:r>
            <a:r>
              <a:rPr lang="de-DE" dirty="0" err="1"/>
              <a:t>Tarzen</a:t>
            </a:r>
            <a:r>
              <a:rPr lang="de-DE" dirty="0"/>
              <a:t> </a:t>
            </a:r>
            <a:r>
              <a:rPr lang="de-DE" dirty="0" err="1"/>
              <a:t>of</a:t>
            </a:r>
            <a:r>
              <a:rPr lang="de-DE" dirty="0"/>
              <a:t> </a:t>
            </a:r>
            <a:r>
              <a:rPr lang="de-DE" dirty="0" err="1"/>
              <a:t>the</a:t>
            </a:r>
            <a:r>
              <a:rPr lang="de-DE" dirty="0"/>
              <a:t> </a:t>
            </a:r>
            <a:r>
              <a:rPr lang="de-DE" dirty="0" err="1"/>
              <a:t>Apes</a:t>
            </a:r>
            <a:r>
              <a:rPr lang="de-DE" dirty="0"/>
              <a:t>“ gegen F? (BGH, Urteil vom 26. Februar 2014 – I ZR 49/13 – Tarzan)</a:t>
            </a:r>
          </a:p>
          <a:p>
            <a:endParaRPr lang="de-DE" dirty="0"/>
          </a:p>
        </p:txBody>
      </p:sp>
      <p:sp>
        <p:nvSpPr>
          <p:cNvPr id="5" name="Fußzeilenplatzhalter 4"/>
          <p:cNvSpPr>
            <a:spLocks noGrp="1"/>
          </p:cNvSpPr>
          <p:nvPr>
            <p:ph type="ftr" sz="quarter" idx="11"/>
          </p:nvPr>
        </p:nvSpPr>
        <p:spPr/>
        <p:txBody>
          <a:bodyPr/>
          <a:lstStyle/>
          <a:p>
            <a:r>
              <a:rPr lang="de-DE" dirty="0">
                <a:latin typeface="Calibri"/>
                <a:cs typeface="Calibri"/>
              </a:rPr>
              <a:t>Prof. Dr. Thomas Hoeren</a:t>
            </a:r>
          </a:p>
        </p:txBody>
      </p:sp>
      <p:sp>
        <p:nvSpPr>
          <p:cNvPr id="6" name="Foliennummernplatzhalter 5"/>
          <p:cNvSpPr>
            <a:spLocks noGrp="1"/>
          </p:cNvSpPr>
          <p:nvPr>
            <p:ph type="sldNum" sz="quarter" idx="12"/>
          </p:nvPr>
        </p:nvSpPr>
        <p:spPr/>
        <p:txBody>
          <a:bodyPr/>
          <a:lstStyle/>
          <a:p>
            <a:fld id="{6C8FC03C-C266-4645-ABC5-645062898383}" type="slidenum">
              <a:rPr lang="de-DE" smtClean="0"/>
              <a:pPr/>
              <a:t>198</a:t>
            </a:fld>
            <a:r>
              <a:rPr lang="de-DE" smtClean="0"/>
              <a:t> </a:t>
            </a:r>
            <a:endParaRPr lang="de-DE" sz="1400" dirty="0"/>
          </a:p>
        </p:txBody>
      </p:sp>
    </p:spTree>
    <p:extLst>
      <p:ext uri="{BB962C8B-B14F-4D97-AF65-F5344CB8AC3E}">
        <p14:creationId xmlns:p14="http://schemas.microsoft.com/office/powerpoint/2010/main" val="16336287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938" y="1177672"/>
            <a:ext cx="8426451" cy="577054"/>
          </a:xfrm>
        </p:spPr>
        <p:txBody>
          <a:bodyPr>
            <a:normAutofit fontScale="90000"/>
          </a:bodyPr>
          <a:lstStyle/>
          <a:p>
            <a:r>
              <a:rPr lang="de-DE" dirty="0" smtClean="0"/>
              <a:t>Lösungshinweise</a:t>
            </a:r>
            <a:endParaRPr lang="de-DE" dirty="0"/>
          </a:p>
        </p:txBody>
      </p:sp>
      <p:sp>
        <p:nvSpPr>
          <p:cNvPr id="3" name="Vertikaler Textplatzhalter 2"/>
          <p:cNvSpPr>
            <a:spLocks noGrp="1"/>
          </p:cNvSpPr>
          <p:nvPr>
            <p:ph type="body" orient="vert" idx="1"/>
          </p:nvPr>
        </p:nvSpPr>
        <p:spPr>
          <a:xfrm>
            <a:off x="358775" y="2060848"/>
            <a:ext cx="8425225" cy="3457575"/>
          </a:xfrm>
        </p:spPr>
        <p:txBody>
          <a:bodyPr>
            <a:normAutofit fontScale="77500" lnSpcReduction="20000"/>
          </a:bodyPr>
          <a:lstStyle/>
          <a:p>
            <a:r>
              <a:rPr lang="de-DE" b="1" dirty="0"/>
              <a:t>Anspruch auf Unterlassung der Verfilmung des Werkes „</a:t>
            </a:r>
            <a:r>
              <a:rPr lang="de-DE" b="1" dirty="0" err="1"/>
              <a:t>Tarzen</a:t>
            </a:r>
            <a:r>
              <a:rPr lang="de-DE" b="1" dirty="0"/>
              <a:t> </a:t>
            </a:r>
            <a:r>
              <a:rPr lang="de-DE" b="1" dirty="0" err="1"/>
              <a:t>of</a:t>
            </a:r>
            <a:r>
              <a:rPr lang="de-DE" b="1" dirty="0"/>
              <a:t> </a:t>
            </a:r>
            <a:r>
              <a:rPr lang="de-DE" b="1" dirty="0" err="1"/>
              <a:t>the</a:t>
            </a:r>
            <a:r>
              <a:rPr lang="de-DE" b="1" dirty="0"/>
              <a:t> </a:t>
            </a:r>
            <a:r>
              <a:rPr lang="de-DE" b="1" dirty="0" err="1"/>
              <a:t>Apes</a:t>
            </a:r>
            <a:r>
              <a:rPr lang="de-DE" b="1" dirty="0"/>
              <a:t>“ aus § 97 Abs. 1 </a:t>
            </a:r>
            <a:r>
              <a:rPr lang="de-DE" b="1" dirty="0" smtClean="0"/>
              <a:t>UrhG ?</a:t>
            </a:r>
          </a:p>
          <a:p>
            <a:pPr marL="285750" indent="-285750">
              <a:buFont typeface="Symbol" panose="05050102010706020507" pitchFamily="18" charset="2"/>
              <a:buChar char="-"/>
            </a:pPr>
            <a:r>
              <a:rPr lang="de-DE" dirty="0"/>
              <a:t>über § 121 Abs. 4 S. 1 UrhG </a:t>
            </a:r>
            <a:r>
              <a:rPr lang="de-DE" dirty="0" err="1" smtClean="0"/>
              <a:t>i.V.m</a:t>
            </a:r>
            <a:r>
              <a:rPr lang="de-DE" dirty="0" smtClean="0"/>
              <a:t>. Staatsverträgen</a:t>
            </a:r>
          </a:p>
          <a:p>
            <a:pPr marL="609750" lvl="1" indent="-285750">
              <a:buFont typeface="Courier New" panose="02070309020205020404" pitchFamily="49" charset="0"/>
              <a:buChar char="o"/>
            </a:pPr>
            <a:r>
              <a:rPr lang="de-DE" b="0" dirty="0"/>
              <a:t>deutsch-amerikanische Übereinkommen vom 15. Januar </a:t>
            </a:r>
            <a:r>
              <a:rPr lang="de-DE" b="0" dirty="0" smtClean="0"/>
              <a:t>1892</a:t>
            </a:r>
          </a:p>
          <a:p>
            <a:pPr marL="789750" lvl="2" indent="-285750">
              <a:buFont typeface="Symbol" panose="05050102010706020507" pitchFamily="18" charset="2"/>
              <a:buChar char="-"/>
            </a:pPr>
            <a:r>
              <a:rPr lang="de-DE" b="0" dirty="0" smtClean="0"/>
              <a:t>Schutz endet am 31.12.2020</a:t>
            </a:r>
          </a:p>
          <a:p>
            <a:pPr marL="609750" lvl="1" indent="-285750">
              <a:buFont typeface="Courier New" panose="02070309020205020404" pitchFamily="49" charset="0"/>
              <a:buChar char="o"/>
            </a:pPr>
            <a:r>
              <a:rPr lang="de-DE" b="0" dirty="0" smtClean="0"/>
              <a:t>das </a:t>
            </a:r>
            <a:r>
              <a:rPr lang="de-DE" b="0" dirty="0"/>
              <a:t>Welturheberrechtsabkommen (WUA) </a:t>
            </a:r>
            <a:endParaRPr lang="de-DE" b="0" dirty="0" smtClean="0"/>
          </a:p>
          <a:p>
            <a:pPr marL="789750" lvl="2" indent="-285750">
              <a:buFont typeface="Symbol" panose="05050102010706020507" pitchFamily="18" charset="2"/>
              <a:buChar char="-"/>
            </a:pPr>
            <a:r>
              <a:rPr lang="de-DE" b="0" dirty="0" smtClean="0"/>
              <a:t>Seit dem 01.01.2002 gemeinfrei</a:t>
            </a:r>
            <a:endParaRPr lang="de-DE" b="0" dirty="0"/>
          </a:p>
          <a:p>
            <a:pPr marL="609750" lvl="1" indent="-285750">
              <a:buFont typeface="Courier New" panose="02070309020205020404" pitchFamily="49" charset="0"/>
              <a:buChar char="o"/>
            </a:pPr>
            <a:r>
              <a:rPr lang="de-DE" b="0" dirty="0" smtClean="0"/>
              <a:t>die </a:t>
            </a:r>
            <a:r>
              <a:rPr lang="de-DE" b="0" dirty="0"/>
              <a:t>Berner </a:t>
            </a:r>
            <a:r>
              <a:rPr lang="de-DE" b="0" dirty="0" smtClean="0"/>
              <a:t>Übereinkunft</a:t>
            </a:r>
            <a:r>
              <a:rPr lang="de-DE" b="0" dirty="0"/>
              <a:t> </a:t>
            </a:r>
            <a:r>
              <a:rPr lang="de-DE" b="0" dirty="0" smtClean="0"/>
              <a:t>(Fassung aus dem Jahr 1971)</a:t>
            </a:r>
          </a:p>
          <a:p>
            <a:pPr marL="789750" lvl="2" indent="-285750">
              <a:buFont typeface="Symbol" panose="05050102010706020507" pitchFamily="18" charset="2"/>
              <a:buChar char="-"/>
            </a:pPr>
            <a:r>
              <a:rPr lang="de-DE" b="0" dirty="0" smtClean="0"/>
              <a:t>Nicht anwendbar, da Geltung nur für</a:t>
            </a:r>
            <a:r>
              <a:rPr lang="de-DE" dirty="0" smtClean="0"/>
              <a:t> </a:t>
            </a:r>
            <a:r>
              <a:rPr lang="de-DE" b="0" dirty="0"/>
              <a:t>Werke, die bei ihrem Inkrafttreten noch im Ursprungsland geschützt waren</a:t>
            </a:r>
            <a:endParaRPr lang="de-DE" b="0" dirty="0" smtClean="0"/>
          </a:p>
          <a:p>
            <a:pPr marL="609750" lvl="1" indent="-285750">
              <a:buFont typeface="Courier New" panose="02070309020205020404" pitchFamily="49" charset="0"/>
              <a:buChar char="o"/>
            </a:pPr>
            <a:endParaRPr lang="de-DE" dirty="0"/>
          </a:p>
        </p:txBody>
      </p:sp>
      <p:sp>
        <p:nvSpPr>
          <p:cNvPr id="5" name="Fußzeilenplatzhalter 4"/>
          <p:cNvSpPr>
            <a:spLocks noGrp="1"/>
          </p:cNvSpPr>
          <p:nvPr>
            <p:ph type="ftr" sz="quarter" idx="11"/>
          </p:nvPr>
        </p:nvSpPr>
        <p:spPr/>
        <p:txBody>
          <a:bodyPr/>
          <a:lstStyle/>
          <a:p>
            <a:r>
              <a:rPr lang="de-DE" dirty="0">
                <a:latin typeface="Calibri"/>
                <a:cs typeface="Calibri"/>
              </a:rPr>
              <a:t>Prof. Dr. Thomas Hoeren</a:t>
            </a:r>
          </a:p>
        </p:txBody>
      </p:sp>
      <p:sp>
        <p:nvSpPr>
          <p:cNvPr id="6" name="Foliennummernplatzhalter 5"/>
          <p:cNvSpPr>
            <a:spLocks noGrp="1"/>
          </p:cNvSpPr>
          <p:nvPr>
            <p:ph type="sldNum" sz="quarter" idx="12"/>
          </p:nvPr>
        </p:nvSpPr>
        <p:spPr/>
        <p:txBody>
          <a:bodyPr/>
          <a:lstStyle/>
          <a:p>
            <a:fld id="{6C8FC03C-C266-4645-ABC5-645062898383}" type="slidenum">
              <a:rPr lang="de-DE" smtClean="0"/>
              <a:pPr/>
              <a:t>199</a:t>
            </a:fld>
            <a:r>
              <a:rPr lang="de-DE" smtClean="0"/>
              <a:t> </a:t>
            </a:r>
            <a:endParaRPr lang="de-DE" sz="1400" dirty="0"/>
          </a:p>
        </p:txBody>
      </p:sp>
    </p:spTree>
    <p:extLst>
      <p:ext uri="{BB962C8B-B14F-4D97-AF65-F5344CB8AC3E}">
        <p14:creationId xmlns:p14="http://schemas.microsoft.com/office/powerpoint/2010/main" val="55503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brauchen Sie für die Vorlesung?</a:t>
            </a:r>
            <a:endParaRPr lang="de-DE" dirty="0"/>
          </a:p>
        </p:txBody>
      </p:sp>
      <p:sp>
        <p:nvSpPr>
          <p:cNvPr id="3" name="Inhaltsplatzhalter 2"/>
          <p:cNvSpPr>
            <a:spLocks noGrp="1"/>
          </p:cNvSpPr>
          <p:nvPr>
            <p:ph idx="1"/>
          </p:nvPr>
        </p:nvSpPr>
        <p:spPr/>
        <p:txBody>
          <a:bodyPr/>
          <a:lstStyle/>
          <a:p>
            <a:r>
              <a:rPr lang="de-DE" dirty="0" smtClean="0"/>
              <a:t>Urheberrechtsgesetz – Texte egal</a:t>
            </a:r>
          </a:p>
          <a:p>
            <a:r>
              <a:rPr lang="de-DE" dirty="0" smtClean="0"/>
              <a:t>Arbeitspapiere sofort</a:t>
            </a:r>
          </a:p>
          <a:p>
            <a:r>
              <a:rPr lang="de-DE" dirty="0" smtClean="0"/>
              <a:t>E-Mail Verteiler sofort</a:t>
            </a:r>
          </a:p>
          <a:p>
            <a:r>
              <a:rPr lang="de-DE" dirty="0" smtClean="0"/>
              <a:t>Gute Laune sofort</a:t>
            </a:r>
          </a:p>
          <a:p>
            <a:r>
              <a:rPr lang="de-DE" dirty="0" smtClean="0"/>
              <a:t>Nicht notwendig aber ergänzend: Lehrbücher etwa von Schack</a:t>
            </a:r>
            <a:endParaRPr lang="de-DE" dirty="0"/>
          </a:p>
        </p:txBody>
      </p:sp>
    </p:spTree>
    <p:extLst>
      <p:ext uri="{BB962C8B-B14F-4D97-AF65-F5344CB8AC3E}">
        <p14:creationId xmlns:p14="http://schemas.microsoft.com/office/powerpoint/2010/main" val="212626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2 Sprachwerke u.a.</a:t>
            </a:r>
            <a:endParaRPr lang="de-DE" dirty="0"/>
          </a:p>
        </p:txBody>
      </p:sp>
      <p:sp>
        <p:nvSpPr>
          <p:cNvPr id="3" name="Inhaltsplatzhalter 2"/>
          <p:cNvSpPr>
            <a:spLocks noGrp="1"/>
          </p:cNvSpPr>
          <p:nvPr>
            <p:ph idx="1"/>
          </p:nvPr>
        </p:nvSpPr>
        <p:spPr/>
        <p:txBody>
          <a:bodyPr/>
          <a:lstStyle/>
          <a:p>
            <a:r>
              <a:rPr lang="de-DE" dirty="0" smtClean="0"/>
              <a:t>Nummer 1: Sprachwerke … wie Computerprogramme</a:t>
            </a:r>
          </a:p>
          <a:p>
            <a:r>
              <a:rPr lang="de-DE" dirty="0" smtClean="0"/>
              <a:t>Nummer 2: Werke der Musik</a:t>
            </a:r>
          </a:p>
          <a:p>
            <a:r>
              <a:rPr lang="de-DE" dirty="0" smtClean="0"/>
              <a:t>Nummer 3: pantomimische Werke?, Tanz</a:t>
            </a:r>
          </a:p>
          <a:p>
            <a:r>
              <a:rPr lang="de-DE" dirty="0" smtClean="0"/>
              <a:t>Nummer 4: Werke der bildenden Künste inklusive Design und Architektur</a:t>
            </a:r>
          </a:p>
          <a:p>
            <a:r>
              <a:rPr lang="de-DE" dirty="0" smtClean="0"/>
              <a:t>Nummer 5: Lichtbildwerke plus § 72</a:t>
            </a:r>
          </a:p>
          <a:p>
            <a:r>
              <a:rPr lang="de-DE" dirty="0" smtClean="0"/>
              <a:t>Nummer 6: Filmwerke plus § 95</a:t>
            </a:r>
            <a:endParaRPr lang="de-DE" dirty="0"/>
          </a:p>
        </p:txBody>
      </p:sp>
    </p:spTree>
    <p:extLst>
      <p:ext uri="{BB962C8B-B14F-4D97-AF65-F5344CB8AC3E}">
        <p14:creationId xmlns:p14="http://schemas.microsoft.com/office/powerpoint/2010/main" val="25165986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a:lstStyle/>
          <a:p>
            <a:pPr marL="609750" lvl="1" indent="-285750">
              <a:buFont typeface="Courier New" panose="02070309020205020404" pitchFamily="49" charset="0"/>
              <a:buChar char="o"/>
            </a:pPr>
            <a:r>
              <a:rPr lang="de-DE" b="0" dirty="0"/>
              <a:t>TRIPS-Abkommen vom 1994 </a:t>
            </a:r>
            <a:r>
              <a:rPr lang="de-DE" b="0" dirty="0" smtClean="0"/>
              <a:t>und der </a:t>
            </a:r>
            <a:r>
              <a:rPr lang="de-DE" b="0" dirty="0"/>
              <a:t>WIPO-Urheberrechtsvertrag (WCT) vom 1996</a:t>
            </a:r>
            <a:r>
              <a:rPr lang="de-DE" b="0" dirty="0" smtClean="0"/>
              <a:t>.</a:t>
            </a:r>
          </a:p>
          <a:p>
            <a:pPr marL="789750" lvl="2" indent="-285750">
              <a:buFont typeface="Symbol" panose="05050102010706020507" pitchFamily="18" charset="2"/>
              <a:buChar char="-"/>
            </a:pPr>
            <a:r>
              <a:rPr lang="de-DE" b="0" dirty="0"/>
              <a:t>Nicht anwendbar, da Geltung nur für</a:t>
            </a:r>
            <a:r>
              <a:rPr lang="de-DE" dirty="0"/>
              <a:t> </a:t>
            </a:r>
            <a:r>
              <a:rPr lang="de-DE" b="0" dirty="0"/>
              <a:t>Werke, die bei ihrem Inkrafttreten noch im Ursprungsland geschützt </a:t>
            </a:r>
            <a:r>
              <a:rPr lang="de-DE" b="0" dirty="0" smtClean="0"/>
              <a:t>waren</a:t>
            </a:r>
          </a:p>
          <a:p>
            <a:pPr lvl="2" indent="0">
              <a:buNone/>
            </a:pPr>
            <a:endParaRPr lang="de-DE" b="0" dirty="0"/>
          </a:p>
          <a:p>
            <a:pPr lvl="0"/>
            <a:r>
              <a:rPr lang="en-US" sz="1800" b="1" u="sng" dirty="0" err="1"/>
              <a:t>Ergebnis</a:t>
            </a:r>
            <a:endParaRPr lang="de-DE" sz="2000" b="1" dirty="0"/>
          </a:p>
          <a:p>
            <a:r>
              <a:rPr lang="de-DE" sz="1800" dirty="0"/>
              <a:t>G hat keinen Anspruch auf Unterlassen gemäß § 97 Abs. 1 UrhG gegen F.</a:t>
            </a:r>
            <a:endParaRPr lang="de-DE" sz="2000" dirty="0"/>
          </a:p>
          <a:p>
            <a:pPr marL="609750" lvl="1" indent="-285750">
              <a:buFont typeface="Symbol" panose="05050102010706020507" pitchFamily="18" charset="2"/>
              <a:buChar char="-"/>
            </a:pPr>
            <a:endParaRPr lang="de-DE" b="0" dirty="0"/>
          </a:p>
          <a:p>
            <a:endParaRPr lang="de-DE" dirty="0"/>
          </a:p>
        </p:txBody>
      </p:sp>
      <p:sp>
        <p:nvSpPr>
          <p:cNvPr id="5" name="Fußzeilenplatzhalter 4"/>
          <p:cNvSpPr>
            <a:spLocks noGrp="1"/>
          </p:cNvSpPr>
          <p:nvPr>
            <p:ph type="ftr" sz="quarter" idx="11"/>
          </p:nvPr>
        </p:nvSpPr>
        <p:spPr/>
        <p:txBody>
          <a:bodyPr/>
          <a:lstStyle/>
          <a:p>
            <a:r>
              <a:rPr lang="de-DE" dirty="0">
                <a:latin typeface="Calibri"/>
                <a:cs typeface="Calibri"/>
              </a:rPr>
              <a:t>Prof. Dr. Thomas Hoeren</a:t>
            </a:r>
          </a:p>
        </p:txBody>
      </p:sp>
      <p:sp>
        <p:nvSpPr>
          <p:cNvPr id="6" name="Foliennummernplatzhalter 5"/>
          <p:cNvSpPr>
            <a:spLocks noGrp="1"/>
          </p:cNvSpPr>
          <p:nvPr>
            <p:ph type="sldNum" sz="quarter" idx="12"/>
          </p:nvPr>
        </p:nvSpPr>
        <p:spPr/>
        <p:txBody>
          <a:bodyPr/>
          <a:lstStyle/>
          <a:p>
            <a:fld id="{6C8FC03C-C266-4645-ABC5-645062898383}" type="slidenum">
              <a:rPr lang="de-DE" smtClean="0"/>
              <a:pPr/>
              <a:t>200</a:t>
            </a:fld>
            <a:r>
              <a:rPr lang="de-DE" smtClean="0"/>
              <a:t> </a:t>
            </a:r>
            <a:endParaRPr lang="de-DE" sz="1400" dirty="0"/>
          </a:p>
        </p:txBody>
      </p:sp>
      <p:sp>
        <p:nvSpPr>
          <p:cNvPr id="7" name="Titel 1"/>
          <p:cNvSpPr>
            <a:spLocks noGrp="1"/>
          </p:cNvSpPr>
          <p:nvPr>
            <p:ph type="title"/>
          </p:nvPr>
        </p:nvSpPr>
        <p:spPr/>
        <p:txBody>
          <a:bodyPr>
            <a:normAutofit fontScale="90000"/>
          </a:bodyPr>
          <a:lstStyle/>
          <a:p>
            <a:r>
              <a:rPr lang="de-DE" dirty="0" smtClean="0"/>
              <a:t>Lösungshinweise</a:t>
            </a:r>
            <a:endParaRPr lang="de-DE" dirty="0"/>
          </a:p>
        </p:txBody>
      </p:sp>
    </p:spTree>
    <p:extLst>
      <p:ext uri="{BB962C8B-B14F-4D97-AF65-F5344CB8AC3E}">
        <p14:creationId xmlns:p14="http://schemas.microsoft.com/office/powerpoint/2010/main" val="283352370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Die ???</a:t>
            </a:r>
          </a:p>
        </p:txBody>
      </p:sp>
      <p:sp>
        <p:nvSpPr>
          <p:cNvPr id="3" name="Vertikaler Textplatzhalter 2"/>
          <p:cNvSpPr>
            <a:spLocks noGrp="1"/>
          </p:cNvSpPr>
          <p:nvPr>
            <p:ph type="body" orient="vert" idx="1"/>
          </p:nvPr>
        </p:nvSpPr>
        <p:spPr/>
        <p:txBody>
          <a:bodyPr>
            <a:normAutofit fontScale="85000" lnSpcReduction="10000"/>
          </a:bodyPr>
          <a:lstStyle/>
          <a:p>
            <a:r>
              <a:rPr lang="de-DE" dirty="0"/>
              <a:t>Der amerikanische Autor Robert Arthur schrieb die Bände 1-7 von der in Deutschland sehr bekannten Kinderbuchreihe „Die drei“. Nach seinem Tod riefen die Erben, eine Tochter und einen Sohn, nach amerikanischem Recht die Verwertungsrechte zurück und übertrugen diese auf die Sony. Sony versuchte daraufhin, die Vermarktung  aller Bücher in Hörkassettenform auf dem deutschen Markt verbieten zu lassen. Mit Erfolg?</a:t>
            </a:r>
          </a:p>
          <a:p>
            <a:endParaRPr lang="de-DE" dirty="0"/>
          </a:p>
        </p:txBody>
      </p:sp>
    </p:spTree>
    <p:extLst>
      <p:ext uri="{BB962C8B-B14F-4D97-AF65-F5344CB8AC3E}">
        <p14:creationId xmlns:p14="http://schemas.microsoft.com/office/powerpoint/2010/main" val="21879613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de-DE"/>
          </a:p>
        </p:txBody>
      </p:sp>
      <p:sp>
        <p:nvSpPr>
          <p:cNvPr id="3" name="Vertikaler Textplatzhalter 2"/>
          <p:cNvSpPr>
            <a:spLocks noGrp="1"/>
          </p:cNvSpPr>
          <p:nvPr>
            <p:ph type="body" orient="vert" idx="1"/>
          </p:nvPr>
        </p:nvSpPr>
        <p:spPr/>
        <p:txBody>
          <a:bodyPr/>
          <a:lstStyle/>
          <a:p>
            <a:r>
              <a:rPr lang="de-DE" dirty="0" smtClean="0"/>
              <a:t>Weiteres Arbeitspapier 15</a:t>
            </a:r>
            <a:endParaRPr lang="de-DE" dirty="0"/>
          </a:p>
        </p:txBody>
      </p:sp>
    </p:spTree>
    <p:extLst>
      <p:ext uri="{BB962C8B-B14F-4D97-AF65-F5344CB8AC3E}">
        <p14:creationId xmlns:p14="http://schemas.microsoft.com/office/powerpoint/2010/main" val="7752694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80347105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Designrecht</a:t>
            </a:r>
            <a:endParaRPr lang="de-DE" dirty="0"/>
          </a:p>
        </p:txBody>
      </p:sp>
      <p:sp>
        <p:nvSpPr>
          <p:cNvPr id="3" name="Inhaltsplatzhalter 2"/>
          <p:cNvSpPr>
            <a:spLocks noGrp="1"/>
          </p:cNvSpPr>
          <p:nvPr>
            <p:ph idx="1"/>
          </p:nvPr>
        </p:nvSpPr>
        <p:spPr/>
        <p:txBody>
          <a:bodyPr/>
          <a:lstStyle/>
          <a:p>
            <a:r>
              <a:rPr lang="de-DE" dirty="0" smtClean="0"/>
              <a:t>Geschmacksmusterrichtlinie 98/71/EG vom 13.10.1998</a:t>
            </a:r>
          </a:p>
          <a:p>
            <a:r>
              <a:rPr lang="de-DE" dirty="0" smtClean="0"/>
              <a:t>Geschmacksmusterrechtsreformgesetz 2004</a:t>
            </a:r>
          </a:p>
          <a:p>
            <a:r>
              <a:rPr lang="de-DE" dirty="0" smtClean="0"/>
              <a:t>Designgesetz</a:t>
            </a:r>
          </a:p>
          <a:p>
            <a:r>
              <a:rPr lang="de-DE" dirty="0" smtClean="0"/>
              <a:t>Zusätzlich zweispuriger Ansatz: Gemeinschaftsgeschmacksmusterverordnung 2002</a:t>
            </a:r>
            <a:endParaRPr lang="de-DE" dirty="0"/>
          </a:p>
        </p:txBody>
      </p:sp>
    </p:spTree>
    <p:extLst>
      <p:ext uri="{BB962C8B-B14F-4D97-AF65-F5344CB8AC3E}">
        <p14:creationId xmlns:p14="http://schemas.microsoft.com/office/powerpoint/2010/main" val="15457463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smtClean="0"/>
              <a:t>Zwischen Urheberrecht und technischen Schutzrechten =&gt; früher: kleines Urheberrecht</a:t>
            </a:r>
          </a:p>
          <a:p>
            <a:r>
              <a:rPr lang="de-DE" dirty="0" smtClean="0"/>
              <a:t>Durch das Designgesetz selbstständiges gewerbliches Schutzrecht (BGH: Geburtstagszug)</a:t>
            </a:r>
          </a:p>
          <a:p>
            <a:r>
              <a:rPr lang="de-DE" dirty="0" smtClean="0"/>
              <a:t>Reines Registerrecht: Registrierung beim DPMA ohne Prüfung der Neuheit und Eigenart</a:t>
            </a:r>
          </a:p>
          <a:p>
            <a:endParaRPr lang="de-DE" dirty="0"/>
          </a:p>
        </p:txBody>
      </p:sp>
    </p:spTree>
    <p:extLst>
      <p:ext uri="{BB962C8B-B14F-4D97-AF65-F5344CB8AC3E}">
        <p14:creationId xmlns:p14="http://schemas.microsoft.com/office/powerpoint/2010/main" val="164342479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normAutofit lnSpcReduction="10000"/>
          </a:bodyPr>
          <a:lstStyle/>
          <a:p>
            <a:r>
              <a:rPr lang="de-DE" dirty="0" smtClean="0"/>
              <a:t>Design = zweidimensionale oder dreidimensionale Erscheinungsform eines ganzen Zeugnisses oder eines Teils davon (§ 1)</a:t>
            </a:r>
          </a:p>
          <a:p>
            <a:r>
              <a:rPr lang="de-DE" dirty="0" smtClean="0"/>
              <a:t>Eigenart und Neuheit (§ 2 Abs. 2 und 3)</a:t>
            </a:r>
          </a:p>
          <a:p>
            <a:pPr lvl="1"/>
            <a:r>
              <a:rPr lang="de-DE" dirty="0" smtClean="0"/>
              <a:t>Neu, wenn vor dem Anmeldetag kein identisches Design offenbart worden ist (photographischer Neujahrsbegriff)</a:t>
            </a:r>
          </a:p>
          <a:p>
            <a:pPr lvl="1"/>
            <a:r>
              <a:rPr lang="de-DE" dirty="0" smtClean="0"/>
              <a:t>Eigenartig, wenn sich der Gesamteindruck von einem bereits offenbarten Gesamteindruck (vor bekannter Formenschatz) unterscheidet</a:t>
            </a:r>
          </a:p>
        </p:txBody>
      </p:sp>
    </p:spTree>
    <p:extLst>
      <p:ext uri="{BB962C8B-B14F-4D97-AF65-F5344CB8AC3E}">
        <p14:creationId xmlns:p14="http://schemas.microsoft.com/office/powerpoint/2010/main" val="45215385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normAutofit lnSpcReduction="10000"/>
          </a:bodyPr>
          <a:lstStyle/>
          <a:p>
            <a:r>
              <a:rPr lang="de-DE" dirty="0" smtClean="0"/>
              <a:t>Ausgeschlossen nach § § 3 und 4</a:t>
            </a:r>
          </a:p>
          <a:p>
            <a:pPr lvl="1"/>
            <a:r>
              <a:rPr lang="de-DE" dirty="0" smtClean="0"/>
              <a:t>Kein Schutz für technisch bedingte Funktion</a:t>
            </a:r>
          </a:p>
          <a:p>
            <a:pPr lvl="1"/>
            <a:r>
              <a:rPr lang="de-DE" dirty="0" smtClean="0"/>
              <a:t>Kein Schutz für Must fit</a:t>
            </a:r>
          </a:p>
          <a:p>
            <a:pPr lvl="2"/>
            <a:r>
              <a:rPr lang="de-DE" dirty="0" smtClean="0"/>
              <a:t>Ausnahme für Bauteilsysteme (§ drei Abs. 2 – Lego)</a:t>
            </a:r>
          </a:p>
          <a:p>
            <a:pPr lvl="2"/>
            <a:r>
              <a:rPr lang="de-DE" dirty="0" smtClean="0"/>
              <a:t>Ausnahme für must </a:t>
            </a:r>
            <a:r>
              <a:rPr lang="de-DE" dirty="0" err="1" smtClean="0"/>
              <a:t>match</a:t>
            </a:r>
            <a:r>
              <a:rPr lang="de-DE" dirty="0" smtClean="0"/>
              <a:t> (Ersatzteile bei Kraftfahrzeugen, da insgesamt nicht Gesamtdesign vorgegeben)</a:t>
            </a:r>
          </a:p>
          <a:p>
            <a:pPr marL="514350" lvl="1" indent="0">
              <a:buNone/>
            </a:pPr>
            <a:r>
              <a:rPr lang="de-DE" dirty="0" smtClean="0"/>
              <a:t>– kein Schutz, wenn Verstoß gegen die öffentliche Ordnung oder gegen die guten Sitten</a:t>
            </a:r>
          </a:p>
          <a:p>
            <a:pPr marL="514350" lvl="1" indent="0">
              <a:buNone/>
            </a:pPr>
            <a:r>
              <a:rPr lang="de-DE" dirty="0" smtClean="0"/>
              <a:t>- kein Schutz für Abzeichen, Embleme und Wappen</a:t>
            </a:r>
          </a:p>
          <a:p>
            <a:pPr lvl="1"/>
            <a:endParaRPr lang="de-DE" dirty="0"/>
          </a:p>
        </p:txBody>
      </p:sp>
    </p:spTree>
    <p:extLst>
      <p:ext uri="{BB962C8B-B14F-4D97-AF65-F5344CB8AC3E}">
        <p14:creationId xmlns:p14="http://schemas.microsoft.com/office/powerpoint/2010/main" val="224292160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smtClean="0"/>
              <a:t>Anmeldung zur Eintragung beim DPMA (§ 11)</a:t>
            </a:r>
          </a:p>
          <a:p>
            <a:r>
              <a:rPr lang="de-DE" dirty="0" smtClean="0"/>
              <a:t>Beschränkung auf formelle Prüfung (§ 16)</a:t>
            </a:r>
          </a:p>
          <a:p>
            <a:r>
              <a:rPr lang="de-DE" dirty="0" smtClean="0"/>
              <a:t>Bekanntmachung (§ 20)</a:t>
            </a:r>
          </a:p>
          <a:p>
            <a:r>
              <a:rPr lang="de-DE" dirty="0" smtClean="0"/>
              <a:t>Register für jedermann einsichtig (§ 22)</a:t>
            </a:r>
          </a:p>
          <a:p>
            <a:r>
              <a:rPr lang="de-DE" dirty="0" smtClean="0"/>
              <a:t>Beschwerde an das Bundespatentgericht (§ 23 Abs. 4)</a:t>
            </a:r>
          </a:p>
          <a:p>
            <a:r>
              <a:rPr lang="de-DE" dirty="0" smtClean="0"/>
              <a:t>Rechtsbeschwerde beim BGH</a:t>
            </a:r>
            <a:endParaRPr lang="de-DE" dirty="0"/>
          </a:p>
        </p:txBody>
      </p:sp>
    </p:spTree>
    <p:extLst>
      <p:ext uri="{BB962C8B-B14F-4D97-AF65-F5344CB8AC3E}">
        <p14:creationId xmlns:p14="http://schemas.microsoft.com/office/powerpoint/2010/main" val="23364688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a:t>Ausschließliches Recht, das Design zu benutzen und die Nutzung Dritten zu verbieten (§ 38)</a:t>
            </a:r>
          </a:p>
          <a:p>
            <a:r>
              <a:rPr lang="de-DE" dirty="0"/>
              <a:t>Schutz ab </a:t>
            </a:r>
            <a:r>
              <a:rPr lang="de-DE" dirty="0" smtClean="0"/>
              <a:t>Eintragung des </a:t>
            </a:r>
            <a:r>
              <a:rPr lang="de-DE" dirty="0"/>
              <a:t>Designs (§ 27 Abs. 1)</a:t>
            </a:r>
          </a:p>
          <a:p>
            <a:r>
              <a:rPr lang="de-DE" dirty="0"/>
              <a:t>Schutzdauer: 25 Jahre (§ 27 Abs. 2)</a:t>
            </a:r>
          </a:p>
          <a:p>
            <a:endParaRPr lang="de-DE" dirty="0"/>
          </a:p>
        </p:txBody>
      </p:sp>
    </p:spTree>
    <p:extLst>
      <p:ext uri="{BB962C8B-B14F-4D97-AF65-F5344CB8AC3E}">
        <p14:creationId xmlns:p14="http://schemas.microsoft.com/office/powerpoint/2010/main" val="191140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Zwei Stufen der Originalität</a:t>
            </a:r>
            <a:endParaRPr lang="de-DE" dirty="0"/>
          </a:p>
        </p:txBody>
      </p:sp>
      <p:sp>
        <p:nvSpPr>
          <p:cNvPr id="3" name="Inhaltsplatzhalter 2"/>
          <p:cNvSpPr>
            <a:spLocks noGrp="1"/>
          </p:cNvSpPr>
          <p:nvPr>
            <p:ph idx="1"/>
          </p:nvPr>
        </p:nvSpPr>
        <p:spPr/>
        <p:txBody>
          <a:bodyPr>
            <a:normAutofit lnSpcReduction="10000"/>
          </a:bodyPr>
          <a:lstStyle/>
          <a:p>
            <a:r>
              <a:rPr lang="de-DE" dirty="0" smtClean="0"/>
              <a:t>Erste Stufe: Idee und Form/Ideen sind nicht geschützt!!!</a:t>
            </a:r>
          </a:p>
          <a:p>
            <a:pPr lvl="1"/>
            <a:r>
              <a:rPr lang="de-DE" dirty="0" smtClean="0"/>
              <a:t>Grundsatz der Ideenfreiheit</a:t>
            </a:r>
          </a:p>
          <a:p>
            <a:pPr lvl="1"/>
            <a:r>
              <a:rPr lang="de-DE" dirty="0" smtClean="0"/>
              <a:t>Ideen vor allem in der Werbeindustrie wichtig</a:t>
            </a:r>
          </a:p>
          <a:p>
            <a:pPr lvl="1"/>
            <a:r>
              <a:rPr lang="de-DE" dirty="0" smtClean="0"/>
              <a:t>Ideenfreiheit inklusive </a:t>
            </a:r>
          </a:p>
          <a:p>
            <a:pPr lvl="2"/>
            <a:r>
              <a:rPr lang="de-DE" dirty="0" smtClean="0"/>
              <a:t>Umsetzung in ein Konzept, </a:t>
            </a:r>
          </a:p>
          <a:p>
            <a:pPr lvl="2"/>
            <a:r>
              <a:rPr lang="de-DE" dirty="0" smtClean="0"/>
              <a:t>Algorithmus, </a:t>
            </a:r>
          </a:p>
          <a:p>
            <a:pPr lvl="2"/>
            <a:r>
              <a:rPr lang="de-DE" dirty="0" smtClean="0"/>
              <a:t>Softwaresprachen (</a:t>
            </a:r>
            <a:r>
              <a:rPr lang="de-DE" dirty="0" err="1" smtClean="0"/>
              <a:t>EuGH</a:t>
            </a:r>
            <a:r>
              <a:rPr lang="de-DE" dirty="0" smtClean="0"/>
              <a:t>: SAS), </a:t>
            </a:r>
          </a:p>
          <a:p>
            <a:pPr lvl="2"/>
            <a:r>
              <a:rPr lang="de-DE" dirty="0" smtClean="0"/>
              <a:t>Schnittstelle, </a:t>
            </a:r>
          </a:p>
          <a:p>
            <a:pPr lvl="2"/>
            <a:r>
              <a:rPr lang="de-DE" dirty="0" err="1" smtClean="0"/>
              <a:t>dictated</a:t>
            </a:r>
            <a:r>
              <a:rPr lang="de-DE" dirty="0" smtClean="0"/>
              <a:t> </a:t>
            </a:r>
            <a:r>
              <a:rPr lang="de-DE" dirty="0" err="1" smtClean="0"/>
              <a:t>by</a:t>
            </a:r>
            <a:r>
              <a:rPr lang="de-DE" dirty="0" smtClean="0"/>
              <a:t> </a:t>
            </a:r>
            <a:r>
              <a:rPr lang="de-DE" dirty="0" err="1" smtClean="0"/>
              <a:t>necessities</a:t>
            </a:r>
            <a:endParaRPr lang="de-DE" dirty="0" smtClean="0"/>
          </a:p>
        </p:txBody>
      </p:sp>
    </p:spTree>
    <p:extLst>
      <p:ext uri="{BB962C8B-B14F-4D97-AF65-F5344CB8AC3E}">
        <p14:creationId xmlns:p14="http://schemas.microsoft.com/office/powerpoint/2010/main" val="19301093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smtClean="0"/>
              <a:t>Schutzumfang abhängig von Gestaltungsfreiheit</a:t>
            </a:r>
          </a:p>
          <a:p>
            <a:r>
              <a:rPr lang="de-DE" dirty="0" smtClean="0"/>
              <a:t>Gesamteindruck aus der Perspektive eines informierten Benutzers</a:t>
            </a:r>
          </a:p>
          <a:p>
            <a:r>
              <a:rPr lang="de-DE" dirty="0" smtClean="0"/>
              <a:t>Sperrwirkung/auf Kenntnis vom eingetragenen Design kommt es nicht an</a:t>
            </a:r>
          </a:p>
          <a:p>
            <a:r>
              <a:rPr lang="de-DE" dirty="0" smtClean="0"/>
              <a:t>Vermutung der Rechtsgültigkeit (§ 39)</a:t>
            </a:r>
            <a:endParaRPr lang="de-DE" dirty="0"/>
          </a:p>
        </p:txBody>
      </p:sp>
    </p:spTree>
    <p:extLst>
      <p:ext uri="{BB962C8B-B14F-4D97-AF65-F5344CB8AC3E}">
        <p14:creationId xmlns:p14="http://schemas.microsoft.com/office/powerpoint/2010/main" val="92388476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smtClean="0"/>
              <a:t>Schranken</a:t>
            </a:r>
          </a:p>
          <a:p>
            <a:pPr lvl="1"/>
            <a:r>
              <a:rPr lang="de-DE" dirty="0" smtClean="0"/>
              <a:t>Privater Bereich zu nicht gewerblichen Zwecken (§ 40 Nummer 1)</a:t>
            </a:r>
          </a:p>
          <a:p>
            <a:pPr lvl="1"/>
            <a:r>
              <a:rPr lang="de-DE" dirty="0" smtClean="0"/>
              <a:t>Handlungen zu Versuchszwecken (§ 40 Nummer 2)</a:t>
            </a:r>
          </a:p>
          <a:p>
            <a:pPr lvl="1"/>
            <a:r>
              <a:rPr lang="de-DE" dirty="0" smtClean="0"/>
              <a:t>Wiedergabe zum Zwecke der Zitierung oder der Lehre (§ 40 Nummer 3)</a:t>
            </a:r>
          </a:p>
          <a:p>
            <a:pPr lvl="1"/>
            <a:r>
              <a:rPr lang="de-DE" dirty="0" smtClean="0"/>
              <a:t>Vorbenutzungsrecht (§ 41)</a:t>
            </a:r>
          </a:p>
          <a:p>
            <a:pPr lvl="1"/>
            <a:r>
              <a:rPr lang="de-DE" dirty="0" smtClean="0"/>
              <a:t>Erschöpfung (§ 48)</a:t>
            </a:r>
            <a:endParaRPr lang="de-DE" dirty="0"/>
          </a:p>
        </p:txBody>
      </p:sp>
    </p:spTree>
    <p:extLst>
      <p:ext uri="{BB962C8B-B14F-4D97-AF65-F5344CB8AC3E}">
        <p14:creationId xmlns:p14="http://schemas.microsoft.com/office/powerpoint/2010/main" val="84378888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Designrecht</a:t>
            </a:r>
            <a:endParaRPr lang="de-DE" dirty="0"/>
          </a:p>
        </p:txBody>
      </p:sp>
      <p:sp>
        <p:nvSpPr>
          <p:cNvPr id="3" name="Inhaltsplatzhalter 2"/>
          <p:cNvSpPr>
            <a:spLocks noGrp="1"/>
          </p:cNvSpPr>
          <p:nvPr>
            <p:ph idx="1"/>
          </p:nvPr>
        </p:nvSpPr>
        <p:spPr/>
        <p:txBody>
          <a:bodyPr/>
          <a:lstStyle/>
          <a:p>
            <a:r>
              <a:rPr lang="de-DE" dirty="0" smtClean="0"/>
              <a:t>Unterlassungsanspruch § 42</a:t>
            </a:r>
          </a:p>
          <a:p>
            <a:r>
              <a:rPr lang="de-DE" dirty="0" smtClean="0"/>
              <a:t>Schadensersatz (§ 42 Abs. 2 Satz 1): dreifacher Schadensersatz</a:t>
            </a:r>
          </a:p>
          <a:p>
            <a:r>
              <a:rPr lang="de-DE" dirty="0" smtClean="0"/>
              <a:t>Vernichtung, Rückruf und Entfernung § 43)</a:t>
            </a:r>
            <a:endParaRPr lang="de-DE" dirty="0"/>
          </a:p>
        </p:txBody>
      </p:sp>
    </p:spTree>
    <p:extLst>
      <p:ext uri="{BB962C8B-B14F-4D97-AF65-F5344CB8AC3E}">
        <p14:creationId xmlns:p14="http://schemas.microsoft.com/office/powerpoint/2010/main" val="42928360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Gemeinschaftsgeschmacksmuster</a:t>
            </a:r>
            <a:endParaRPr lang="de-DE" dirty="0"/>
          </a:p>
        </p:txBody>
      </p:sp>
      <p:sp>
        <p:nvSpPr>
          <p:cNvPr id="3" name="Inhaltsplatzhalter 2"/>
          <p:cNvSpPr>
            <a:spLocks noGrp="1"/>
          </p:cNvSpPr>
          <p:nvPr>
            <p:ph idx="1"/>
          </p:nvPr>
        </p:nvSpPr>
        <p:spPr/>
        <p:txBody>
          <a:bodyPr/>
          <a:lstStyle/>
          <a:p>
            <a:r>
              <a:rPr lang="de-DE" dirty="0" smtClean="0"/>
              <a:t>Nicht eingetragen: maximal drei Jahre ab Tag der Veröffentlichung/nur Schutz gegen </a:t>
            </a:r>
            <a:r>
              <a:rPr lang="de-DE" dirty="0" err="1" smtClean="0"/>
              <a:t>eins:eins</a:t>
            </a:r>
            <a:r>
              <a:rPr lang="de-DE" dirty="0" smtClean="0"/>
              <a:t> Übernahme</a:t>
            </a:r>
          </a:p>
          <a:p>
            <a:r>
              <a:rPr lang="de-DE" dirty="0" smtClean="0"/>
              <a:t>Eingetragenes Geschmacksmuster: 25 Jahre/Registrierung beim Harmonisierungsamt für den Binnenmarkt oder beim DPMA</a:t>
            </a:r>
            <a:endParaRPr lang="de-DE" dirty="0"/>
          </a:p>
        </p:txBody>
      </p:sp>
    </p:spTree>
    <p:extLst>
      <p:ext uri="{BB962C8B-B14F-4D97-AF65-F5344CB8AC3E}">
        <p14:creationId xmlns:p14="http://schemas.microsoft.com/office/powerpoint/2010/main" val="26794508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Internationaler Geschmacksmusterschutz</a:t>
            </a:r>
            <a:endParaRPr lang="de-DE" dirty="0"/>
          </a:p>
        </p:txBody>
      </p:sp>
      <p:sp>
        <p:nvSpPr>
          <p:cNvPr id="3" name="Inhaltsplatzhalter 2"/>
          <p:cNvSpPr>
            <a:spLocks noGrp="1"/>
          </p:cNvSpPr>
          <p:nvPr>
            <p:ph idx="1"/>
          </p:nvPr>
        </p:nvSpPr>
        <p:spPr/>
        <p:txBody>
          <a:bodyPr/>
          <a:lstStyle/>
          <a:p>
            <a:r>
              <a:rPr lang="de-DE" dirty="0" smtClean="0"/>
              <a:t>Haager Abkommen über die internationale Hinterlegung (HMA) 1925</a:t>
            </a:r>
          </a:p>
          <a:p>
            <a:r>
              <a:rPr lang="de-DE" dirty="0" smtClean="0"/>
              <a:t>Genfer Akte 1999</a:t>
            </a:r>
          </a:p>
          <a:p>
            <a:r>
              <a:rPr lang="de-DE" dirty="0" smtClean="0"/>
              <a:t>Internationale Registrierung</a:t>
            </a:r>
          </a:p>
          <a:p>
            <a:r>
              <a:rPr lang="de-DE" dirty="0" smtClean="0"/>
              <a:t>Formalprüfung beim Internationalen Büro der WIPO</a:t>
            </a:r>
          </a:p>
          <a:p>
            <a:r>
              <a:rPr lang="de-DE" dirty="0" smtClean="0"/>
              <a:t>Eintragung in das internationale Register</a:t>
            </a:r>
          </a:p>
          <a:p>
            <a:r>
              <a:rPr lang="de-DE" dirty="0" smtClean="0"/>
              <a:t>Wirkung einer nationalen Registrierung</a:t>
            </a:r>
            <a:endParaRPr lang="de-DE" dirty="0"/>
          </a:p>
        </p:txBody>
      </p:sp>
    </p:spTree>
    <p:extLst>
      <p:ext uri="{BB962C8B-B14F-4D97-AF65-F5344CB8AC3E}">
        <p14:creationId xmlns:p14="http://schemas.microsoft.com/office/powerpoint/2010/main" val="36230193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62500" lnSpcReduction="20000"/>
          </a:bodyPr>
          <a:lstStyle/>
          <a:p>
            <a:r>
              <a:rPr lang="de-DE" dirty="0"/>
              <a:t>Die Brandt Zwieback-Schokoladen GmbH &amp; Co. KG (B) bietet unter ihren Werbeartikeln u.a. auch ein knallorangenes T-Shirt an, welches mit dem Firmenlogo und dem Gesicht eines kleinen, lächelnden Jungen versehen ist. Bei dem Motiv handelt es sich um die Darstellung, welche die Firma auch auf den Verpackungen ihres Zwiebacks verwendet und welche sie sich auch für das T-Shirt ins Musterregister hat eintragen lassen. Kurz vor den Bundestagswahlen entschließt sich der Wahlkampfberater Willy Brandts, an das Motiv der Firma anzuknüpfen: Das Foto des Kindes wird ersetzt durch das des Politikers, ansonsten bleibt die Gestaltung – insbesondere der Schriftzug und die Farbenwahl – weitgehend unverändert. B hält dieses Vorgehen für unzulässig und verlangt Unterlassung der Benutzung des Motivs. </a:t>
            </a:r>
            <a:r>
              <a:rPr lang="de-DE" b="1" dirty="0"/>
              <a:t>Zu Recht?</a:t>
            </a:r>
          </a:p>
          <a:p>
            <a:endParaRPr lang="de-DE" dirty="0"/>
          </a:p>
        </p:txBody>
      </p:sp>
      <p:sp>
        <p:nvSpPr>
          <p:cNvPr id="4" name="Datumsplatzhalter 3">
            <a:extLst>
              <a:ext uri="{FF2B5EF4-FFF2-40B4-BE49-F238E27FC236}">
                <a16:creationId xmlns="" xmlns:a16="http://schemas.microsoft.com/office/drawing/2014/main" id="{E9C09C6E-AFFE-4E5B-9817-F479C453EEA4}"/>
              </a:ext>
            </a:extLst>
          </p:cNvPr>
          <p:cNvSpPr>
            <a:spLocks noGrp="1"/>
          </p:cNvSpPr>
          <p:nvPr>
            <p:ph type="dt" sz="half" idx="10"/>
          </p:nvPr>
        </p:nvSpPr>
        <p:spPr/>
        <p:txBody>
          <a:bodyPr/>
          <a:lstStyle/>
          <a:p>
            <a:r>
              <a:rPr lang="de-DE"/>
              <a:t>Hier steht der Titel der Präsentation</a:t>
            </a:r>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215</a:t>
            </a:fld>
            <a:r>
              <a:rPr lang="de-DE"/>
              <a:t> </a:t>
            </a:r>
            <a:endParaRPr lang="de-DE" sz="1400" dirty="0"/>
          </a:p>
        </p:txBody>
      </p:sp>
    </p:spTree>
    <p:extLst>
      <p:ext uri="{BB962C8B-B14F-4D97-AF65-F5344CB8AC3E}">
        <p14:creationId xmlns:p14="http://schemas.microsoft.com/office/powerpoint/2010/main" val="23372892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216</a:t>
            </a:fld>
            <a:r>
              <a:rPr lang="de-DE"/>
              <a:t> </a:t>
            </a:r>
            <a:endParaRPr lang="de-DE" sz="1400" dirty="0"/>
          </a:p>
        </p:txBody>
      </p:sp>
      <p:sp>
        <p:nvSpPr>
          <p:cNvPr id="7" name="Rectangle 2">
            <a:extLst>
              <a:ext uri="{FF2B5EF4-FFF2-40B4-BE49-F238E27FC236}">
                <a16:creationId xmlns="" xmlns:a16="http://schemas.microsoft.com/office/drawing/2014/main" id="{1AC5A531-5A36-4213-88B5-C9FE745B3320}"/>
              </a:ext>
            </a:extLst>
          </p:cNvPr>
          <p:cNvSpPr>
            <a:spLocks noChangeArrowheads="1"/>
          </p:cNvSpPr>
          <p:nvPr/>
        </p:nvSpPr>
        <p:spPr bwMode="auto">
          <a:xfrm>
            <a:off x="287524" y="27048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Objekt 7">
            <a:extLst>
              <a:ext uri="{FF2B5EF4-FFF2-40B4-BE49-F238E27FC236}">
                <a16:creationId xmlns="" xmlns:a16="http://schemas.microsoft.com/office/drawing/2014/main" id="{7BBBF7E7-B113-4556-9572-E4A830619FAD}"/>
              </a:ext>
            </a:extLst>
          </p:cNvPr>
          <p:cNvGraphicFramePr>
            <a:graphicFrameLocks noChangeAspect="1"/>
          </p:cNvGraphicFramePr>
          <p:nvPr>
            <p:extLst>
              <p:ext uri="{D42A27DB-BD31-4B8C-83A1-F6EECF244321}">
                <p14:modId xmlns:p14="http://schemas.microsoft.com/office/powerpoint/2010/main" val="724113311"/>
              </p:ext>
            </p:extLst>
          </p:nvPr>
        </p:nvGraphicFramePr>
        <p:xfrm>
          <a:off x="2667000" y="2699096"/>
          <a:ext cx="1905000" cy="1933575"/>
        </p:xfrm>
        <a:graphic>
          <a:graphicData uri="http://schemas.openxmlformats.org/presentationml/2006/ole">
            <mc:AlternateContent xmlns:mc="http://schemas.openxmlformats.org/markup-compatibility/2006">
              <mc:Choice xmlns:v="urn:schemas-microsoft-com:vml" Requires="v">
                <p:oleObj spid="_x0000_s5168" r:id="rId3" imgW="1905266" imgH="1933333" progId="MSPhotoEd.3">
                  <p:embed/>
                </p:oleObj>
              </mc:Choice>
              <mc:Fallback>
                <p:oleObj r:id="rId3" imgW="1905266" imgH="193333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99096"/>
                        <a:ext cx="190500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 xmlns:a16="http://schemas.microsoft.com/office/drawing/2014/main" id="{F9A1C209-2D2E-4CE8-AE89-19628CD29F87}"/>
              </a:ext>
            </a:extLst>
          </p:cNvPr>
          <p:cNvSpPr>
            <a:spLocks noChangeArrowheads="1"/>
          </p:cNvSpPr>
          <p:nvPr/>
        </p:nvSpPr>
        <p:spPr bwMode="auto">
          <a:xfrm>
            <a:off x="3587128" y="27048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 name="Objekt 9">
            <a:extLst>
              <a:ext uri="{FF2B5EF4-FFF2-40B4-BE49-F238E27FC236}">
                <a16:creationId xmlns="" xmlns:a16="http://schemas.microsoft.com/office/drawing/2014/main" id="{93EA86D8-8488-4A2C-AC95-57A702642352}"/>
              </a:ext>
            </a:extLst>
          </p:cNvPr>
          <p:cNvGraphicFramePr>
            <a:graphicFrameLocks noChangeAspect="1"/>
          </p:cNvGraphicFramePr>
          <p:nvPr>
            <p:extLst>
              <p:ext uri="{D42A27DB-BD31-4B8C-83A1-F6EECF244321}">
                <p14:modId xmlns:p14="http://schemas.microsoft.com/office/powerpoint/2010/main" val="3978678830"/>
              </p:ext>
            </p:extLst>
          </p:nvPr>
        </p:nvGraphicFramePr>
        <p:xfrm>
          <a:off x="4591500" y="2695739"/>
          <a:ext cx="1905000" cy="1933575"/>
        </p:xfrm>
        <a:graphic>
          <a:graphicData uri="http://schemas.openxmlformats.org/presentationml/2006/ole">
            <mc:AlternateContent xmlns:mc="http://schemas.openxmlformats.org/markup-compatibility/2006">
              <mc:Choice xmlns:v="urn:schemas-microsoft-com:vml" Requires="v">
                <p:oleObj spid="_x0000_s5169" r:id="rId5" imgW="1905266" imgH="1933333" progId="MSPhotoEd.3">
                  <p:embed/>
                </p:oleObj>
              </mc:Choice>
              <mc:Fallback>
                <p:oleObj r:id="rId5" imgW="1905266" imgH="193333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500" y="2695739"/>
                        <a:ext cx="1905000"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38229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smtClean="0"/>
              <a:t>Lösung Fall 1</a:t>
            </a:r>
            <a:endParaRPr lang="de-DE" dirty="0"/>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77500" lnSpcReduction="20000"/>
          </a:bodyPr>
          <a:lstStyle/>
          <a:p>
            <a:pPr marL="342900" indent="-342900">
              <a:buAutoNum type="alphaUcPeriod"/>
            </a:pPr>
            <a:r>
              <a:rPr lang="de-DE" dirty="0"/>
              <a:t>B könnte gegen W ein </a:t>
            </a:r>
            <a:r>
              <a:rPr lang="de-DE" b="1" dirty="0"/>
              <a:t>Unterlassungsanspruch gem. § 42 Abs. 1 </a:t>
            </a:r>
            <a:r>
              <a:rPr lang="de-DE" b="1" dirty="0" err="1"/>
              <a:t>DesignG</a:t>
            </a:r>
            <a:r>
              <a:rPr lang="de-DE" b="1" dirty="0"/>
              <a:t> zustehen. </a:t>
            </a:r>
          </a:p>
          <a:p>
            <a:pPr marL="400050" indent="-400050">
              <a:buAutoNum type="romanUcPeriod"/>
            </a:pPr>
            <a:r>
              <a:rPr lang="de-DE" dirty="0" smtClean="0"/>
              <a:t>Geschütztes </a:t>
            </a:r>
            <a:r>
              <a:rPr lang="de-DE" dirty="0"/>
              <a:t>Motiv </a:t>
            </a:r>
            <a:endParaRPr lang="de-DE" dirty="0" smtClean="0"/>
          </a:p>
          <a:p>
            <a:pPr marL="285750" indent="-285750">
              <a:buFontTx/>
              <a:buChar char="-"/>
            </a:pPr>
            <a:r>
              <a:rPr lang="de-DE" dirty="0" smtClean="0"/>
              <a:t>Für </a:t>
            </a:r>
            <a:r>
              <a:rPr lang="de-DE" dirty="0"/>
              <a:t>B ist zwar ein Design eingetragen; fraglich </a:t>
            </a:r>
            <a:r>
              <a:rPr lang="de-DE" dirty="0" smtClean="0"/>
              <a:t>ob </a:t>
            </a:r>
            <a:r>
              <a:rPr lang="de-DE" dirty="0"/>
              <a:t>die materiellen </a:t>
            </a:r>
            <a:r>
              <a:rPr lang="de-DE" dirty="0" smtClean="0"/>
              <a:t>Schutzvoraussetzungen </a:t>
            </a:r>
            <a:r>
              <a:rPr lang="de-DE" dirty="0"/>
              <a:t>vorlagen. </a:t>
            </a:r>
            <a:endParaRPr lang="de-DE" dirty="0" smtClean="0"/>
          </a:p>
          <a:p>
            <a:pPr marL="285750" indent="-285750">
              <a:buFontTx/>
              <a:buChar char="-"/>
            </a:pPr>
            <a:r>
              <a:rPr lang="de-DE" dirty="0" smtClean="0"/>
              <a:t>DPMA </a:t>
            </a:r>
            <a:r>
              <a:rPr lang="de-DE" dirty="0"/>
              <a:t>– anders als bei der Patenterteilung – </a:t>
            </a:r>
            <a:r>
              <a:rPr lang="de-DE" dirty="0" smtClean="0"/>
              <a:t>überprüft die </a:t>
            </a:r>
            <a:r>
              <a:rPr lang="de-DE" dirty="0"/>
              <a:t>sachlichen Voraussetzungen des Schutzrechts </a:t>
            </a:r>
            <a:r>
              <a:rPr lang="de-DE" dirty="0" smtClean="0"/>
              <a:t>nicht, § </a:t>
            </a:r>
            <a:r>
              <a:rPr lang="de-DE" dirty="0"/>
              <a:t>16 </a:t>
            </a:r>
            <a:r>
              <a:rPr lang="de-DE" dirty="0" err="1" smtClean="0"/>
              <a:t>DesignG</a:t>
            </a:r>
            <a:endParaRPr lang="de-DE" dirty="0" smtClean="0"/>
          </a:p>
          <a:p>
            <a:pPr marL="285750" indent="-285750">
              <a:buFontTx/>
              <a:buChar char="-"/>
            </a:pPr>
            <a:r>
              <a:rPr lang="de-DE" dirty="0"/>
              <a:t>T-Shirt = dreidimensionale ästhetische Gestaltung </a:t>
            </a:r>
            <a:r>
              <a:rPr lang="de-DE" dirty="0" err="1"/>
              <a:t>i.S.d</a:t>
            </a:r>
            <a:r>
              <a:rPr lang="de-DE" dirty="0"/>
              <a:t>. § 1 Nr. 1 </a:t>
            </a:r>
            <a:r>
              <a:rPr lang="de-DE" dirty="0" err="1" smtClean="0"/>
              <a:t>DesignG</a:t>
            </a:r>
            <a:r>
              <a:rPr lang="de-DE" dirty="0"/>
              <a:t> </a:t>
            </a:r>
          </a:p>
          <a:p>
            <a:pPr marL="285750" indent="-285750">
              <a:buFontTx/>
              <a:buChar char="-"/>
            </a:pPr>
            <a:endParaRPr lang="de-DE" dirty="0"/>
          </a:p>
          <a:p>
            <a:endParaRPr lang="de-DE" b="1" dirty="0"/>
          </a:p>
          <a:p>
            <a:endParaRPr lang="de-DE" b="1"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217</a:t>
            </a:fld>
            <a:r>
              <a:rPr lang="de-DE"/>
              <a:t> </a:t>
            </a:r>
            <a:endParaRPr lang="de-DE" sz="1400" dirty="0"/>
          </a:p>
        </p:txBody>
      </p:sp>
    </p:spTree>
    <p:extLst>
      <p:ext uri="{BB962C8B-B14F-4D97-AF65-F5344CB8AC3E}">
        <p14:creationId xmlns:p14="http://schemas.microsoft.com/office/powerpoint/2010/main" val="19173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lstStyle/>
          <a:p>
            <a:pPr marL="342900" indent="-342900">
              <a:buAutoNum type="arabicPeriod"/>
            </a:pPr>
            <a:r>
              <a:rPr lang="de-DE" b="1" dirty="0" smtClean="0"/>
              <a:t>Neuheit des Designs gem.</a:t>
            </a:r>
            <a:r>
              <a:rPr lang="de-DE" b="1" dirty="0"/>
              <a:t> </a:t>
            </a:r>
            <a:r>
              <a:rPr lang="de-DE" b="1" dirty="0" smtClean="0"/>
              <a:t>§ </a:t>
            </a:r>
            <a:r>
              <a:rPr lang="de-DE" b="1" dirty="0"/>
              <a:t>2 Abs. 2 </a:t>
            </a:r>
            <a:r>
              <a:rPr lang="de-DE" b="1" dirty="0" err="1" smtClean="0"/>
              <a:t>DesignG</a:t>
            </a:r>
            <a:endParaRPr lang="de-DE" b="1" dirty="0" smtClean="0"/>
          </a:p>
          <a:p>
            <a:pPr marL="285750" indent="-285750">
              <a:buFontTx/>
              <a:buChar char="-"/>
            </a:pPr>
            <a:r>
              <a:rPr lang="de-DE" dirty="0" smtClean="0"/>
              <a:t>Kein identischer Design offenbart </a:t>
            </a:r>
          </a:p>
          <a:p>
            <a:pPr marL="285750" indent="-285750">
              <a:buFontTx/>
              <a:buChar char="-"/>
            </a:pPr>
            <a:r>
              <a:rPr lang="de-DE" dirty="0" smtClean="0"/>
              <a:t>Relativierung des Neuheitsbegriffs</a:t>
            </a:r>
            <a:endParaRPr lang="de-DE" dirty="0"/>
          </a:p>
          <a:p>
            <a:r>
              <a:rPr lang="de-DE" dirty="0"/>
              <a:t>Das Bild des lächelnden Jungen in Kombination mit dem </a:t>
            </a:r>
            <a:r>
              <a:rPr lang="de-DE" dirty="0" smtClean="0"/>
              <a:t>Schriftzug </a:t>
            </a:r>
            <a:r>
              <a:rPr lang="de-DE" dirty="0"/>
              <a:t>sowie die Farbenwahl </a:t>
            </a:r>
            <a:r>
              <a:rPr lang="de-DE" dirty="0" smtClean="0"/>
              <a:t>entspricht Maßstäben Neuheit. (+) </a:t>
            </a:r>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218</a:t>
            </a:fld>
            <a:r>
              <a:rPr lang="de-DE"/>
              <a:t> </a:t>
            </a:r>
            <a:endParaRPr lang="de-DE" sz="1400" dirty="0"/>
          </a:p>
        </p:txBody>
      </p:sp>
    </p:spTree>
    <p:extLst>
      <p:ext uri="{BB962C8B-B14F-4D97-AF65-F5344CB8AC3E}">
        <p14:creationId xmlns:p14="http://schemas.microsoft.com/office/powerpoint/2010/main" val="17435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92500" lnSpcReduction="10000"/>
          </a:bodyPr>
          <a:lstStyle/>
          <a:p>
            <a:r>
              <a:rPr lang="de-DE" dirty="0"/>
              <a:t>2. </a:t>
            </a:r>
            <a:r>
              <a:rPr lang="de-DE" b="1" dirty="0" smtClean="0"/>
              <a:t>Eigenart des Designs gem. </a:t>
            </a:r>
            <a:r>
              <a:rPr lang="de-DE" b="1" dirty="0"/>
              <a:t>§ 2 Abs. 3 </a:t>
            </a:r>
            <a:r>
              <a:rPr lang="de-DE" b="1" dirty="0" err="1" smtClean="0"/>
              <a:t>DesignG</a:t>
            </a:r>
            <a:endParaRPr lang="de-DE" b="1" dirty="0"/>
          </a:p>
          <a:p>
            <a:pPr marL="285750" indent="-285750">
              <a:buFontTx/>
              <a:buChar char="-"/>
            </a:pPr>
            <a:r>
              <a:rPr lang="de-DE" dirty="0" smtClean="0"/>
              <a:t>Unterscheidungskraft </a:t>
            </a:r>
          </a:p>
          <a:p>
            <a:pPr marL="285750" indent="-285750">
              <a:buFontTx/>
              <a:buChar char="-"/>
            </a:pPr>
            <a:r>
              <a:rPr lang="de-DE" dirty="0" smtClean="0"/>
              <a:t>Persönlicher Charakter nicht erforderlich </a:t>
            </a:r>
          </a:p>
          <a:p>
            <a:pPr marL="285750" indent="-285750">
              <a:buFontTx/>
              <a:buChar char="-"/>
            </a:pPr>
            <a:r>
              <a:rPr lang="de-DE" dirty="0" smtClean="0"/>
              <a:t>Hier: Eigenart (+)</a:t>
            </a:r>
          </a:p>
          <a:p>
            <a:pPr marL="542925" indent="-285750" defTabSz="1076325">
              <a:buFont typeface="Arial" panose="020B0604020202020204" pitchFamily="34" charset="0"/>
              <a:buChar char="•"/>
            </a:pPr>
            <a:r>
              <a:rPr lang="de-DE" dirty="0"/>
              <a:t>I</a:t>
            </a:r>
            <a:r>
              <a:rPr lang="de-DE" dirty="0" smtClean="0"/>
              <a:t>ndividuellen </a:t>
            </a:r>
            <a:r>
              <a:rPr lang="de-DE" dirty="0"/>
              <a:t>Schriftzugs arrangiert mit </a:t>
            </a:r>
            <a:r>
              <a:rPr lang="de-DE" dirty="0" smtClean="0"/>
              <a:t>kreisförmigem </a:t>
            </a:r>
            <a:r>
              <a:rPr lang="de-DE" dirty="0"/>
              <a:t>Bild des lächelnden Jungens </a:t>
            </a:r>
            <a:endParaRPr lang="de-DE" dirty="0" smtClean="0"/>
          </a:p>
          <a:p>
            <a:pPr marL="542925" indent="-285750" defTabSz="1076325">
              <a:buFont typeface="Arial" panose="020B0604020202020204" pitchFamily="34" charset="0"/>
              <a:buChar char="•"/>
            </a:pPr>
            <a:r>
              <a:rPr lang="de-DE" dirty="0"/>
              <a:t>K</a:t>
            </a:r>
            <a:r>
              <a:rPr lang="de-DE" dirty="0" smtClean="0"/>
              <a:t>nallorangene Farbe</a:t>
            </a:r>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219</a:t>
            </a:fld>
            <a:r>
              <a:rPr lang="de-DE"/>
              <a:t> </a:t>
            </a:r>
            <a:endParaRPr lang="de-DE" sz="1400" dirty="0"/>
          </a:p>
        </p:txBody>
      </p:sp>
    </p:spTree>
    <p:extLst>
      <p:ext uri="{BB962C8B-B14F-4D97-AF65-F5344CB8AC3E}">
        <p14:creationId xmlns:p14="http://schemas.microsoft.com/office/powerpoint/2010/main" val="248791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Idee - Form</a:t>
            </a:r>
            <a:endParaRPr lang="de-DE" dirty="0"/>
          </a:p>
        </p:txBody>
      </p:sp>
      <p:sp>
        <p:nvSpPr>
          <p:cNvPr id="3" name="Inhaltsplatzhalter 2"/>
          <p:cNvSpPr>
            <a:spLocks noGrp="1"/>
          </p:cNvSpPr>
          <p:nvPr>
            <p:ph idx="1"/>
          </p:nvPr>
        </p:nvSpPr>
        <p:spPr/>
        <p:txBody>
          <a:bodyPr/>
          <a:lstStyle/>
          <a:p>
            <a:r>
              <a:rPr lang="de-DE" dirty="0" smtClean="0"/>
              <a:t>Platon vs. Aristoteles</a:t>
            </a:r>
          </a:p>
          <a:p>
            <a:pPr marL="342900" lvl="1" indent="-342900">
              <a:buFont typeface="Arial" pitchFamily="34" charset="0"/>
              <a:buChar char="•"/>
            </a:pPr>
            <a:r>
              <a:rPr lang="de-DE" dirty="0" smtClean="0"/>
              <a:t>Sonderregeln für Fabel/ äußere Form (zum Beispiel Laras Töchter als Fortsetzung von Dr. </a:t>
            </a:r>
            <a:r>
              <a:rPr lang="de-DE" dirty="0" err="1" smtClean="0"/>
              <a:t>Schiwago</a:t>
            </a:r>
            <a:r>
              <a:rPr lang="de-DE" dirty="0" smtClean="0"/>
              <a:t>)</a:t>
            </a:r>
          </a:p>
          <a:p>
            <a:pPr marL="342900" lvl="1" indent="-342900">
              <a:buFont typeface="Arial" pitchFamily="34" charset="0"/>
              <a:buChar char="•"/>
            </a:pPr>
            <a:r>
              <a:rPr lang="de-DE" dirty="0" smtClean="0"/>
              <a:t>Schutz auch nicht über das Patentrecht</a:t>
            </a:r>
          </a:p>
          <a:p>
            <a:pPr marL="342900" lvl="1" indent="-342900">
              <a:buFont typeface="Arial" pitchFamily="34" charset="0"/>
              <a:buChar char="•"/>
            </a:pPr>
            <a:r>
              <a:rPr lang="de-DE" dirty="0" smtClean="0"/>
              <a:t>Allenfalls über Geheimnisschutz Gesetz -&gt; Geheimhaltungsvereinbarungen mit Vertragsstrafe</a:t>
            </a:r>
          </a:p>
          <a:p>
            <a:endParaRPr lang="de-DE" dirty="0"/>
          </a:p>
        </p:txBody>
      </p:sp>
    </p:spTree>
    <p:extLst>
      <p:ext uri="{BB962C8B-B14F-4D97-AF65-F5344CB8AC3E}">
        <p14:creationId xmlns:p14="http://schemas.microsoft.com/office/powerpoint/2010/main" val="132371585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lstStyle/>
          <a:p>
            <a:r>
              <a:rPr lang="de-DE" b="1" dirty="0" smtClean="0"/>
              <a:t>II</a:t>
            </a:r>
            <a:r>
              <a:rPr lang="de-DE" b="1" dirty="0"/>
              <a:t>. </a:t>
            </a:r>
            <a:r>
              <a:rPr lang="de-DE" b="1" dirty="0" smtClean="0"/>
              <a:t>Verletzung</a:t>
            </a:r>
            <a:endParaRPr lang="de-DE" b="1" dirty="0"/>
          </a:p>
          <a:p>
            <a:pPr marL="285750" indent="-285750">
              <a:buFontTx/>
              <a:buChar char="-"/>
            </a:pPr>
            <a:r>
              <a:rPr lang="de-DE" dirty="0" smtClean="0"/>
              <a:t>Schutzumfang richtet </a:t>
            </a:r>
            <a:r>
              <a:rPr lang="de-DE" dirty="0"/>
              <a:t>sich nach § 38 Abs. 1 </a:t>
            </a:r>
            <a:r>
              <a:rPr lang="de-DE" dirty="0" err="1" smtClean="0"/>
              <a:t>DesignG</a:t>
            </a:r>
            <a:r>
              <a:rPr lang="de-DE" dirty="0" smtClean="0"/>
              <a:t> </a:t>
            </a:r>
            <a:endParaRPr lang="de-DE" dirty="0"/>
          </a:p>
          <a:p>
            <a:pPr marL="285750" indent="-285750">
              <a:buFontTx/>
              <a:buChar char="-"/>
            </a:pPr>
            <a:r>
              <a:rPr lang="de-DE" dirty="0" smtClean="0"/>
              <a:t>Hier: Gestaltung = unzulässige Nachahmung?</a:t>
            </a:r>
            <a:endParaRPr lang="de-DE" dirty="0"/>
          </a:p>
          <a:p>
            <a:endParaRPr lang="de-DE"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220</a:t>
            </a:fld>
            <a:r>
              <a:rPr lang="de-DE"/>
              <a:t> </a:t>
            </a:r>
            <a:endParaRPr lang="de-DE" sz="1400" dirty="0"/>
          </a:p>
        </p:txBody>
      </p:sp>
    </p:spTree>
    <p:extLst>
      <p:ext uri="{BB962C8B-B14F-4D97-AF65-F5344CB8AC3E}">
        <p14:creationId xmlns:p14="http://schemas.microsoft.com/office/powerpoint/2010/main" val="9527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85000" lnSpcReduction="10000"/>
          </a:bodyPr>
          <a:lstStyle/>
          <a:p>
            <a:pPr marL="342900" indent="-342900">
              <a:buAutoNum type="arabicPeriod"/>
            </a:pPr>
            <a:r>
              <a:rPr lang="de-DE" b="1" dirty="0" smtClean="0"/>
              <a:t>Objektive Nachahmung </a:t>
            </a:r>
          </a:p>
          <a:p>
            <a:pPr marL="285750" indent="-285750">
              <a:buFontTx/>
              <a:buChar char="-"/>
            </a:pPr>
            <a:r>
              <a:rPr lang="de-DE" dirty="0" smtClean="0"/>
              <a:t>Nachgebildetes </a:t>
            </a:r>
            <a:r>
              <a:rPr lang="de-DE" dirty="0"/>
              <a:t>Design </a:t>
            </a:r>
            <a:r>
              <a:rPr lang="de-DE" dirty="0" smtClean="0"/>
              <a:t>erweckt beim </a:t>
            </a:r>
            <a:r>
              <a:rPr lang="de-DE" dirty="0"/>
              <a:t>informierten Benutzer denselben Gesamteindruck </a:t>
            </a:r>
            <a:r>
              <a:rPr lang="de-DE" dirty="0" smtClean="0"/>
              <a:t>wie </a:t>
            </a:r>
            <a:r>
              <a:rPr lang="de-DE" dirty="0"/>
              <a:t>das </a:t>
            </a:r>
            <a:r>
              <a:rPr lang="de-DE" dirty="0" smtClean="0"/>
              <a:t>Design</a:t>
            </a:r>
          </a:p>
          <a:p>
            <a:pPr marL="285750" indent="-285750">
              <a:buFontTx/>
              <a:buChar char="-"/>
            </a:pPr>
            <a:r>
              <a:rPr lang="de-DE" dirty="0" smtClean="0"/>
              <a:t>Maßgeblich: prägende Merkmale</a:t>
            </a:r>
          </a:p>
          <a:p>
            <a:pPr marL="285750" indent="-285750">
              <a:buFontTx/>
              <a:buChar char="-"/>
            </a:pPr>
            <a:r>
              <a:rPr lang="de-DE" dirty="0" smtClean="0"/>
              <a:t>Hier: geschützte </a:t>
            </a:r>
            <a:r>
              <a:rPr lang="de-DE" dirty="0"/>
              <a:t>ästhetische </a:t>
            </a:r>
            <a:r>
              <a:rPr lang="de-DE" dirty="0" smtClean="0"/>
              <a:t>Eindruck beruht auf </a:t>
            </a:r>
            <a:r>
              <a:rPr lang="de-DE" dirty="0"/>
              <a:t>dem Bild des Jungen, </a:t>
            </a:r>
            <a:r>
              <a:rPr lang="de-DE" dirty="0" smtClean="0"/>
              <a:t>dem Schriftzug </a:t>
            </a:r>
            <a:r>
              <a:rPr lang="de-DE" dirty="0"/>
              <a:t>und der knallorangenen </a:t>
            </a:r>
            <a:r>
              <a:rPr lang="de-DE" dirty="0" smtClean="0"/>
              <a:t>Farbenwahl </a:t>
            </a:r>
          </a:p>
          <a:p>
            <a:pPr marL="266700"/>
            <a:r>
              <a:rPr lang="de-DE" dirty="0" smtClean="0"/>
              <a:t>= prägende Merkmale</a:t>
            </a:r>
            <a:endParaRPr lang="de-DE"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221</a:t>
            </a:fld>
            <a:r>
              <a:rPr lang="de-DE"/>
              <a:t> </a:t>
            </a:r>
            <a:endParaRPr lang="de-DE" sz="1400" dirty="0"/>
          </a:p>
        </p:txBody>
      </p:sp>
    </p:spTree>
    <p:extLst>
      <p:ext uri="{BB962C8B-B14F-4D97-AF65-F5344CB8AC3E}">
        <p14:creationId xmlns:p14="http://schemas.microsoft.com/office/powerpoint/2010/main" val="8232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92500" lnSpcReduction="10000"/>
          </a:bodyPr>
          <a:lstStyle/>
          <a:p>
            <a:r>
              <a:rPr lang="de-DE" b="1" dirty="0"/>
              <a:t>2. </a:t>
            </a:r>
            <a:r>
              <a:rPr lang="de-DE" b="1" dirty="0" smtClean="0"/>
              <a:t>Subjektive Nachahmung</a:t>
            </a:r>
          </a:p>
          <a:p>
            <a:pPr marL="285750" indent="-285750">
              <a:buFontTx/>
              <a:buChar char="-"/>
            </a:pPr>
            <a:r>
              <a:rPr lang="de-DE" dirty="0" smtClean="0"/>
              <a:t>Benutzer </a:t>
            </a:r>
            <a:r>
              <a:rPr lang="de-DE" dirty="0"/>
              <a:t>muss das Design auch gekannt haben </a:t>
            </a:r>
            <a:r>
              <a:rPr lang="de-DE" dirty="0" smtClean="0"/>
              <a:t>(= Kenntnis des Designs als solches)</a:t>
            </a:r>
          </a:p>
          <a:p>
            <a:pPr marL="285750" indent="-285750">
              <a:buFontTx/>
              <a:buChar char="-"/>
            </a:pPr>
            <a:r>
              <a:rPr lang="de-DE" dirty="0" smtClean="0"/>
              <a:t>Hier: häufig </a:t>
            </a:r>
            <a:r>
              <a:rPr lang="de-DE" dirty="0"/>
              <a:t>in der Werbung verwendetes </a:t>
            </a:r>
            <a:r>
              <a:rPr lang="de-DE" dirty="0" smtClean="0"/>
              <a:t>Motiv, daher Kenntnis (+) </a:t>
            </a:r>
          </a:p>
          <a:p>
            <a:pPr marL="285750" indent="-285750">
              <a:buFontTx/>
              <a:buChar char="-"/>
            </a:pPr>
            <a:endParaRPr lang="de-DE" dirty="0"/>
          </a:p>
          <a:p>
            <a:r>
              <a:rPr lang="de-DE" dirty="0" smtClean="0"/>
              <a:t>Unzulässige Nachahmung (+)</a:t>
            </a:r>
            <a:endParaRPr lang="de-DE" dirty="0"/>
          </a:p>
          <a:p>
            <a:endParaRPr lang="de-DE"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222</a:t>
            </a:fld>
            <a:r>
              <a:rPr lang="de-DE"/>
              <a:t> </a:t>
            </a:r>
            <a:endParaRPr lang="de-DE" sz="1400" dirty="0"/>
          </a:p>
        </p:txBody>
      </p:sp>
    </p:spTree>
    <p:extLst>
      <p:ext uri="{BB962C8B-B14F-4D97-AF65-F5344CB8AC3E}">
        <p14:creationId xmlns:p14="http://schemas.microsoft.com/office/powerpoint/2010/main" val="12139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1</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92500" lnSpcReduction="20000"/>
          </a:bodyPr>
          <a:lstStyle/>
          <a:p>
            <a:r>
              <a:rPr lang="de-DE" b="1" dirty="0"/>
              <a:t>III. </a:t>
            </a:r>
            <a:r>
              <a:rPr lang="de-DE" b="1" dirty="0" smtClean="0"/>
              <a:t>Ergebnis</a:t>
            </a:r>
          </a:p>
          <a:p>
            <a:r>
              <a:rPr lang="de-DE" dirty="0" smtClean="0"/>
              <a:t>Ein </a:t>
            </a:r>
            <a:r>
              <a:rPr lang="de-DE" dirty="0"/>
              <a:t>Anspruch auf Unterlassung gem. § 42 Abs. 1 </a:t>
            </a:r>
            <a:r>
              <a:rPr lang="de-DE" dirty="0" err="1" smtClean="0"/>
              <a:t>DesignG</a:t>
            </a:r>
            <a:r>
              <a:rPr lang="de-DE" dirty="0" smtClean="0"/>
              <a:t> (+) </a:t>
            </a:r>
          </a:p>
          <a:p>
            <a:endParaRPr lang="de-DE" dirty="0"/>
          </a:p>
          <a:p>
            <a:r>
              <a:rPr lang="de-DE" b="1" dirty="0"/>
              <a:t>B. </a:t>
            </a:r>
            <a:r>
              <a:rPr lang="de-DE" b="1" dirty="0" smtClean="0"/>
              <a:t>Unterlassungsanspruch </a:t>
            </a:r>
            <a:r>
              <a:rPr lang="de-DE" b="1" dirty="0"/>
              <a:t>gem. § 97 Abs. 1 S. 1 UrhG. </a:t>
            </a:r>
          </a:p>
          <a:p>
            <a:r>
              <a:rPr lang="de-DE" dirty="0" smtClean="0"/>
              <a:t>(-) mangels </a:t>
            </a:r>
            <a:r>
              <a:rPr lang="de-DE" dirty="0"/>
              <a:t>eines schutzfähigen Werkes </a:t>
            </a:r>
            <a:r>
              <a:rPr lang="de-DE" dirty="0" err="1"/>
              <a:t>i.S.d</a:t>
            </a:r>
            <a:r>
              <a:rPr lang="de-DE" dirty="0"/>
              <a:t>. § 2 </a:t>
            </a:r>
            <a:r>
              <a:rPr lang="de-DE" dirty="0" smtClean="0"/>
              <a:t>UrhG</a:t>
            </a:r>
            <a:endParaRPr lang="de-DE"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223</a:t>
            </a:fld>
            <a:r>
              <a:rPr lang="de-DE"/>
              <a:t> </a:t>
            </a:r>
            <a:endParaRPr lang="de-DE" sz="1400" dirty="0"/>
          </a:p>
        </p:txBody>
      </p:sp>
    </p:spTree>
    <p:extLst>
      <p:ext uri="{BB962C8B-B14F-4D97-AF65-F5344CB8AC3E}">
        <p14:creationId xmlns:p14="http://schemas.microsoft.com/office/powerpoint/2010/main" val="18338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Fall 2</a:t>
            </a:r>
            <a:br>
              <a:rPr lang="de-DE" dirty="0"/>
            </a:br>
            <a:endParaRPr lang="de-DE" dirty="0"/>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lnSpcReduction="10000"/>
          </a:bodyPr>
          <a:lstStyle/>
          <a:p>
            <a:r>
              <a:rPr lang="de-DE" sz="2400" dirty="0"/>
              <a:t>Die Deutsche Bahn (DB) klagt gegen ein Ingenieurbüro I. I betreibt eine Einrichtung für angewandte Forschung, die sich mit Schienenfahrzeugtechnik befasst. Sie entwickelte für die DB eine Radsatzprüfanlage für den </a:t>
            </a:r>
            <a:r>
              <a:rPr lang="de-DE" sz="2400" dirty="0" err="1"/>
              <a:t>Zugtyp</a:t>
            </a:r>
            <a:r>
              <a:rPr lang="de-DE" sz="2400" dirty="0"/>
              <a:t> ICE 1. Im Ausstellerkatalog der Fachmesse „InnoTrans 2004” warb sie für ihre Leistungen mit der nachfolgend abgebildeten Katalogseite, auf der ihr Leistungsspektrum und der aktuelle Forschungsbedarf in der Schienenfahrzeugtechnik dargestellt sind und der Triebwagen eines Zugs vom Typ ICE 3 abgebildet ist:</a:t>
            </a:r>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224</a:t>
            </a:fld>
            <a:r>
              <a:rPr lang="de-DE"/>
              <a:t> </a:t>
            </a:r>
            <a:endParaRPr lang="de-DE" sz="1400" dirty="0"/>
          </a:p>
        </p:txBody>
      </p:sp>
    </p:spTree>
    <p:extLst>
      <p:ext uri="{BB962C8B-B14F-4D97-AF65-F5344CB8AC3E}">
        <p14:creationId xmlns:p14="http://schemas.microsoft.com/office/powerpoint/2010/main" val="14361174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225</a:t>
            </a:fld>
            <a:r>
              <a:rPr lang="de-DE"/>
              <a:t> </a:t>
            </a:r>
            <a:endParaRPr lang="de-DE" sz="1400" dirty="0"/>
          </a:p>
        </p:txBody>
      </p:sp>
      <p:pic>
        <p:nvPicPr>
          <p:cNvPr id="7" name="Grafik 6">
            <a:extLst>
              <a:ext uri="{FF2B5EF4-FFF2-40B4-BE49-F238E27FC236}">
                <a16:creationId xmlns="" xmlns:a16="http://schemas.microsoft.com/office/drawing/2014/main" id="{6516BB5A-3EFF-4117-9D8F-F336300DD8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79812" y="2286000"/>
            <a:ext cx="3004185" cy="3486150"/>
          </a:xfrm>
          <a:prstGeom prst="rect">
            <a:avLst/>
          </a:prstGeom>
          <a:noFill/>
          <a:ln>
            <a:noFill/>
          </a:ln>
        </p:spPr>
      </p:pic>
    </p:spTree>
    <p:extLst>
      <p:ext uri="{BB962C8B-B14F-4D97-AF65-F5344CB8AC3E}">
        <p14:creationId xmlns:p14="http://schemas.microsoft.com/office/powerpoint/2010/main" val="22933654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smtClean="0"/>
              <a:t>Fortsetzung Fall 2 </a:t>
            </a:r>
            <a:endParaRPr lang="de-DE" dirty="0"/>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85000" lnSpcReduction="20000"/>
          </a:bodyPr>
          <a:lstStyle/>
          <a:p>
            <a:r>
              <a:rPr lang="de-DE" dirty="0"/>
              <a:t>Die DB wies I wegen dieser Abbildung des Zugs im Katalog unter Hinweis auf die Aktenzeichen M9507883/5 des DPMA sowie DM/035887 der Weltorganisation für geistiges Eigentum darauf hin, dass sie Inhaberin der den ICE 3 betreffenden Geschmacksmuster sei. </a:t>
            </a:r>
          </a:p>
          <a:p>
            <a:r>
              <a:rPr lang="de-DE" dirty="0"/>
              <a:t>Sie verlangte von I den Nachweis einer Nutzungslizenz und erklärte, dass sie sich im Falle des Fehlens einer Lizenz ihre Inanspruchnahme auf </a:t>
            </a:r>
            <a:r>
              <a:rPr lang="de-DE" b="1" dirty="0"/>
              <a:t>Schadensersatz und Unterlassung </a:t>
            </a:r>
            <a:r>
              <a:rPr lang="de-DE" dirty="0"/>
              <a:t>vorbehalte (BGH, GRUR 2011, 1117).</a:t>
            </a:r>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226</a:t>
            </a:fld>
            <a:r>
              <a:rPr lang="de-DE"/>
              <a:t> </a:t>
            </a:r>
            <a:endParaRPr lang="de-DE" sz="1400" dirty="0"/>
          </a:p>
        </p:txBody>
      </p:sp>
    </p:spTree>
    <p:extLst>
      <p:ext uri="{BB962C8B-B14F-4D97-AF65-F5344CB8AC3E}">
        <p14:creationId xmlns:p14="http://schemas.microsoft.com/office/powerpoint/2010/main" val="358792698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2</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70000" lnSpcReduction="20000"/>
          </a:bodyPr>
          <a:lstStyle/>
          <a:p>
            <a:r>
              <a:rPr lang="de-DE" b="1" dirty="0" smtClean="0"/>
              <a:t>Abbildung eines Designs = Benutzungshandlungen nach </a:t>
            </a:r>
            <a:r>
              <a:rPr lang="de-DE" b="1" dirty="0"/>
              <a:t>§ 38 </a:t>
            </a:r>
            <a:r>
              <a:rPr lang="de-DE" b="1" dirty="0" err="1" smtClean="0"/>
              <a:t>DesignG</a:t>
            </a:r>
            <a:r>
              <a:rPr lang="de-DE" b="1" dirty="0" smtClean="0"/>
              <a:t>?</a:t>
            </a:r>
          </a:p>
          <a:p>
            <a:pPr marL="285750" indent="-285750">
              <a:buFontTx/>
              <a:buChar char="-"/>
            </a:pPr>
            <a:r>
              <a:rPr lang="de-DE" b="1" dirty="0" smtClean="0"/>
              <a:t>Benutzung</a:t>
            </a:r>
            <a:r>
              <a:rPr lang="de-DE" dirty="0" smtClean="0"/>
              <a:t> = Herstellung, </a:t>
            </a:r>
            <a:r>
              <a:rPr lang="de-DE" dirty="0"/>
              <a:t>Anbieten, </a:t>
            </a:r>
            <a:r>
              <a:rPr lang="de-DE" dirty="0" smtClean="0"/>
              <a:t>Inverkehrbringen</a:t>
            </a:r>
            <a:r>
              <a:rPr lang="de-DE" dirty="0"/>
              <a:t>, </a:t>
            </a:r>
            <a:r>
              <a:rPr lang="de-DE" dirty="0" smtClean="0"/>
              <a:t>Einfuhr</a:t>
            </a:r>
            <a:r>
              <a:rPr lang="de-DE" dirty="0"/>
              <a:t>, </a:t>
            </a:r>
            <a:r>
              <a:rPr lang="de-DE" dirty="0" smtClean="0"/>
              <a:t>Ausfuhr</a:t>
            </a:r>
            <a:r>
              <a:rPr lang="de-DE" dirty="0"/>
              <a:t>, </a:t>
            </a:r>
            <a:r>
              <a:rPr lang="de-DE" dirty="0" smtClean="0"/>
              <a:t>Gebrauch </a:t>
            </a:r>
            <a:r>
              <a:rPr lang="de-DE" dirty="0"/>
              <a:t>eines </a:t>
            </a:r>
            <a:r>
              <a:rPr lang="de-DE" dirty="0" smtClean="0"/>
              <a:t>Erzeugnisses, Besitz</a:t>
            </a:r>
          </a:p>
          <a:p>
            <a:pPr marL="285750" indent="-285750">
              <a:buFontTx/>
              <a:buChar char="-"/>
            </a:pPr>
            <a:r>
              <a:rPr lang="de-DE" dirty="0" smtClean="0"/>
              <a:t>Aus § </a:t>
            </a:r>
            <a:r>
              <a:rPr lang="de-DE" dirty="0"/>
              <a:t>40 Nr. 3 </a:t>
            </a:r>
            <a:r>
              <a:rPr lang="de-DE" dirty="0" err="1"/>
              <a:t>DesignG</a:t>
            </a:r>
            <a:r>
              <a:rPr lang="de-DE" dirty="0"/>
              <a:t> </a:t>
            </a:r>
            <a:r>
              <a:rPr lang="de-DE" dirty="0" smtClean="0"/>
              <a:t>folgt, dass die </a:t>
            </a:r>
            <a:r>
              <a:rPr lang="de-DE" dirty="0"/>
              <a:t>Wiedergabe eines Designs </a:t>
            </a:r>
            <a:r>
              <a:rPr lang="de-DE" dirty="0" smtClean="0"/>
              <a:t>erlaubt ist, sodass </a:t>
            </a:r>
            <a:r>
              <a:rPr lang="de-DE" dirty="0"/>
              <a:t>sich das ausschließliche Benutzungsrecht des Rechtsinhabers nach § 38 Abs. 1 </a:t>
            </a:r>
            <a:r>
              <a:rPr lang="de-DE" dirty="0" err="1"/>
              <a:t>DesignG</a:t>
            </a:r>
            <a:r>
              <a:rPr lang="de-DE" dirty="0"/>
              <a:t> grundsätzlich auf die Wiedergabe eines solchen Erzeugnisses erstreckt. </a:t>
            </a:r>
            <a:endParaRPr lang="de-DE" dirty="0" smtClean="0"/>
          </a:p>
          <a:p>
            <a:pPr marL="285750" indent="-285750">
              <a:buFontTx/>
              <a:buChar char="-"/>
            </a:pPr>
            <a:r>
              <a:rPr lang="de-DE" dirty="0" smtClean="0"/>
              <a:t>Die </a:t>
            </a:r>
            <a:r>
              <a:rPr lang="de-DE" dirty="0"/>
              <a:t>Abbildung </a:t>
            </a:r>
            <a:r>
              <a:rPr lang="de-DE" dirty="0" smtClean="0"/>
              <a:t>= (</a:t>
            </a:r>
            <a:r>
              <a:rPr lang="de-DE" dirty="0"/>
              <a:t>zweidimensionale) </a:t>
            </a:r>
            <a:r>
              <a:rPr lang="de-DE" u="sng" dirty="0"/>
              <a:t>Wiedergabe </a:t>
            </a:r>
            <a:r>
              <a:rPr lang="de-DE" u="sng" dirty="0" err="1" smtClean="0"/>
              <a:t>i.S.d</a:t>
            </a:r>
            <a:r>
              <a:rPr lang="de-DE" u="sng" dirty="0" smtClean="0"/>
              <a:t>. § </a:t>
            </a:r>
            <a:r>
              <a:rPr lang="de-DE" u="sng" dirty="0"/>
              <a:t>40 Nr. 3 </a:t>
            </a:r>
            <a:r>
              <a:rPr lang="de-DE" u="sng" dirty="0" err="1" smtClean="0"/>
              <a:t>DesignG</a:t>
            </a:r>
            <a:endParaRPr lang="de-DE" u="sng"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227</a:t>
            </a:fld>
            <a:r>
              <a:rPr lang="de-DE"/>
              <a:t> </a:t>
            </a:r>
            <a:endParaRPr lang="de-DE" sz="1400" dirty="0"/>
          </a:p>
        </p:txBody>
      </p:sp>
    </p:spTree>
    <p:extLst>
      <p:ext uri="{BB962C8B-B14F-4D97-AF65-F5344CB8AC3E}">
        <p14:creationId xmlns:p14="http://schemas.microsoft.com/office/powerpoint/2010/main" val="14241083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2</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fontScale="77500" lnSpcReduction="20000"/>
          </a:bodyPr>
          <a:lstStyle/>
          <a:p>
            <a:pPr marL="285750" indent="-285750">
              <a:buFont typeface="Arial" panose="020B0604020202020204" pitchFamily="34" charset="0"/>
              <a:buChar char="•"/>
            </a:pPr>
            <a:r>
              <a:rPr lang="de-DE" dirty="0"/>
              <a:t>§ 40 Nr. 3 </a:t>
            </a:r>
            <a:r>
              <a:rPr lang="de-DE" dirty="0" err="1" smtClean="0"/>
              <a:t>DesignG</a:t>
            </a:r>
            <a:r>
              <a:rPr lang="de-DE" dirty="0" smtClean="0"/>
              <a:t>: Rechte </a:t>
            </a:r>
            <a:r>
              <a:rPr lang="de-DE" dirty="0"/>
              <a:t>aus einem Design </a:t>
            </a:r>
            <a:r>
              <a:rPr lang="de-DE" dirty="0" smtClean="0"/>
              <a:t>können nicht </a:t>
            </a:r>
            <a:r>
              <a:rPr lang="de-DE" dirty="0"/>
              <a:t>gegenüber Wiedergaben zum Zwecke der Zitierung oder der Lehre geltend gemacht </a:t>
            </a:r>
            <a:r>
              <a:rPr lang="de-DE" dirty="0" smtClean="0"/>
              <a:t>werden</a:t>
            </a:r>
            <a:r>
              <a:rPr lang="de-DE" dirty="0"/>
              <a:t>.</a:t>
            </a:r>
            <a:endParaRPr lang="de-DE" dirty="0" smtClean="0"/>
          </a:p>
          <a:p>
            <a:pPr marL="266700"/>
            <a:r>
              <a:rPr lang="de-DE" i="1" dirty="0" smtClean="0"/>
              <a:t>Voraussetzung</a:t>
            </a:r>
            <a:r>
              <a:rPr lang="de-DE" dirty="0" smtClean="0"/>
              <a:t>: Wiedergaben </a:t>
            </a:r>
            <a:r>
              <a:rPr lang="de-DE" dirty="0"/>
              <a:t>sind mit den Gepflogenheiten des redlichen Geschäftsverkehrs vereinbar, beeinträchtigen die normale Verwertung des Designs nicht über Gebühr und geben die Quelle </a:t>
            </a:r>
            <a:r>
              <a:rPr lang="de-DE" dirty="0" smtClean="0"/>
              <a:t>an</a:t>
            </a:r>
            <a:endParaRPr lang="de-DE" dirty="0"/>
          </a:p>
          <a:p>
            <a:pPr marL="285750" indent="-285750">
              <a:buFont typeface="Arial" panose="020B0604020202020204" pitchFamily="34" charset="0"/>
              <a:buChar char="•"/>
            </a:pPr>
            <a:r>
              <a:rPr lang="de-DE" dirty="0"/>
              <a:t>Hier: Schrankenregelung </a:t>
            </a:r>
            <a:r>
              <a:rPr lang="de-DE" dirty="0" smtClean="0"/>
              <a:t>(-), weil beanstandete </a:t>
            </a:r>
            <a:r>
              <a:rPr lang="de-DE" dirty="0"/>
              <a:t>Abbildung im Ausstellerkatalog nicht </a:t>
            </a:r>
            <a:r>
              <a:rPr lang="de-DE" dirty="0" smtClean="0"/>
              <a:t>„</a:t>
            </a:r>
            <a:r>
              <a:rPr lang="de-DE" dirty="0"/>
              <a:t>zum Zwecke der Zitierung” </a:t>
            </a:r>
            <a:r>
              <a:rPr lang="de-DE" dirty="0" smtClean="0"/>
              <a:t>erfolgte</a:t>
            </a:r>
            <a:endParaRPr lang="de-DE" dirty="0"/>
          </a:p>
          <a:p>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228</a:t>
            </a:fld>
            <a:r>
              <a:rPr lang="de-DE"/>
              <a:t> </a:t>
            </a:r>
            <a:endParaRPr lang="de-DE" sz="1400" dirty="0"/>
          </a:p>
        </p:txBody>
      </p:sp>
    </p:spTree>
    <p:extLst>
      <p:ext uri="{BB962C8B-B14F-4D97-AF65-F5344CB8AC3E}">
        <p14:creationId xmlns:p14="http://schemas.microsoft.com/office/powerpoint/2010/main" val="14040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AE6DC1-80D7-4D34-ACB6-6C086B6A152E}"/>
              </a:ext>
            </a:extLst>
          </p:cNvPr>
          <p:cNvSpPr>
            <a:spLocks noGrp="1"/>
          </p:cNvSpPr>
          <p:nvPr>
            <p:ph type="title"/>
          </p:nvPr>
        </p:nvSpPr>
        <p:spPr/>
        <p:txBody>
          <a:bodyPr>
            <a:normAutofit fontScale="90000"/>
          </a:bodyPr>
          <a:lstStyle/>
          <a:p>
            <a:r>
              <a:rPr lang="de-DE" dirty="0"/>
              <a:t>Lösung Fall 2</a:t>
            </a:r>
          </a:p>
        </p:txBody>
      </p:sp>
      <p:sp>
        <p:nvSpPr>
          <p:cNvPr id="3" name="Vertikaler Textplatzhalter 2">
            <a:extLst>
              <a:ext uri="{FF2B5EF4-FFF2-40B4-BE49-F238E27FC236}">
                <a16:creationId xmlns="" xmlns:a16="http://schemas.microsoft.com/office/drawing/2014/main" id="{2017D161-32FA-489F-B1FE-C5A5D7508DC2}"/>
              </a:ext>
            </a:extLst>
          </p:cNvPr>
          <p:cNvSpPr>
            <a:spLocks noGrp="1"/>
          </p:cNvSpPr>
          <p:nvPr>
            <p:ph type="body" orient="vert" idx="1"/>
          </p:nvPr>
        </p:nvSpPr>
        <p:spPr/>
        <p:txBody>
          <a:bodyPr>
            <a:normAutofit lnSpcReduction="10000"/>
          </a:bodyPr>
          <a:lstStyle/>
          <a:p>
            <a:r>
              <a:rPr lang="de-DE" b="1" dirty="0" smtClean="0"/>
              <a:t>„</a:t>
            </a:r>
            <a:r>
              <a:rPr lang="de-DE" b="1" dirty="0"/>
              <a:t>Wiedergabe zum Zwecke der Zitierung</a:t>
            </a:r>
            <a:r>
              <a:rPr lang="de-DE" b="1" dirty="0" smtClean="0"/>
              <a:t>”: </a:t>
            </a:r>
          </a:p>
          <a:p>
            <a:pPr marL="285750" indent="-285750">
              <a:buFontTx/>
              <a:buChar char="-"/>
            </a:pPr>
            <a:r>
              <a:rPr lang="de-DE" dirty="0" smtClean="0"/>
              <a:t>Wiedergabe </a:t>
            </a:r>
            <a:r>
              <a:rPr lang="de-DE" dirty="0"/>
              <a:t>des Designs als Belegstelle oder Erörterungsgrundlage für eigene Ausführungen des </a:t>
            </a:r>
            <a:r>
              <a:rPr lang="de-DE" dirty="0" smtClean="0"/>
              <a:t>Zitierenden</a:t>
            </a:r>
          </a:p>
          <a:p>
            <a:pPr marL="285750" indent="-285750">
              <a:buFontTx/>
              <a:buChar char="-"/>
            </a:pPr>
            <a:r>
              <a:rPr lang="de-DE" dirty="0"/>
              <a:t>I</a:t>
            </a:r>
            <a:r>
              <a:rPr lang="de-DE" dirty="0" smtClean="0"/>
              <a:t>nnere </a:t>
            </a:r>
            <a:r>
              <a:rPr lang="de-DE" dirty="0"/>
              <a:t>Verbindung zwischen dem wiedergegebenen Design und eigenen Gedanken des </a:t>
            </a:r>
            <a:r>
              <a:rPr lang="de-DE" dirty="0" smtClean="0"/>
              <a:t>Zitierenden</a:t>
            </a:r>
            <a:endParaRPr lang="de-DE" dirty="0"/>
          </a:p>
        </p:txBody>
      </p:sp>
      <p:sp>
        <p:nvSpPr>
          <p:cNvPr id="5" name="Fußzeilenplatzhalter 4">
            <a:extLst>
              <a:ext uri="{FF2B5EF4-FFF2-40B4-BE49-F238E27FC236}">
                <a16:creationId xmlns="" xmlns:a16="http://schemas.microsoft.com/office/drawing/2014/main" id="{F878A51F-17A6-4660-BCAD-6AE3C6E50E47}"/>
              </a:ext>
            </a:extLst>
          </p:cNvPr>
          <p:cNvSpPr>
            <a:spLocks noGrp="1"/>
          </p:cNvSpPr>
          <p:nvPr>
            <p:ph type="ftr" sz="quarter" idx="11"/>
          </p:nvPr>
        </p:nvSpPr>
        <p:spPr/>
        <p:txBody>
          <a:bodyPr/>
          <a:lstStyle/>
          <a:p>
            <a:r>
              <a:rPr lang="de-DE" dirty="0"/>
              <a:t>Prof. Dr. Thomas Hoeren</a:t>
            </a:r>
          </a:p>
        </p:txBody>
      </p:sp>
      <p:sp>
        <p:nvSpPr>
          <p:cNvPr id="6" name="Foliennummernplatzhalter 5">
            <a:extLst>
              <a:ext uri="{FF2B5EF4-FFF2-40B4-BE49-F238E27FC236}">
                <a16:creationId xmlns="" xmlns:a16="http://schemas.microsoft.com/office/drawing/2014/main" id="{E0B7BA36-99EF-493A-BBD7-22536DFD09F6}"/>
              </a:ext>
            </a:extLst>
          </p:cNvPr>
          <p:cNvSpPr>
            <a:spLocks noGrp="1"/>
          </p:cNvSpPr>
          <p:nvPr>
            <p:ph type="sldNum" sz="quarter" idx="12"/>
          </p:nvPr>
        </p:nvSpPr>
        <p:spPr/>
        <p:txBody>
          <a:bodyPr/>
          <a:lstStyle/>
          <a:p>
            <a:fld id="{6C8FC03C-C266-4645-ABC5-645062898383}" type="slidenum">
              <a:rPr lang="de-DE" smtClean="0"/>
              <a:pPr/>
              <a:t>229</a:t>
            </a:fld>
            <a:r>
              <a:rPr lang="de-DE"/>
              <a:t> </a:t>
            </a:r>
            <a:endParaRPr lang="de-DE" sz="1400" dirty="0"/>
          </a:p>
        </p:txBody>
      </p:sp>
    </p:spTree>
    <p:extLst>
      <p:ext uri="{BB962C8B-B14F-4D97-AF65-F5344CB8AC3E}">
        <p14:creationId xmlns:p14="http://schemas.microsoft.com/office/powerpoint/2010/main" val="191360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Zwei Stufen der Originalität</a:t>
            </a:r>
            <a:endParaRPr lang="de-DE" dirty="0"/>
          </a:p>
        </p:txBody>
      </p:sp>
      <p:sp>
        <p:nvSpPr>
          <p:cNvPr id="3" name="Inhaltsplatzhalter 2"/>
          <p:cNvSpPr>
            <a:spLocks noGrp="1"/>
          </p:cNvSpPr>
          <p:nvPr>
            <p:ph idx="1"/>
          </p:nvPr>
        </p:nvSpPr>
        <p:spPr/>
        <p:txBody>
          <a:bodyPr/>
          <a:lstStyle/>
          <a:p>
            <a:r>
              <a:rPr lang="de-DE" dirty="0" smtClean="0"/>
              <a:t>Zweite Stufe: persönlich geistige Schöpfung (§ 2 Abs. 2)</a:t>
            </a:r>
          </a:p>
          <a:p>
            <a:pPr lvl="1"/>
            <a:r>
              <a:rPr lang="de-DE" dirty="0" smtClean="0"/>
              <a:t>Persönlich</a:t>
            </a:r>
          </a:p>
          <a:p>
            <a:pPr lvl="1"/>
            <a:r>
              <a:rPr lang="de-DE" dirty="0" smtClean="0"/>
              <a:t>Geistig</a:t>
            </a:r>
          </a:p>
          <a:p>
            <a:pPr lvl="1"/>
            <a:r>
              <a:rPr lang="de-DE" dirty="0" smtClean="0"/>
              <a:t>Schöpfung/Schöpfungshöhe je nach schöner Kunst (kleine Münze) und angewandte Kunst (weitaus überdurchschnittlich)</a:t>
            </a:r>
            <a:endParaRPr lang="de-DE" dirty="0"/>
          </a:p>
        </p:txBody>
      </p:sp>
    </p:spTree>
    <p:extLst>
      <p:ext uri="{BB962C8B-B14F-4D97-AF65-F5344CB8AC3E}">
        <p14:creationId xmlns:p14="http://schemas.microsoft.com/office/powerpoint/2010/main" val="66332213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 Schutzrechte</a:t>
            </a:r>
            <a:endParaRPr lang="de-DE" dirty="0"/>
          </a:p>
        </p:txBody>
      </p:sp>
      <p:sp>
        <p:nvSpPr>
          <p:cNvPr id="3" name="Inhaltsplatzhalter 2"/>
          <p:cNvSpPr>
            <a:spLocks noGrp="1"/>
          </p:cNvSpPr>
          <p:nvPr>
            <p:ph idx="1"/>
          </p:nvPr>
        </p:nvSpPr>
        <p:spPr/>
        <p:txBody>
          <a:bodyPr/>
          <a:lstStyle/>
          <a:p>
            <a:r>
              <a:rPr lang="de-DE" dirty="0" smtClean="0"/>
              <a:t>Patent</a:t>
            </a:r>
          </a:p>
          <a:p>
            <a:r>
              <a:rPr lang="de-DE" dirty="0" smtClean="0"/>
              <a:t>Gebrauchsmuster</a:t>
            </a:r>
          </a:p>
          <a:p>
            <a:r>
              <a:rPr lang="de-DE" dirty="0" smtClean="0"/>
              <a:t>Sortenschutz</a:t>
            </a:r>
          </a:p>
          <a:p>
            <a:r>
              <a:rPr lang="de-DE" dirty="0" smtClean="0"/>
              <a:t>Marke</a:t>
            </a:r>
            <a:endParaRPr lang="de-DE" dirty="0"/>
          </a:p>
        </p:txBody>
      </p:sp>
    </p:spTree>
    <p:extLst>
      <p:ext uri="{BB962C8B-B14F-4D97-AF65-F5344CB8AC3E}">
        <p14:creationId xmlns:p14="http://schemas.microsoft.com/office/powerpoint/2010/main" val="21462395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30451259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Ergänzender Leistungsschutz nach UWG</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 4 Nummer 3: unlauter handelt, wer Waren </a:t>
            </a:r>
            <a:r>
              <a:rPr lang="de-DE" dirty="0"/>
              <a:t>oder Dienstleistungen anbietet, die eine Nachahmung der Waren oder Dienstleistungen eines Mitbewerbers sind, wenn er </a:t>
            </a:r>
            <a:endParaRPr lang="de-DE" dirty="0" smtClean="0"/>
          </a:p>
          <a:p>
            <a:r>
              <a:rPr lang="de-DE" dirty="0" smtClean="0"/>
              <a:t>a)eine </a:t>
            </a:r>
            <a:r>
              <a:rPr lang="de-DE" dirty="0"/>
              <a:t>vermeidbare Täuschung der Abnehmer über die betriebliche Herkunft herbeiführt,</a:t>
            </a:r>
          </a:p>
          <a:p>
            <a:r>
              <a:rPr lang="de-DE" dirty="0"/>
              <a:t>b)die Wertschätzung der nachgeahmten Ware oder Dienstleistung unangemessen ausnutzt oder beeinträchtigt oder</a:t>
            </a:r>
          </a:p>
          <a:p>
            <a:r>
              <a:rPr lang="de-DE" dirty="0"/>
              <a:t>c)die für die Nachahmung erforderlichen Kenntnisse oder Unterlagen unredlich erlangt </a:t>
            </a:r>
            <a:r>
              <a:rPr lang="de-DE" dirty="0" smtClean="0"/>
              <a:t>hat</a:t>
            </a:r>
            <a:endParaRPr lang="de-DE" dirty="0"/>
          </a:p>
        </p:txBody>
      </p:sp>
    </p:spTree>
    <p:extLst>
      <p:ext uri="{BB962C8B-B14F-4D97-AF65-F5344CB8AC3E}">
        <p14:creationId xmlns:p14="http://schemas.microsoft.com/office/powerpoint/2010/main" val="146678024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Ergänzender Leistungsschutz</a:t>
            </a:r>
            <a:endParaRPr lang="de-DE" dirty="0"/>
          </a:p>
        </p:txBody>
      </p:sp>
      <p:sp>
        <p:nvSpPr>
          <p:cNvPr id="3" name="Inhaltsplatzhalter 2"/>
          <p:cNvSpPr>
            <a:spLocks noGrp="1"/>
          </p:cNvSpPr>
          <p:nvPr>
            <p:ph idx="1"/>
          </p:nvPr>
        </p:nvSpPr>
        <p:spPr/>
        <p:txBody>
          <a:bodyPr>
            <a:normAutofit fontScale="85000" lnSpcReduction="20000"/>
          </a:bodyPr>
          <a:lstStyle/>
          <a:p>
            <a:r>
              <a:rPr lang="de-DE" dirty="0"/>
              <a:t>Der ergänzende wettbewerbsrechtliche Leistungsschutz betrifft den Schutz einer aus dem alltäglich-üblichen Schaffen herausragenden Leistung von wettbewerblicher Eigenart gegen wettbewerbswidrige Verwertung. Dieser Schutz wird gegen Nachbildung gewährt, d. h. gegen eine Übernahme verkörperter Leistungen. Er kommt in Betracht sowohl in den Fällen der unmittelbaren Übernahme einer fremden Leistung einschließlich der identischen oder fast identischen Nachbildung, als auch der nachschaffenden Übernahme, bei der das fremde Leistungsergebnis als Vorbild für die Nachbildung </a:t>
            </a:r>
            <a:r>
              <a:rPr lang="de-DE" dirty="0" smtClean="0"/>
              <a:t>dient.</a:t>
            </a:r>
            <a:endParaRPr lang="de-DE" dirty="0"/>
          </a:p>
        </p:txBody>
      </p:sp>
    </p:spTree>
    <p:extLst>
      <p:ext uri="{BB962C8B-B14F-4D97-AF65-F5344CB8AC3E}">
        <p14:creationId xmlns:p14="http://schemas.microsoft.com/office/powerpoint/2010/main" val="31516021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Gegenstand des Leistungsschutzes: B2B</a:t>
            </a:r>
          </a:p>
          <a:p>
            <a:r>
              <a:rPr lang="de-DE" dirty="0" smtClean="0"/>
              <a:t>Wettbewerbliche Eigenart</a:t>
            </a:r>
          </a:p>
          <a:p>
            <a:r>
              <a:rPr lang="de-DE" dirty="0" smtClean="0"/>
              <a:t>Nachahmung</a:t>
            </a:r>
          </a:p>
          <a:p>
            <a:r>
              <a:rPr lang="de-DE" dirty="0" smtClean="0"/>
              <a:t>Besondere Umstände für die Unlauterkeit der Nachahmung</a:t>
            </a:r>
          </a:p>
          <a:p>
            <a:pPr lvl="1"/>
            <a:r>
              <a:rPr lang="de-DE" dirty="0" smtClean="0"/>
              <a:t>Vermeidbare Herkunftstäuschung</a:t>
            </a:r>
          </a:p>
          <a:p>
            <a:pPr lvl="1"/>
            <a:r>
              <a:rPr lang="de-DE" dirty="0" smtClean="0"/>
              <a:t>Unangemessene Ausnutzung oder Beeinträchtigung der Wertschätzung</a:t>
            </a:r>
          </a:p>
          <a:p>
            <a:pPr lvl="1"/>
            <a:r>
              <a:rPr lang="de-DE" dirty="0" smtClean="0"/>
              <a:t>Unredliche Erlangung von Kenntnissen und Unterlagen</a:t>
            </a:r>
            <a:endParaRPr lang="de-DE" dirty="0"/>
          </a:p>
        </p:txBody>
      </p:sp>
    </p:spTree>
    <p:extLst>
      <p:ext uri="{BB962C8B-B14F-4D97-AF65-F5344CB8AC3E}">
        <p14:creationId xmlns:p14="http://schemas.microsoft.com/office/powerpoint/2010/main" val="10293917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a:t>
            </a:r>
            <a:endParaRPr lang="de-DE" dirty="0"/>
          </a:p>
        </p:txBody>
      </p:sp>
      <p:sp>
        <p:nvSpPr>
          <p:cNvPr id="3" name="Inhaltsplatzhalter 2"/>
          <p:cNvSpPr>
            <a:spLocks noGrp="1"/>
          </p:cNvSpPr>
          <p:nvPr>
            <p:ph idx="1"/>
          </p:nvPr>
        </p:nvSpPr>
        <p:spPr/>
        <p:txBody>
          <a:bodyPr>
            <a:normAutofit fontScale="85000" lnSpcReduction="20000"/>
          </a:bodyPr>
          <a:lstStyle/>
          <a:p>
            <a:r>
              <a:rPr lang="de-DE" b="1" dirty="0"/>
              <a:t>Schutzdauer:</a:t>
            </a:r>
          </a:p>
          <a:p>
            <a:r>
              <a:rPr lang="de-DE" dirty="0"/>
              <a:t>Während der Dauer der Herkunftstäuschung (vgl. OLG Frankfurt WRP 2007, 1108)</a:t>
            </a:r>
          </a:p>
          <a:p>
            <a:r>
              <a:rPr lang="de-DE" b="1" dirty="0"/>
              <a:t>Räumlicher Schutzumfang:</a:t>
            </a:r>
          </a:p>
          <a:p>
            <a:r>
              <a:rPr lang="de-DE" dirty="0"/>
              <a:t>Deutschland</a:t>
            </a:r>
          </a:p>
          <a:p>
            <a:r>
              <a:rPr lang="de-DE" b="1" dirty="0"/>
              <a:t>Sachlicher Schutzumfang:</a:t>
            </a:r>
          </a:p>
          <a:p>
            <a:r>
              <a:rPr lang="de-DE" dirty="0"/>
              <a:t>Nachahmungsschutz nach den "Umständen des Einzelfalls": Wechselwirkung der sich gegenüberstehenden Schöpfungen, Grad der wettbewerblichen Eigenart und Intensität der </a:t>
            </a:r>
            <a:r>
              <a:rPr lang="de-DE" dirty="0" smtClean="0"/>
              <a:t>Nachahmung</a:t>
            </a:r>
            <a:endParaRPr lang="de-DE" dirty="0"/>
          </a:p>
        </p:txBody>
      </p:sp>
    </p:spTree>
    <p:extLst>
      <p:ext uri="{BB962C8B-B14F-4D97-AF65-F5344CB8AC3E}">
        <p14:creationId xmlns:p14="http://schemas.microsoft.com/office/powerpoint/2010/main" val="153835914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Gegenstand des Leistungsschutzes</a:t>
            </a:r>
            <a:endParaRPr lang="de-DE" dirty="0"/>
          </a:p>
        </p:txBody>
      </p:sp>
      <p:sp>
        <p:nvSpPr>
          <p:cNvPr id="3" name="Inhaltsplatzhalter 2"/>
          <p:cNvSpPr>
            <a:spLocks noGrp="1"/>
          </p:cNvSpPr>
          <p:nvPr>
            <p:ph idx="1"/>
          </p:nvPr>
        </p:nvSpPr>
        <p:spPr/>
        <p:txBody>
          <a:bodyPr/>
          <a:lstStyle/>
          <a:p>
            <a:r>
              <a:rPr lang="de-DE" dirty="0"/>
              <a:t>Angebot von Waren oder Dienstleistungen in einer übernommenen (nachgeahmten) Gestaltungsform, die nicht oder nicht mehr unter Sonderrechtsschutz steht</a:t>
            </a:r>
          </a:p>
        </p:txBody>
      </p:sp>
    </p:spTree>
    <p:extLst>
      <p:ext uri="{BB962C8B-B14F-4D97-AF65-F5344CB8AC3E}">
        <p14:creationId xmlns:p14="http://schemas.microsoft.com/office/powerpoint/2010/main" val="176181218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Wettbewerbliche Eigenart</a:t>
            </a:r>
            <a:endParaRPr lang="de-DE" dirty="0"/>
          </a:p>
        </p:txBody>
      </p:sp>
      <p:sp>
        <p:nvSpPr>
          <p:cNvPr id="3" name="Inhaltsplatzhalter 2"/>
          <p:cNvSpPr>
            <a:spLocks noGrp="1"/>
          </p:cNvSpPr>
          <p:nvPr>
            <p:ph idx="1"/>
          </p:nvPr>
        </p:nvSpPr>
        <p:spPr/>
        <p:txBody>
          <a:bodyPr>
            <a:normAutofit fontScale="85000" lnSpcReduction="10000"/>
          </a:bodyPr>
          <a:lstStyle/>
          <a:p>
            <a:r>
              <a:rPr lang="de-DE" dirty="0"/>
              <a:t>Neben dem Bestehen eines Wettbewerbsverhältnisses muss das nachgeahmte Produkt "wettbewerbliche Eigenart" haben. Das bedeutet: Die Ausgestaltung oder bestimmte Merkmale eines Erzeugnisses können das Publikum auf dessen betriebliche Herkunft oder dessen Besonderheit hinweisen (BGH v. 15.9.2005, I ZR 151/02 – </a:t>
            </a:r>
            <a:r>
              <a:rPr lang="de-DE" i="1" dirty="0"/>
              <a:t>Jeans I</a:t>
            </a:r>
            <a:r>
              <a:rPr lang="de-DE" dirty="0"/>
              <a:t>). Dabei kommt es auf das Gesamtdesign an (BGH v. 17.7.2013, I ZR 21/12 -  </a:t>
            </a:r>
            <a:r>
              <a:rPr lang="de-DE" i="1" dirty="0"/>
              <a:t>Einkaufswagen </a:t>
            </a:r>
            <a:r>
              <a:rPr lang="de-DE" i="1" dirty="0" smtClean="0"/>
              <a:t>III</a:t>
            </a:r>
            <a:r>
              <a:rPr lang="de-DE" i="1" dirty="0"/>
              <a:t>)</a:t>
            </a:r>
            <a:r>
              <a:rPr lang="de-DE" dirty="0" smtClean="0"/>
              <a:t>. </a:t>
            </a:r>
            <a:r>
              <a:rPr lang="de-DE" dirty="0"/>
              <a:t>Ebenso wie bei Marken die Kennzeichnungskraft, kann auch die wettbewerbliche Eigenart durch  Bekanntheit gesteigert sein </a:t>
            </a:r>
            <a:r>
              <a:rPr lang="de-DE" dirty="0" smtClean="0"/>
              <a:t>.</a:t>
            </a:r>
            <a:endParaRPr lang="de-DE" dirty="0"/>
          </a:p>
        </p:txBody>
      </p:sp>
    </p:spTree>
    <p:extLst>
      <p:ext uri="{BB962C8B-B14F-4D97-AF65-F5344CB8AC3E}">
        <p14:creationId xmlns:p14="http://schemas.microsoft.com/office/powerpoint/2010/main" val="368217512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Vermeidbare Herkunftstäuschung</a:t>
            </a:r>
            <a:endParaRPr lang="de-DE" dirty="0"/>
          </a:p>
        </p:txBody>
      </p:sp>
      <p:sp>
        <p:nvSpPr>
          <p:cNvPr id="3" name="Inhaltsplatzhalter 2"/>
          <p:cNvSpPr>
            <a:spLocks noGrp="1"/>
          </p:cNvSpPr>
          <p:nvPr>
            <p:ph idx="1"/>
          </p:nvPr>
        </p:nvSpPr>
        <p:spPr/>
        <p:txBody>
          <a:bodyPr>
            <a:normAutofit lnSpcReduction="10000"/>
          </a:bodyPr>
          <a:lstStyle/>
          <a:p>
            <a:r>
              <a:rPr lang="de-DE" dirty="0"/>
              <a:t>Das Dessin darf kein </a:t>
            </a:r>
            <a:r>
              <a:rPr lang="de-DE" dirty="0" err="1"/>
              <a:t>Allerweltsdessin</a:t>
            </a:r>
            <a:r>
              <a:rPr lang="de-DE" dirty="0"/>
              <a:t> sein. Es muss vielmehr so überdurchschnittlich individuell sein, dass ein Betrachter davon ausgehen muss, es könne nur aus einem ganz bestimmten Unternehmen stammen („Herkunftshinweis“).</a:t>
            </a:r>
            <a:br>
              <a:rPr lang="de-DE" dirty="0"/>
            </a:br>
            <a:r>
              <a:rPr lang="de-DE" dirty="0"/>
              <a:t/>
            </a:r>
            <a:br>
              <a:rPr lang="de-DE" dirty="0"/>
            </a:br>
            <a:r>
              <a:rPr lang="de-DE" dirty="0"/>
              <a:t>Das Dessin muss darüber hinaus auch in bestimmten Umfang bekannt sein (BGH </a:t>
            </a:r>
            <a:r>
              <a:rPr lang="de-DE" dirty="0">
                <a:hlinkClick r:id="rId2" tooltip="BGH v. 9.10.2008 - I ZR 126/06 - Gebäckpresse"/>
              </a:rPr>
              <a:t>Urteil vom 9.10.2008 - I ZR 126/06 – Gebäckpresse</a:t>
            </a:r>
            <a:r>
              <a:rPr lang="de-DE" dirty="0"/>
              <a:t>).</a:t>
            </a:r>
          </a:p>
        </p:txBody>
      </p:sp>
    </p:spTree>
    <p:extLst>
      <p:ext uri="{BB962C8B-B14F-4D97-AF65-F5344CB8AC3E}">
        <p14:creationId xmlns:p14="http://schemas.microsoft.com/office/powerpoint/2010/main" val="164405118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Vermeidbare Herkunftstäuschung</a:t>
            </a:r>
            <a:endParaRPr lang="de-DE" dirty="0"/>
          </a:p>
        </p:txBody>
      </p:sp>
      <p:sp>
        <p:nvSpPr>
          <p:cNvPr id="3" name="Inhaltsplatzhalter 2"/>
          <p:cNvSpPr>
            <a:spLocks noGrp="1"/>
          </p:cNvSpPr>
          <p:nvPr>
            <p:ph idx="1"/>
          </p:nvPr>
        </p:nvSpPr>
        <p:spPr/>
        <p:txBody>
          <a:bodyPr>
            <a:normAutofit fontScale="92500" lnSpcReduction="20000"/>
          </a:bodyPr>
          <a:lstStyle/>
          <a:p>
            <a:r>
              <a:rPr lang="de-DE" dirty="0"/>
              <a:t>Gegen eine Herkunftstäuschung spricht es aber, wenn die angesprochenen Verkehrskreise Original und Nachahmung kennen. Auch kann ein unterschiedlicher Vertriebsweg einer Herkunftstäuschung entgegenstehen (Köhler, a.a.O.). Eine Herkunftstäuschung bei Dritten, die das Nachahmungsprodukt bei den Käufern sehen und es für das Original halten, kann unter den Tatbestand der Rufausbeutung des § 4 Nr. 9 b) fallen. Dafür reicht es aber nicht aus, wenn das Nachahmungsprodukt nur Assoziationen an das Original hervorruft </a:t>
            </a:r>
          </a:p>
        </p:txBody>
      </p:sp>
    </p:spTree>
    <p:extLst>
      <p:ext uri="{BB962C8B-B14F-4D97-AF65-F5344CB8AC3E}">
        <p14:creationId xmlns:p14="http://schemas.microsoft.com/office/powerpoint/2010/main" val="21883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Schutzhöhe</a:t>
            </a:r>
            <a:endParaRPr lang="de-DE" dirty="0"/>
          </a:p>
        </p:txBody>
      </p:sp>
      <p:sp>
        <p:nvSpPr>
          <p:cNvPr id="3" name="Inhaltsplatzhalter 2"/>
          <p:cNvSpPr>
            <a:spLocks noGrp="1"/>
          </p:cNvSpPr>
          <p:nvPr>
            <p:ph idx="1"/>
          </p:nvPr>
        </p:nvSpPr>
        <p:spPr/>
        <p:txBody>
          <a:bodyPr/>
          <a:lstStyle/>
          <a:p>
            <a:r>
              <a:rPr lang="de-DE" dirty="0" smtClean="0"/>
              <a:t>Zweigeteilt: schön vs. Angewandt</a:t>
            </a:r>
          </a:p>
          <a:p>
            <a:r>
              <a:rPr lang="de-DE" dirty="0" smtClean="0"/>
              <a:t>BGH: Silberdistel</a:t>
            </a:r>
          </a:p>
          <a:p>
            <a:r>
              <a:rPr lang="de-DE" dirty="0" smtClean="0"/>
              <a:t>Offengelassen in Seilzirkus</a:t>
            </a:r>
          </a:p>
          <a:p>
            <a:r>
              <a:rPr lang="de-DE" dirty="0" smtClean="0"/>
              <a:t>Neues </a:t>
            </a:r>
            <a:r>
              <a:rPr lang="de-DE" dirty="0" err="1" smtClean="0"/>
              <a:t>GeschmG</a:t>
            </a:r>
            <a:endParaRPr lang="de-DE" dirty="0" smtClean="0"/>
          </a:p>
          <a:p>
            <a:r>
              <a:rPr lang="de-DE" dirty="0" smtClean="0"/>
              <a:t>EuGH: </a:t>
            </a:r>
            <a:r>
              <a:rPr lang="de-DE" dirty="0" err="1" smtClean="0"/>
              <a:t>Infopaq</a:t>
            </a:r>
            <a:endParaRPr lang="de-DE" dirty="0" smtClean="0"/>
          </a:p>
          <a:p>
            <a:r>
              <a:rPr lang="de-DE" dirty="0" err="1" smtClean="0"/>
              <a:t>EuGh</a:t>
            </a:r>
            <a:r>
              <a:rPr lang="de-DE" dirty="0" smtClean="0"/>
              <a:t>. </a:t>
            </a:r>
            <a:r>
              <a:rPr lang="de-DE" dirty="0" err="1" smtClean="0"/>
              <a:t>Kampusch</a:t>
            </a:r>
            <a:r>
              <a:rPr lang="de-DE" dirty="0" smtClean="0"/>
              <a:t> </a:t>
            </a:r>
          </a:p>
          <a:p>
            <a:endParaRPr lang="de-DE" dirty="0"/>
          </a:p>
        </p:txBody>
      </p:sp>
    </p:spTree>
    <p:extLst>
      <p:ext uri="{BB962C8B-B14F-4D97-AF65-F5344CB8AC3E}">
        <p14:creationId xmlns:p14="http://schemas.microsoft.com/office/powerpoint/2010/main" val="174624981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Unlautere Rufausbeutung</a:t>
            </a:r>
            <a:endParaRPr lang="de-DE" dirty="0"/>
          </a:p>
        </p:txBody>
      </p:sp>
      <p:sp>
        <p:nvSpPr>
          <p:cNvPr id="3" name="Inhaltsplatzhalter 2"/>
          <p:cNvSpPr>
            <a:spLocks noGrp="1"/>
          </p:cNvSpPr>
          <p:nvPr>
            <p:ph idx="1"/>
          </p:nvPr>
        </p:nvSpPr>
        <p:spPr/>
        <p:txBody>
          <a:bodyPr>
            <a:normAutofit lnSpcReduction="10000"/>
          </a:bodyPr>
          <a:lstStyle/>
          <a:p>
            <a:r>
              <a:rPr lang="de-DE" dirty="0"/>
              <a:t>Eine unlautere Beeinträchtigung entsteht demgegenüber dann, wenn eine Beeinträchtigung dadurch erfolgt, dass z. B. bei exklusiven Produkten ein massenhafter Vertrieb der Nachahmung erfolgt (BGH GRUR 1985, 876 - Tchibo/Rolex I; BGH GRUR 1987, 903 - Le-</a:t>
            </a:r>
            <a:r>
              <a:rPr lang="de-DE" dirty="0" err="1"/>
              <a:t>Corbusier</a:t>
            </a:r>
            <a:r>
              <a:rPr lang="de-DE" dirty="0"/>
              <a:t>-Möbel) oder bei Qualitätsprodukten eine qualitativ minderwertige Nachahmung vertrieben wird (BGH GRUR 2001, 521 - Modulgerüst).</a:t>
            </a:r>
          </a:p>
        </p:txBody>
      </p:sp>
    </p:spTree>
    <p:extLst>
      <p:ext uri="{BB962C8B-B14F-4D97-AF65-F5344CB8AC3E}">
        <p14:creationId xmlns:p14="http://schemas.microsoft.com/office/powerpoint/2010/main" val="145399306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a:t>
            </a:r>
            <a:endParaRPr lang="de-DE" dirty="0"/>
          </a:p>
        </p:txBody>
      </p:sp>
      <p:sp>
        <p:nvSpPr>
          <p:cNvPr id="3" name="Inhaltsplatzhalter 2"/>
          <p:cNvSpPr>
            <a:spLocks noGrp="1"/>
          </p:cNvSpPr>
          <p:nvPr>
            <p:ph idx="1"/>
          </p:nvPr>
        </p:nvSpPr>
        <p:spPr/>
        <p:txBody>
          <a:bodyPr>
            <a:normAutofit fontScale="85000" lnSpcReduction="20000"/>
          </a:bodyPr>
          <a:lstStyle/>
          <a:p>
            <a:r>
              <a:rPr lang="de-DE" dirty="0"/>
              <a:t>Je </a:t>
            </a:r>
            <a:r>
              <a:rPr lang="de-DE" dirty="0" smtClean="0"/>
              <a:t>größer </a:t>
            </a:r>
            <a:r>
              <a:rPr lang="de-DE" dirty="0"/>
              <a:t>die Nachahmung, desto geringeres Gewicht müssen diese „besonderen Umständen“ haben (OLG Düsseldorf, Urteil vom 5.8.2008 – 20 U 175/07</a:t>
            </a:r>
            <a:r>
              <a:rPr lang="de-DE" dirty="0" smtClean="0"/>
              <a:t>).</a:t>
            </a:r>
          </a:p>
          <a:p>
            <a:r>
              <a:rPr lang="de-DE" dirty="0"/>
              <a:t>Zwischen der Art und Weise und der Intensität der Übernahme einer Gestaltungsform, der wettbewerblichen Eigenart und den besonderen wettbewerblichen Umständen besteht eine Wechselwirkung. Je größer die wettbewerbliche Eigenart und je höher der Grad der Übernahme ist, desto geringer sind die Anforderungen an die besonderen Umstände, die die Wettbewerbswidrigkeit begründen</a:t>
            </a:r>
          </a:p>
        </p:txBody>
      </p:sp>
    </p:spTree>
    <p:extLst>
      <p:ext uri="{BB962C8B-B14F-4D97-AF65-F5344CB8AC3E}">
        <p14:creationId xmlns:p14="http://schemas.microsoft.com/office/powerpoint/2010/main" val="189737417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3801" y="1600200"/>
            <a:ext cx="7136398" cy="4525963"/>
          </a:xfrm>
        </p:spPr>
      </p:pic>
    </p:spTree>
    <p:extLst>
      <p:ext uri="{BB962C8B-B14F-4D97-AF65-F5344CB8AC3E}">
        <p14:creationId xmlns:p14="http://schemas.microsoft.com/office/powerpoint/2010/main" val="424014020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smtClean="0"/>
              <a:t>Beispiele/</a:t>
            </a:r>
            <a:r>
              <a:rPr lang="de-DE" b="1" dirty="0" smtClean="0"/>
              <a:t> </a:t>
            </a:r>
            <a:r>
              <a:rPr lang="de-DE" b="1" dirty="0"/>
              <a:t>OLG Frankfurt v. 1.12.2011 – </a:t>
            </a:r>
            <a:r>
              <a:rPr lang="de-DE" b="1" dirty="0" smtClean="0"/>
              <a:t>6 U 251/10</a:t>
            </a:r>
            <a:r>
              <a:rPr lang="de-DE" b="1" dirty="0"/>
              <a:t/>
            </a:r>
            <a:br>
              <a:rPr lang="de-DE" b="1" dirty="0"/>
            </a:b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937" y="2339181"/>
            <a:ext cx="4048125" cy="3048000"/>
          </a:xfrm>
        </p:spPr>
      </p:pic>
    </p:spTree>
    <p:extLst>
      <p:ext uri="{BB962C8B-B14F-4D97-AF65-F5344CB8AC3E}">
        <p14:creationId xmlns:p14="http://schemas.microsoft.com/office/powerpoint/2010/main" val="88568008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Plagiat </a:t>
            </a:r>
            <a:r>
              <a:rPr lang="de-DE" dirty="0" err="1" smtClean="0"/>
              <a:t>Bottega</a:t>
            </a:r>
            <a:r>
              <a:rPr lang="de-DE" dirty="0" smtClean="0"/>
              <a:t> </a:t>
            </a:r>
            <a:r>
              <a:rPr lang="de-DE" dirty="0" err="1" smtClean="0"/>
              <a:t>Veneta</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9887" y="2448719"/>
            <a:ext cx="3324225" cy="2828925"/>
          </a:xfrm>
        </p:spPr>
      </p:pic>
    </p:spTree>
    <p:extLst>
      <p:ext uri="{BB962C8B-B14F-4D97-AF65-F5344CB8AC3E}">
        <p14:creationId xmlns:p14="http://schemas.microsoft.com/office/powerpoint/2010/main" val="30319026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Beispiel: Einkaufswagen (</a:t>
            </a:r>
            <a:r>
              <a:rPr lang="de-DE" dirty="0"/>
              <a:t>OLG Köln: Urteil v. 13.01.2012 – </a:t>
            </a:r>
            <a:r>
              <a:rPr lang="de-DE" dirty="0" smtClean="0"/>
              <a:t>81 O 6/11)</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424" y="1600200"/>
            <a:ext cx="4591151" cy="4525963"/>
          </a:xfrm>
        </p:spPr>
      </p:pic>
    </p:spTree>
    <p:extLst>
      <p:ext uri="{BB962C8B-B14F-4D97-AF65-F5344CB8AC3E}">
        <p14:creationId xmlns:p14="http://schemas.microsoft.com/office/powerpoint/2010/main" val="357341424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16</a:t>
            </a:r>
            <a:endParaRPr lang="de-DE" dirty="0"/>
          </a:p>
        </p:txBody>
      </p:sp>
    </p:spTree>
    <p:extLst>
      <p:ext uri="{BB962C8B-B14F-4D97-AF65-F5344CB8AC3E}">
        <p14:creationId xmlns:p14="http://schemas.microsoft.com/office/powerpoint/2010/main" val="9846252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Vielen Dank …</a:t>
            </a:r>
            <a:endParaRPr lang="de-DE" dirty="0"/>
          </a:p>
        </p:txBody>
      </p:sp>
      <p:sp>
        <p:nvSpPr>
          <p:cNvPr id="3" name="Inhaltsplatzhalter 2"/>
          <p:cNvSpPr>
            <a:spLocks noGrp="1"/>
          </p:cNvSpPr>
          <p:nvPr>
            <p:ph idx="1"/>
          </p:nvPr>
        </p:nvSpPr>
        <p:spPr/>
        <p:txBody>
          <a:bodyPr/>
          <a:lstStyle/>
          <a:p>
            <a:r>
              <a:rPr lang="de-DE" dirty="0" smtClean="0"/>
              <a:t>Für Ihre unglaubliche Geduld</a:t>
            </a:r>
          </a:p>
          <a:p>
            <a:r>
              <a:rPr lang="de-DE" dirty="0" smtClean="0"/>
              <a:t>Für Ihr Engagement</a:t>
            </a:r>
          </a:p>
          <a:p>
            <a:r>
              <a:rPr lang="de-DE" dirty="0" smtClean="0"/>
              <a:t>Für Ihre Neugierde</a:t>
            </a:r>
          </a:p>
          <a:p>
            <a:r>
              <a:rPr lang="de-DE" dirty="0" smtClean="0"/>
              <a:t>Für Interesse </a:t>
            </a:r>
            <a:r>
              <a:rPr lang="de-DE" smtClean="0"/>
              <a:t>an ITM</a:t>
            </a:r>
            <a:endParaRPr lang="de-DE" dirty="0" smtClean="0"/>
          </a:p>
          <a:p>
            <a:endParaRPr lang="de-DE" dirty="0"/>
          </a:p>
        </p:txBody>
      </p:sp>
    </p:spTree>
    <p:extLst>
      <p:ext uri="{BB962C8B-B14F-4D97-AF65-F5344CB8AC3E}">
        <p14:creationId xmlns:p14="http://schemas.microsoft.com/office/powerpoint/2010/main" val="246126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Geburtstagszug</a:t>
            </a:r>
            <a:endParaRPr lang="de-DE" dirty="0"/>
          </a:p>
        </p:txBody>
      </p:sp>
      <p:sp>
        <p:nvSpPr>
          <p:cNvPr id="3" name="Inhaltsplatzhalter 2"/>
          <p:cNvSpPr>
            <a:spLocks noGrp="1"/>
          </p:cNvSpPr>
          <p:nvPr>
            <p:ph idx="1"/>
          </p:nvPr>
        </p:nvSpPr>
        <p:spPr/>
        <p:txBody>
          <a:bodyPr/>
          <a:lstStyle/>
          <a:p>
            <a:r>
              <a:rPr lang="de-DE" dirty="0" smtClean="0"/>
              <a:t>Ende der Zweiteilung</a:t>
            </a:r>
          </a:p>
          <a:p>
            <a:r>
              <a:rPr lang="de-DE" dirty="0" smtClean="0"/>
              <a:t>Konsequenz der EU-Entwicklungen! EuGH!</a:t>
            </a:r>
          </a:p>
          <a:p>
            <a:r>
              <a:rPr lang="de-DE" dirty="0" smtClean="0"/>
              <a:t>Auch für Webdesign?</a:t>
            </a:r>
          </a:p>
          <a:p>
            <a:r>
              <a:rPr lang="de-DE" dirty="0" smtClean="0"/>
              <a:t>Schutzumfang? </a:t>
            </a:r>
          </a:p>
          <a:p>
            <a:r>
              <a:rPr lang="de-DE" dirty="0" smtClean="0"/>
              <a:t>Abgrenzung </a:t>
            </a:r>
            <a:r>
              <a:rPr lang="de-DE" dirty="0" err="1" smtClean="0"/>
              <a:t>GeschmG</a:t>
            </a:r>
            <a:r>
              <a:rPr lang="de-DE" dirty="0" smtClean="0"/>
              <a:t>?</a:t>
            </a:r>
          </a:p>
          <a:p>
            <a:r>
              <a:rPr lang="de-DE" dirty="0" smtClean="0"/>
              <a:t>Verwerfung zwischen Schutzrechten?</a:t>
            </a:r>
            <a:endParaRPr lang="de-DE" dirty="0"/>
          </a:p>
        </p:txBody>
      </p:sp>
    </p:spTree>
    <p:extLst>
      <p:ext uri="{BB962C8B-B14F-4D97-AF65-F5344CB8AC3E}">
        <p14:creationId xmlns:p14="http://schemas.microsoft.com/office/powerpoint/2010/main" val="206750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Sonderregeln für Fotos und Filme</a:t>
            </a:r>
            <a:endParaRPr lang="de-DE" dirty="0"/>
          </a:p>
        </p:txBody>
      </p:sp>
      <p:sp>
        <p:nvSpPr>
          <p:cNvPr id="3" name="Inhaltsplatzhalter 2"/>
          <p:cNvSpPr>
            <a:spLocks noGrp="1"/>
          </p:cNvSpPr>
          <p:nvPr>
            <p:ph idx="1"/>
          </p:nvPr>
        </p:nvSpPr>
        <p:spPr/>
        <p:txBody>
          <a:bodyPr/>
          <a:lstStyle/>
          <a:p>
            <a:r>
              <a:rPr lang="de-DE" dirty="0" smtClean="0"/>
              <a:t>§ 72 Lichtbilder</a:t>
            </a:r>
          </a:p>
          <a:p>
            <a:r>
              <a:rPr lang="de-DE" dirty="0" smtClean="0"/>
              <a:t>§ 95 Laufbildschutz</a:t>
            </a:r>
          </a:p>
          <a:p>
            <a:r>
              <a:rPr lang="de-DE" dirty="0" smtClean="0"/>
              <a:t>Jedes Foto und jeder Film sind geschützt!</a:t>
            </a:r>
          </a:p>
          <a:p>
            <a:r>
              <a:rPr lang="de-DE" dirty="0" smtClean="0"/>
              <a:t>Beispiele:</a:t>
            </a:r>
          </a:p>
          <a:p>
            <a:pPr lvl="1"/>
            <a:r>
              <a:rPr lang="de-DE" dirty="0" smtClean="0"/>
              <a:t>Museumsfotografie</a:t>
            </a:r>
          </a:p>
          <a:p>
            <a:pPr lvl="1"/>
            <a:r>
              <a:rPr lang="de-DE" dirty="0" smtClean="0"/>
              <a:t>Schnappschüsse von Mutter auf Mallorca</a:t>
            </a:r>
          </a:p>
          <a:p>
            <a:pPr lvl="1"/>
            <a:r>
              <a:rPr lang="de-DE" dirty="0" smtClean="0"/>
              <a:t>Hardcore Pornos</a:t>
            </a:r>
            <a:endParaRPr lang="de-DE" dirty="0"/>
          </a:p>
        </p:txBody>
      </p:sp>
    </p:spTree>
    <p:extLst>
      <p:ext uri="{BB962C8B-B14F-4D97-AF65-F5344CB8AC3E}">
        <p14:creationId xmlns:p14="http://schemas.microsoft.com/office/powerpoint/2010/main" val="337289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Bearbeitung § 3 UrhG</a:t>
            </a:r>
            <a:endParaRPr lang="de-DE" dirty="0"/>
          </a:p>
        </p:txBody>
      </p:sp>
      <p:sp>
        <p:nvSpPr>
          <p:cNvPr id="3" name="Inhaltsplatzhalter 2"/>
          <p:cNvSpPr>
            <a:spLocks noGrp="1"/>
          </p:cNvSpPr>
          <p:nvPr>
            <p:ph idx="1"/>
          </p:nvPr>
        </p:nvSpPr>
        <p:spPr/>
        <p:txBody>
          <a:bodyPr>
            <a:normAutofit fontScale="92500" lnSpcReduction="10000"/>
          </a:bodyPr>
          <a:lstStyle/>
          <a:p>
            <a:pPr>
              <a:buFont typeface="Wingdings" pitchFamily="2" charset="2"/>
              <a:buChar char="Ø"/>
              <a:defRPr/>
            </a:pPr>
            <a:r>
              <a:rPr lang="de-DE" sz="4100" dirty="0" smtClean="0">
                <a:solidFill>
                  <a:schemeClr val="accent2">
                    <a:lumMod val="50000"/>
                  </a:schemeClr>
                </a:solidFill>
              </a:rPr>
              <a:t>Bearbeitungen eines Werkes werden wie selbstständige Werke geschützt gemäß § 3 UrhG</a:t>
            </a:r>
          </a:p>
          <a:p>
            <a:pPr>
              <a:buFont typeface="Wingdings" pitchFamily="2" charset="2"/>
              <a:buChar char="Ø"/>
              <a:defRPr/>
            </a:pPr>
            <a:r>
              <a:rPr lang="de-DE" sz="4100" dirty="0" smtClean="0">
                <a:solidFill>
                  <a:schemeClr val="accent2">
                    <a:lumMod val="50000"/>
                  </a:schemeClr>
                </a:solidFill>
              </a:rPr>
              <a:t>Voraussetzung ist eine persönliche geistige Schöpfung des Bearbeiters </a:t>
            </a:r>
          </a:p>
          <a:p>
            <a:pPr lvl="1">
              <a:buFont typeface="Symbol" pitchFamily="18" charset="2"/>
              <a:buChar char="-"/>
              <a:defRPr/>
            </a:pPr>
            <a:r>
              <a:rPr lang="de-DE" dirty="0" smtClean="0">
                <a:solidFill>
                  <a:schemeClr val="accent2">
                    <a:lumMod val="50000"/>
                  </a:schemeClr>
                </a:solidFill>
              </a:rPr>
              <a:t>die Zutaten, die der Bearbeiter dem Originalwerk hinzufügt müssen für sich genommen den Werkbegriff des § 2 UrhG erfüllen.</a:t>
            </a:r>
          </a:p>
          <a:p>
            <a:pPr marL="457200" lvl="1" indent="0">
              <a:buNone/>
              <a:defRPr/>
            </a:pPr>
            <a:r>
              <a:rPr lang="de-DE" dirty="0" smtClean="0"/>
              <a:t>	</a:t>
            </a:r>
          </a:p>
          <a:p>
            <a:pPr marL="476250" lvl="1" indent="0">
              <a:buFontTx/>
              <a:buNone/>
              <a:defRPr/>
            </a:pPr>
            <a:endParaRPr lang="de-DE" dirty="0"/>
          </a:p>
        </p:txBody>
      </p:sp>
      <p:cxnSp>
        <p:nvCxnSpPr>
          <p:cNvPr id="50180" name="Gerade Verbindung mit Pfeil 4"/>
          <p:cNvCxnSpPr>
            <a:cxnSpLocks noChangeShapeType="1"/>
          </p:cNvCxnSpPr>
          <p:nvPr/>
        </p:nvCxnSpPr>
        <p:spPr bwMode="auto">
          <a:xfrm flipH="1">
            <a:off x="2555875" y="4324350"/>
            <a:ext cx="792163" cy="431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1" name="Gerade Verbindung mit Pfeil 6"/>
          <p:cNvCxnSpPr>
            <a:cxnSpLocks noChangeShapeType="1"/>
          </p:cNvCxnSpPr>
          <p:nvPr/>
        </p:nvCxnSpPr>
        <p:spPr bwMode="auto">
          <a:xfrm>
            <a:off x="3563938" y="4324350"/>
            <a:ext cx="0" cy="504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2" name="Gerade Verbindung mit Pfeil 8"/>
          <p:cNvCxnSpPr>
            <a:cxnSpLocks noChangeShapeType="1"/>
          </p:cNvCxnSpPr>
          <p:nvPr/>
        </p:nvCxnSpPr>
        <p:spPr bwMode="auto">
          <a:xfrm flipH="1">
            <a:off x="5580063" y="4324350"/>
            <a:ext cx="287337" cy="431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3" name="Gerade Verbindung mit Pfeil 10"/>
          <p:cNvCxnSpPr>
            <a:cxnSpLocks noChangeShapeType="1"/>
          </p:cNvCxnSpPr>
          <p:nvPr/>
        </p:nvCxnSpPr>
        <p:spPr bwMode="auto">
          <a:xfrm>
            <a:off x="6364288" y="4265613"/>
            <a:ext cx="323850" cy="504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43391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a:t>Bearbeitung § 3 UrhG</a:t>
            </a:r>
          </a:p>
        </p:txBody>
      </p:sp>
      <p:sp>
        <p:nvSpPr>
          <p:cNvPr id="3" name="Inhaltsplatzhalter 2"/>
          <p:cNvSpPr>
            <a:spLocks noGrp="1"/>
          </p:cNvSpPr>
          <p:nvPr>
            <p:ph idx="1"/>
          </p:nvPr>
        </p:nvSpPr>
        <p:spPr/>
        <p:txBody>
          <a:bodyPr>
            <a:normAutofit fontScale="85000" lnSpcReduction="10000"/>
          </a:bodyPr>
          <a:lstStyle/>
          <a:p>
            <a:pPr>
              <a:defRPr/>
            </a:pPr>
            <a:endParaRPr lang="de-DE" dirty="0" smtClean="0">
              <a:solidFill>
                <a:schemeClr val="accent2">
                  <a:lumMod val="50000"/>
                </a:schemeClr>
              </a:solidFill>
            </a:endParaRPr>
          </a:p>
          <a:p>
            <a:pPr>
              <a:defRPr/>
            </a:pPr>
            <a:r>
              <a:rPr lang="de-DE" dirty="0" smtClean="0">
                <a:solidFill>
                  <a:schemeClr val="accent2">
                    <a:lumMod val="50000"/>
                  </a:schemeClr>
                </a:solidFill>
              </a:rPr>
              <a:t>Der Bearbeiter erhält ein abhängiges Urheberrecht:</a:t>
            </a:r>
          </a:p>
          <a:p>
            <a:pPr lvl="1">
              <a:defRPr/>
            </a:pPr>
            <a:endParaRPr lang="de-DE" dirty="0" smtClean="0">
              <a:solidFill>
                <a:schemeClr val="accent2">
                  <a:lumMod val="50000"/>
                </a:schemeClr>
              </a:solidFill>
            </a:endParaRPr>
          </a:p>
          <a:p>
            <a:pPr lvl="1">
              <a:buFont typeface="Wingdings" pitchFamily="2" charset="2"/>
              <a:buChar char="Ø"/>
              <a:defRPr/>
            </a:pPr>
            <a:r>
              <a:rPr lang="de-DE" dirty="0" smtClean="0">
                <a:solidFill>
                  <a:schemeClr val="accent2">
                    <a:lumMod val="50000"/>
                  </a:schemeClr>
                </a:solidFill>
              </a:rPr>
              <a:t>Grundsätzlich darf er die meisten Werke bearbeiten ohne den Urheber des Originalwerks nach Erlaubnis zu fragen</a:t>
            </a:r>
          </a:p>
          <a:p>
            <a:pPr lvl="2">
              <a:buFont typeface="Wingdings" pitchFamily="2" charset="2"/>
              <a:buChar char="Ø"/>
              <a:defRPr/>
            </a:pPr>
            <a:endParaRPr lang="de-DE" dirty="0" smtClean="0">
              <a:solidFill>
                <a:srgbClr val="FF0000"/>
              </a:solidFill>
            </a:endParaRPr>
          </a:p>
          <a:p>
            <a:pPr lvl="2">
              <a:buFont typeface="Wingdings" pitchFamily="2" charset="2"/>
              <a:buChar char="Ø"/>
              <a:defRPr/>
            </a:pPr>
            <a:r>
              <a:rPr lang="de-DE" dirty="0" smtClean="0">
                <a:solidFill>
                  <a:srgbClr val="FF0000"/>
                </a:solidFill>
              </a:rPr>
              <a:t>Ausnahmen: Verfilmung, Nachbau eines Bauwerkes, Bearbeitungen von Datenbanken und Software</a:t>
            </a:r>
          </a:p>
          <a:p>
            <a:pPr lvl="1">
              <a:buFont typeface="Wingdings" pitchFamily="2" charset="2"/>
              <a:buChar char="Ø"/>
              <a:defRPr/>
            </a:pPr>
            <a:endParaRPr lang="de-DE" dirty="0" smtClean="0">
              <a:solidFill>
                <a:schemeClr val="accent2">
                  <a:lumMod val="50000"/>
                </a:schemeClr>
              </a:solidFill>
            </a:endParaRPr>
          </a:p>
          <a:p>
            <a:pPr lvl="1">
              <a:buFont typeface="Wingdings" pitchFamily="2" charset="2"/>
              <a:buChar char="Ø"/>
              <a:defRPr/>
            </a:pPr>
            <a:r>
              <a:rPr lang="de-DE" dirty="0" smtClean="0">
                <a:solidFill>
                  <a:schemeClr val="accent2">
                    <a:lumMod val="50000"/>
                  </a:schemeClr>
                </a:solidFill>
              </a:rPr>
              <a:t>Für die Veröffentlichung und Verwertung seiner Bearbeitung ist dagegen die Zustimmung des Urhebers erforderlich.</a:t>
            </a:r>
            <a:endParaRPr lang="de-DE" sz="2400" dirty="0" smtClean="0">
              <a:solidFill>
                <a:schemeClr val="accent2">
                  <a:lumMod val="50000"/>
                </a:schemeClr>
              </a:solidFill>
              <a:cs typeface="ＭＳ Ｐゴシック" charset="-128"/>
            </a:endParaRPr>
          </a:p>
          <a:p>
            <a:pPr lvl="1">
              <a:defRPr/>
            </a:pPr>
            <a:endParaRPr lang="de-DE" dirty="0" smtClean="0"/>
          </a:p>
        </p:txBody>
      </p:sp>
    </p:spTree>
    <p:extLst>
      <p:ext uri="{BB962C8B-B14F-4D97-AF65-F5344CB8AC3E}">
        <p14:creationId xmlns:p14="http://schemas.microsoft.com/office/powerpoint/2010/main" val="3693719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Freie Benutzung</a:t>
            </a:r>
            <a:endParaRPr lang="de-DE" dirty="0"/>
          </a:p>
        </p:txBody>
      </p:sp>
      <p:sp>
        <p:nvSpPr>
          <p:cNvPr id="3" name="Inhaltsplatzhalter 2"/>
          <p:cNvSpPr>
            <a:spLocks noGrp="1"/>
          </p:cNvSpPr>
          <p:nvPr>
            <p:ph idx="1"/>
          </p:nvPr>
        </p:nvSpPr>
        <p:spPr/>
        <p:txBody>
          <a:bodyPr>
            <a:normAutofit fontScale="85000" lnSpcReduction="10000"/>
          </a:bodyPr>
          <a:lstStyle/>
          <a:p>
            <a:pPr marL="666750" lvl="1" indent="-228600" eaLnBrk="1" hangingPunct="1">
              <a:buClrTx/>
              <a:buSzTx/>
              <a:buFont typeface="Wingdings" pitchFamily="2" charset="2"/>
              <a:buChar char="§"/>
              <a:tabLst/>
              <a:defRPr/>
            </a:pPr>
            <a:r>
              <a:rPr lang="de-DE" dirty="0" smtClean="0">
                <a:solidFill>
                  <a:schemeClr val="accent2">
                    <a:lumMod val="50000"/>
                  </a:schemeClr>
                </a:solidFill>
              </a:rPr>
              <a:t>Eigenes Werkschaffen steht im Vordergrund</a:t>
            </a:r>
          </a:p>
          <a:p>
            <a:pPr marL="666750" lvl="1" indent="-228600" eaLnBrk="1" hangingPunct="1">
              <a:buClrTx/>
              <a:buSzTx/>
              <a:buFont typeface="Wingdings" pitchFamily="2" charset="2"/>
              <a:buChar char="§"/>
              <a:tabLst/>
              <a:defRPr/>
            </a:pPr>
            <a:r>
              <a:rPr lang="de-DE" dirty="0" smtClean="0">
                <a:solidFill>
                  <a:schemeClr val="accent2">
                    <a:lumMod val="50000"/>
                  </a:schemeClr>
                </a:solidFill>
              </a:rPr>
              <a:t>Verblassen </a:t>
            </a:r>
            <a:r>
              <a:rPr lang="de-DE" dirty="0">
                <a:solidFill>
                  <a:schemeClr val="accent2">
                    <a:lumMod val="50000"/>
                  </a:schemeClr>
                </a:solidFill>
              </a:rPr>
              <a:t>des </a:t>
            </a:r>
            <a:r>
              <a:rPr lang="de-DE" dirty="0" smtClean="0">
                <a:solidFill>
                  <a:schemeClr val="accent2">
                    <a:lumMod val="50000"/>
                  </a:schemeClr>
                </a:solidFill>
              </a:rPr>
              <a:t>Originals im neuen Werk (</a:t>
            </a:r>
            <a:r>
              <a:rPr lang="de-DE" dirty="0" err="1" smtClean="0">
                <a:solidFill>
                  <a:schemeClr val="accent2">
                    <a:lumMod val="50000"/>
                  </a:schemeClr>
                </a:solidFill>
              </a:rPr>
              <a:t>Blässetheorie</a:t>
            </a:r>
            <a:r>
              <a:rPr lang="de-DE" dirty="0" smtClean="0">
                <a:solidFill>
                  <a:schemeClr val="accent2">
                    <a:lumMod val="50000"/>
                  </a:schemeClr>
                </a:solidFill>
              </a:rPr>
              <a:t>)</a:t>
            </a:r>
          </a:p>
          <a:p>
            <a:pPr marL="1257300" lvl="2" indent="-342900" eaLnBrk="1" hangingPunct="1">
              <a:buClrTx/>
              <a:buSzTx/>
              <a:buFont typeface="Wingdings" pitchFamily="2" charset="2"/>
              <a:buChar char="Ø"/>
              <a:tabLst/>
              <a:defRPr/>
            </a:pPr>
            <a:r>
              <a:rPr lang="de-DE" sz="2000" dirty="0">
                <a:solidFill>
                  <a:schemeClr val="accent2">
                    <a:lumMod val="50000"/>
                  </a:schemeClr>
                </a:solidFill>
              </a:rPr>
              <a:t>Die schöpferische Eigentümlichkeit des benutzten </a:t>
            </a:r>
            <a:r>
              <a:rPr lang="de-DE" sz="2000" dirty="0" smtClean="0">
                <a:solidFill>
                  <a:schemeClr val="accent2">
                    <a:lumMod val="50000"/>
                  </a:schemeClr>
                </a:solidFill>
              </a:rPr>
              <a:t>Werkes muss </a:t>
            </a:r>
            <a:r>
              <a:rPr lang="de-DE" sz="2000" dirty="0">
                <a:solidFill>
                  <a:schemeClr val="accent2">
                    <a:lumMod val="50000"/>
                  </a:schemeClr>
                </a:solidFill>
              </a:rPr>
              <a:t>gegenüber der Eigenart des neugeschaffenen </a:t>
            </a:r>
            <a:r>
              <a:rPr lang="de-DE" sz="2000" dirty="0" smtClean="0">
                <a:solidFill>
                  <a:schemeClr val="accent2">
                    <a:lumMod val="50000"/>
                  </a:schemeClr>
                </a:solidFill>
              </a:rPr>
              <a:t>Werkes verblassen.</a:t>
            </a:r>
          </a:p>
          <a:p>
            <a:pPr marL="1257300" lvl="2" indent="-342900" eaLnBrk="1" hangingPunct="1">
              <a:buClrTx/>
              <a:buSzTx/>
              <a:buFont typeface="Wingdings" pitchFamily="2" charset="2"/>
              <a:buChar char="Ø"/>
              <a:tabLst/>
              <a:defRPr/>
            </a:pPr>
            <a:r>
              <a:rPr lang="de-DE" sz="2000" dirty="0" smtClean="0">
                <a:solidFill>
                  <a:schemeClr val="accent2">
                    <a:lumMod val="50000"/>
                  </a:schemeClr>
                </a:solidFill>
              </a:rPr>
              <a:t>D.h. das </a:t>
            </a:r>
            <a:r>
              <a:rPr lang="de-DE" sz="2000" dirty="0">
                <a:solidFill>
                  <a:schemeClr val="accent2">
                    <a:lumMod val="50000"/>
                  </a:schemeClr>
                </a:solidFill>
              </a:rPr>
              <a:t>ältere Werk </a:t>
            </a:r>
            <a:r>
              <a:rPr lang="de-DE" sz="2000" dirty="0" smtClean="0">
                <a:solidFill>
                  <a:schemeClr val="accent2">
                    <a:lumMod val="50000"/>
                  </a:schemeClr>
                </a:solidFill>
              </a:rPr>
              <a:t>muss in </a:t>
            </a:r>
            <a:r>
              <a:rPr lang="de-DE" sz="2000" dirty="0">
                <a:solidFill>
                  <a:schemeClr val="accent2">
                    <a:lumMod val="50000"/>
                  </a:schemeClr>
                </a:solidFill>
              </a:rPr>
              <a:t>dem neuen nur noch schwach </a:t>
            </a:r>
            <a:r>
              <a:rPr lang="de-DE" sz="2000" dirty="0" smtClean="0">
                <a:solidFill>
                  <a:schemeClr val="accent2">
                    <a:lumMod val="50000"/>
                  </a:schemeClr>
                </a:solidFill>
              </a:rPr>
              <a:t>durchschimmern.</a:t>
            </a:r>
            <a:endParaRPr lang="de-DE" sz="2000" dirty="0">
              <a:solidFill>
                <a:schemeClr val="accent2">
                  <a:lumMod val="50000"/>
                </a:schemeClr>
              </a:solidFill>
            </a:endParaRPr>
          </a:p>
          <a:p>
            <a:pPr marL="666750" lvl="1" indent="-228600" eaLnBrk="1" hangingPunct="1">
              <a:buClrTx/>
              <a:buSzTx/>
              <a:buFont typeface="Wingdings" pitchFamily="2" charset="2"/>
              <a:buChar char="§"/>
              <a:tabLst/>
              <a:defRPr/>
            </a:pPr>
            <a:r>
              <a:rPr lang="de-DE" dirty="0">
                <a:solidFill>
                  <a:schemeClr val="accent2">
                    <a:lumMod val="50000"/>
                  </a:schemeClr>
                </a:solidFill>
              </a:rPr>
              <a:t>Original lediglich Anregung für eigenes </a:t>
            </a:r>
            <a:r>
              <a:rPr lang="de-DE" dirty="0" smtClean="0">
                <a:solidFill>
                  <a:schemeClr val="accent2">
                    <a:lumMod val="50000"/>
                  </a:schemeClr>
                </a:solidFill>
              </a:rPr>
              <a:t>Werkschaffen </a:t>
            </a:r>
          </a:p>
          <a:p>
            <a:pPr marL="438150" lvl="1" indent="0" eaLnBrk="1" hangingPunct="1">
              <a:buClrTx/>
              <a:buSzTx/>
              <a:buFontTx/>
              <a:buNone/>
              <a:tabLst/>
              <a:defRPr/>
            </a:pPr>
            <a:r>
              <a:rPr lang="de-DE" dirty="0" smtClean="0">
                <a:solidFill>
                  <a:schemeClr val="accent2">
                    <a:lumMod val="50000"/>
                  </a:schemeClr>
                </a:solidFill>
              </a:rPr>
              <a:t>	(Motivs </a:t>
            </a:r>
            <a:r>
              <a:rPr lang="de-DE" dirty="0">
                <a:solidFill>
                  <a:schemeClr val="accent2">
                    <a:lumMod val="50000"/>
                  </a:schemeClr>
                </a:solidFill>
              </a:rPr>
              <a:t>eines Gemäldes inspiriert Maler zur Arbeit an </a:t>
            </a:r>
            <a:r>
              <a:rPr lang="de-DE" dirty="0" smtClean="0">
                <a:solidFill>
                  <a:schemeClr val="accent2">
                    <a:lumMod val="50000"/>
                  </a:schemeClr>
                </a:solidFill>
              </a:rPr>
              <a:t>			ähnlichem Motiv)</a:t>
            </a:r>
            <a:endParaRPr lang="de-DE" dirty="0">
              <a:solidFill>
                <a:schemeClr val="accent2">
                  <a:lumMod val="50000"/>
                </a:schemeClr>
              </a:solidFill>
            </a:endParaRPr>
          </a:p>
          <a:p>
            <a:pPr marL="781050" lvl="1" indent="-342900" eaLnBrk="1" hangingPunct="1">
              <a:buClrTx/>
              <a:buSzTx/>
              <a:buFont typeface="Wingdings" pitchFamily="2" charset="2"/>
              <a:buChar char="Ø"/>
              <a:tabLst/>
              <a:defRPr/>
            </a:pPr>
            <a:r>
              <a:rPr lang="de-DE" dirty="0" smtClean="0">
                <a:solidFill>
                  <a:schemeClr val="accent2">
                    <a:lumMod val="50000"/>
                  </a:schemeClr>
                </a:solidFill>
              </a:rPr>
              <a:t>freie </a:t>
            </a:r>
            <a:r>
              <a:rPr lang="de-DE" dirty="0">
                <a:solidFill>
                  <a:schemeClr val="accent2">
                    <a:lumMod val="50000"/>
                  </a:schemeClr>
                </a:solidFill>
              </a:rPr>
              <a:t>Benutzung des Originalwerkes (§ 24 UrhG)</a:t>
            </a:r>
            <a:endParaRPr lang="de-DE" dirty="0">
              <a:solidFill>
                <a:schemeClr val="accent2">
                  <a:lumMod val="50000"/>
                </a:schemeClr>
              </a:solidFill>
              <a:sym typeface="Wingdings" pitchFamily="2" charset="2"/>
            </a:endParaRPr>
          </a:p>
          <a:p>
            <a:pPr marL="781050" lvl="1" indent="-342900" eaLnBrk="1" hangingPunct="1">
              <a:buClrTx/>
              <a:buSzTx/>
              <a:buFont typeface="Wingdings" pitchFamily="2" charset="2"/>
              <a:buChar char="Ø"/>
              <a:tabLst/>
              <a:defRPr/>
            </a:pPr>
            <a:r>
              <a:rPr lang="de-DE" dirty="0" smtClean="0">
                <a:solidFill>
                  <a:schemeClr val="accent2">
                    <a:lumMod val="50000"/>
                  </a:schemeClr>
                </a:solidFill>
              </a:rPr>
              <a:t> </a:t>
            </a:r>
            <a:r>
              <a:rPr lang="de-DE" dirty="0">
                <a:solidFill>
                  <a:srgbClr val="FF0000"/>
                </a:solidFill>
              </a:rPr>
              <a:t>keine Einwilligung des Originalurhebers </a:t>
            </a:r>
            <a:r>
              <a:rPr lang="de-DE" dirty="0" smtClean="0">
                <a:solidFill>
                  <a:srgbClr val="FF0000"/>
                </a:solidFill>
              </a:rPr>
              <a:t>erforderlich</a:t>
            </a:r>
            <a:endParaRPr lang="de-DE" dirty="0">
              <a:solidFill>
                <a:srgbClr val="FF0000"/>
              </a:solidFill>
              <a:sym typeface="Wingdings" pitchFamily="2" charset="2"/>
            </a:endParaRPr>
          </a:p>
          <a:p>
            <a:pPr marL="781050" lvl="1" indent="-342900" eaLnBrk="1" hangingPunct="1">
              <a:buClrTx/>
              <a:buSzTx/>
              <a:buFont typeface="Wingdings" pitchFamily="2" charset="2"/>
              <a:buChar char="Ø"/>
              <a:tabLst/>
              <a:defRPr/>
            </a:pPr>
            <a:r>
              <a:rPr lang="de-DE" dirty="0" smtClean="0">
                <a:solidFill>
                  <a:schemeClr val="accent2">
                    <a:lumMod val="50000"/>
                  </a:schemeClr>
                </a:solidFill>
              </a:rPr>
              <a:t>Entstehung eines selbständigen Urheberrechts am </a:t>
            </a:r>
            <a:r>
              <a:rPr lang="de-DE" dirty="0">
                <a:solidFill>
                  <a:schemeClr val="accent2">
                    <a:lumMod val="50000"/>
                  </a:schemeClr>
                </a:solidFill>
              </a:rPr>
              <a:t>neuen Werk </a:t>
            </a:r>
          </a:p>
          <a:p>
            <a:pPr>
              <a:defRPr/>
            </a:pPr>
            <a:endParaRPr lang="de-DE" dirty="0">
              <a:solidFill>
                <a:schemeClr val="accent2">
                  <a:lumMod val="50000"/>
                </a:schemeClr>
              </a:solidFill>
            </a:endParaRPr>
          </a:p>
        </p:txBody>
      </p:sp>
    </p:spTree>
    <p:extLst>
      <p:ext uri="{BB962C8B-B14F-4D97-AF65-F5344CB8AC3E}">
        <p14:creationId xmlns:p14="http://schemas.microsoft.com/office/powerpoint/2010/main" val="2894726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Urheberrecht, was ist das?</a:t>
            </a:r>
            <a:endParaRPr lang="de-DE" dirty="0"/>
          </a:p>
        </p:txBody>
      </p:sp>
      <p:sp>
        <p:nvSpPr>
          <p:cNvPr id="3" name="Inhaltsplatzhalter 2"/>
          <p:cNvSpPr>
            <a:spLocks noGrp="1"/>
          </p:cNvSpPr>
          <p:nvPr>
            <p:ph idx="1"/>
          </p:nvPr>
        </p:nvSpPr>
        <p:spPr/>
        <p:txBody>
          <a:bodyPr/>
          <a:lstStyle/>
          <a:p>
            <a:r>
              <a:rPr lang="de-DE" dirty="0" smtClean="0"/>
              <a:t>Schutz der Kennzeichen durch Marke</a:t>
            </a:r>
          </a:p>
          <a:p>
            <a:r>
              <a:rPr lang="de-DE" dirty="0" smtClean="0"/>
              <a:t>Schutz der Erfindung durch Patent</a:t>
            </a:r>
          </a:p>
          <a:p>
            <a:r>
              <a:rPr lang="de-DE" dirty="0" smtClean="0"/>
              <a:t>Schutz des Designs durch Geschmacksmuster-recht</a:t>
            </a:r>
          </a:p>
          <a:p>
            <a:r>
              <a:rPr lang="de-DE" dirty="0" smtClean="0"/>
              <a:t>Schutz der Kreativität durch Urheberrecht</a:t>
            </a:r>
          </a:p>
          <a:p>
            <a:r>
              <a:rPr lang="de-DE" dirty="0" smtClean="0"/>
              <a:t>Wenn gar nichts hilft, hilft ergänzender Leistungsschutz nach UWG</a:t>
            </a:r>
          </a:p>
          <a:p>
            <a:endParaRPr lang="de-DE" dirty="0" smtClean="0"/>
          </a:p>
          <a:p>
            <a:endParaRPr lang="de-DE" dirty="0"/>
          </a:p>
        </p:txBody>
      </p:sp>
    </p:spTree>
    <p:extLst>
      <p:ext uri="{BB962C8B-B14F-4D97-AF65-F5344CB8AC3E}">
        <p14:creationId xmlns:p14="http://schemas.microsoft.com/office/powerpoint/2010/main" val="108015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3" name="Rectangle 13"/>
          <p:cNvSpPr>
            <a:spLocks noGrp="1" noChangeArrowheads="1"/>
          </p:cNvSpPr>
          <p:nvPr>
            <p:ph type="title"/>
          </p:nvPr>
        </p:nvSpPr>
        <p:spPr/>
        <p:txBody>
          <a:bodyPr>
            <a:normAutofit fontScale="90000"/>
          </a:bodyPr>
          <a:lstStyle/>
          <a:p>
            <a:pPr>
              <a:defRPr/>
            </a:pPr>
            <a:r>
              <a:rPr lang="de-DE" dirty="0" smtClean="0">
                <a:ea typeface="+mj-ea"/>
                <a:cs typeface="+mj-cs"/>
              </a:rPr>
              <a:t>Bearbeitung </a:t>
            </a:r>
            <a:r>
              <a:rPr lang="de-DE" dirty="0" err="1" smtClean="0">
                <a:ea typeface="+mj-ea"/>
                <a:cs typeface="+mj-cs"/>
              </a:rPr>
              <a:t>vs</a:t>
            </a:r>
            <a:r>
              <a:rPr lang="de-DE" dirty="0" smtClean="0">
                <a:ea typeface="+mj-ea"/>
                <a:cs typeface="+mj-cs"/>
              </a:rPr>
              <a:t> Freie Benutzung</a:t>
            </a:r>
            <a:endParaRPr lang="de-DE" dirty="0">
              <a:ea typeface="+mj-ea"/>
              <a:cs typeface="+mj-cs"/>
            </a:endParaRPr>
          </a:p>
        </p:txBody>
      </p:sp>
      <p:graphicFrame>
        <p:nvGraphicFramePr>
          <p:cNvPr id="450591" name="Group 31"/>
          <p:cNvGraphicFramePr>
            <a:graphicFrameLocks noGrp="1"/>
          </p:cNvGraphicFramePr>
          <p:nvPr>
            <p:ph idx="1"/>
          </p:nvPr>
        </p:nvGraphicFramePr>
        <p:xfrm>
          <a:off x="179388" y="1125538"/>
          <a:ext cx="8964612" cy="5334000"/>
        </p:xfrm>
        <a:graphic>
          <a:graphicData uri="http://schemas.openxmlformats.org/drawingml/2006/table">
            <a:tbl>
              <a:tblPr/>
              <a:tblGrid>
                <a:gridCol w="2952750"/>
                <a:gridCol w="3168650"/>
                <a:gridCol w="2843212"/>
              </a:tblGrid>
              <a:tr h="5334000">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Bearbeitung, § 3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in der Bearbeitung (dem „Plus“) liegt selbst eine schöpferische Leistung (ein Werk)</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Folge: eigenes Urheberrecht des Bearbeiters</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a:t>
                      </a:r>
                      <a:r>
                        <a:rPr kumimoji="0" lang="de-DE" sz="1800" b="0" i="0" u="sng" strike="noStrike" cap="none" normalizeH="0" baseline="0" dirty="0" smtClean="0">
                          <a:ln>
                            <a:noFill/>
                          </a:ln>
                          <a:solidFill>
                            <a:schemeClr val="accent2">
                              <a:lumMod val="50000"/>
                            </a:schemeClr>
                          </a:solidFill>
                          <a:effectLst/>
                          <a:latin typeface="Arial" charset="0"/>
                          <a:ea typeface="ＭＳ Ｐゴシック" charset="-128"/>
                        </a:rPr>
                        <a:t>aber</a:t>
                      </a: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abhängig von Urheber des Originals</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rgbClr val="FF0000"/>
                          </a:solidFill>
                          <a:effectLst/>
                          <a:latin typeface="Arial" charset="0"/>
                          <a:ea typeface="ＭＳ Ｐゴシック" charset="-128"/>
                        </a:rPr>
                        <a:t>Freie Benutzung, </a:t>
                      </a:r>
                      <a:br>
                        <a:rPr kumimoji="0" lang="de-DE" sz="2000" b="0" i="0" u="none" strike="noStrike" cap="none" normalizeH="0" baseline="0" dirty="0" smtClean="0">
                          <a:ln>
                            <a:noFill/>
                          </a:ln>
                          <a:solidFill>
                            <a:srgbClr val="FF0000"/>
                          </a:solidFill>
                          <a:effectLst/>
                          <a:latin typeface="Arial" charset="0"/>
                          <a:ea typeface="ＭＳ Ｐゴシック" charset="-128"/>
                        </a:rPr>
                      </a:br>
                      <a:r>
                        <a:rPr kumimoji="0" lang="de-DE" sz="2000" b="0" i="0" u="none" strike="noStrike" cap="none" normalizeH="0" baseline="0" dirty="0" smtClean="0">
                          <a:ln>
                            <a:noFill/>
                          </a:ln>
                          <a:solidFill>
                            <a:srgbClr val="FF0000"/>
                          </a:solidFill>
                          <a:effectLst/>
                          <a:latin typeface="Arial" charset="0"/>
                          <a:ea typeface="ＭＳ Ｐゴシック" charset="-128"/>
                        </a:rPr>
                        <a:t>§ 24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rgbClr val="FF0000"/>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rgbClr val="FF0000"/>
                          </a:solidFill>
                          <a:effectLst/>
                          <a:latin typeface="Arial" charset="0"/>
                          <a:ea typeface="ＭＳ Ｐゴシック" charset="-128"/>
                        </a:rPr>
                        <a:t> im neuen Werk liegt selbst eine schöpferische Leistung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sng" strike="noStrike" cap="none" normalizeH="0" baseline="0" dirty="0" smtClean="0">
                        <a:ln>
                          <a:noFill/>
                        </a:ln>
                        <a:solidFill>
                          <a:srgbClr val="FF0000"/>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sng" strike="noStrike" cap="none" normalizeH="0" baseline="0" dirty="0" smtClean="0">
                          <a:ln>
                            <a:noFill/>
                          </a:ln>
                          <a:solidFill>
                            <a:srgbClr val="FF0000"/>
                          </a:solidFill>
                          <a:effectLst/>
                          <a:latin typeface="Arial" charset="0"/>
                          <a:ea typeface="ＭＳ Ｐゴシック" charset="-128"/>
                        </a:rPr>
                        <a:t>und:</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rgbClr val="FF0000"/>
                          </a:solidFill>
                          <a:effectLst/>
                          <a:latin typeface="Arial" charset="0"/>
                          <a:ea typeface="ＭＳ Ｐゴシック" charset="-128"/>
                        </a:rPr>
                        <a:t> Original wurde nicht bearbeitet, sondern nur als Anregung verwendet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endParaRPr kumimoji="0" lang="de-DE" sz="1800" b="0" i="0" u="none" strike="noStrike" cap="none" normalizeH="0" baseline="0" dirty="0" smtClean="0">
                        <a:ln>
                          <a:noFill/>
                        </a:ln>
                        <a:solidFill>
                          <a:srgbClr val="FF0000"/>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rgbClr val="FF0000"/>
                          </a:solidFill>
                          <a:effectLst/>
                          <a:latin typeface="Arial" charset="0"/>
                          <a:ea typeface="ＭＳ Ｐゴシック" charset="-128"/>
                        </a:rPr>
                        <a:t> angesichts der Eigenart des neuen Werkes verblassen die Züge des geschützten Werkes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bg1">
                              <a:lumMod val="50000"/>
                            </a:schemeClr>
                          </a:solidFill>
                          <a:effectLst/>
                          <a:latin typeface="Arial" charset="0"/>
                          <a:ea typeface="ＭＳ Ｐゴシック" charset="-128"/>
                        </a:rPr>
                        <a:t>Sonstige Umgestaltung (§ 23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bg1">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bg1">
                              <a:lumMod val="50000"/>
                            </a:schemeClr>
                          </a:solidFill>
                          <a:effectLst/>
                          <a:latin typeface="Arial" charset="0"/>
                          <a:ea typeface="ＭＳ Ｐゴシック" charset="-128"/>
                        </a:rPr>
                        <a:t> kleinere, unbedeutende Änderungen am Werk, die selbst keine schöpferische Leistung erfordern</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bg1">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bg1">
                              <a:lumMod val="50000"/>
                            </a:schemeClr>
                          </a:solidFill>
                          <a:effectLst/>
                          <a:latin typeface="Arial" charset="0"/>
                          <a:ea typeface="ＭＳ Ｐゴシック" charset="-128"/>
                        </a:rPr>
                        <a:t> dürfen zwar „privat“ vorgenommen, aber nicht veröffentlicht oder verwertet werden</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8405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Abgrenzung</a:t>
            </a:r>
            <a:endParaRPr lang="de-DE" dirty="0"/>
          </a:p>
        </p:txBody>
      </p:sp>
      <p:sp>
        <p:nvSpPr>
          <p:cNvPr id="3" name="Inhaltsplatzhalter 2"/>
          <p:cNvSpPr>
            <a:spLocks noGrp="1"/>
          </p:cNvSpPr>
          <p:nvPr>
            <p:ph idx="1"/>
          </p:nvPr>
        </p:nvSpPr>
        <p:spPr/>
        <p:txBody>
          <a:bodyPr>
            <a:normAutofit fontScale="92500" lnSpcReduction="20000"/>
          </a:bodyPr>
          <a:lstStyle/>
          <a:p>
            <a:pPr>
              <a:defRPr/>
            </a:pPr>
            <a:r>
              <a:rPr lang="de-DE" dirty="0" smtClean="0">
                <a:solidFill>
                  <a:schemeClr val="accent2">
                    <a:lumMod val="50000"/>
                  </a:schemeClr>
                </a:solidFill>
              </a:rPr>
              <a:t>Vergleich von Vorlage und Nachfolger nach </a:t>
            </a:r>
            <a:r>
              <a:rPr lang="de-DE" dirty="0">
                <a:solidFill>
                  <a:schemeClr val="accent2">
                    <a:lumMod val="50000"/>
                  </a:schemeClr>
                </a:solidFill>
              </a:rPr>
              <a:t>dem </a:t>
            </a:r>
            <a:r>
              <a:rPr lang="de-DE" b="1" dirty="0" smtClean="0">
                <a:solidFill>
                  <a:schemeClr val="accent2">
                    <a:lumMod val="50000"/>
                  </a:schemeClr>
                </a:solidFill>
              </a:rPr>
              <a:t>Gesamteindruck</a:t>
            </a:r>
            <a:r>
              <a:rPr lang="de-DE" dirty="0">
                <a:solidFill>
                  <a:schemeClr val="accent2">
                    <a:lumMod val="50000"/>
                  </a:schemeClr>
                </a:solidFill>
              </a:rPr>
              <a:t>:</a:t>
            </a:r>
          </a:p>
          <a:p>
            <a:pPr marL="0" indent="0">
              <a:buFont typeface="Wingdings" pitchFamily="2" charset="2"/>
              <a:buNone/>
              <a:defRPr/>
            </a:pPr>
            <a:endParaRPr lang="de-DE" dirty="0" smtClean="0">
              <a:solidFill>
                <a:schemeClr val="accent2">
                  <a:lumMod val="50000"/>
                </a:schemeClr>
              </a:solidFill>
            </a:endParaRPr>
          </a:p>
          <a:p>
            <a:pPr>
              <a:buFont typeface="Wingdings" pitchFamily="2" charset="2"/>
              <a:buChar char="Ø"/>
              <a:defRPr/>
            </a:pPr>
            <a:r>
              <a:rPr lang="de-DE" dirty="0" smtClean="0">
                <a:solidFill>
                  <a:schemeClr val="accent2">
                    <a:lumMod val="50000"/>
                  </a:schemeClr>
                </a:solidFill>
              </a:rPr>
              <a:t>Ermittlung der konkreten </a:t>
            </a:r>
            <a:r>
              <a:rPr lang="de-DE" dirty="0">
                <a:solidFill>
                  <a:schemeClr val="accent2">
                    <a:lumMod val="50000"/>
                  </a:schemeClr>
                </a:solidFill>
              </a:rPr>
              <a:t>objektiven </a:t>
            </a:r>
            <a:r>
              <a:rPr lang="de-DE" dirty="0" smtClean="0">
                <a:solidFill>
                  <a:schemeClr val="accent2">
                    <a:lumMod val="50000"/>
                  </a:schemeClr>
                </a:solidFill>
              </a:rPr>
              <a:t>Merkmale, </a:t>
            </a:r>
            <a:r>
              <a:rPr lang="de-DE" dirty="0">
                <a:solidFill>
                  <a:schemeClr val="accent2">
                    <a:lumMod val="50000"/>
                  </a:schemeClr>
                </a:solidFill>
              </a:rPr>
              <a:t>die </a:t>
            </a:r>
            <a:r>
              <a:rPr lang="de-DE" dirty="0" smtClean="0">
                <a:solidFill>
                  <a:schemeClr val="accent2">
                    <a:lumMod val="50000"/>
                  </a:schemeClr>
                </a:solidFill>
              </a:rPr>
              <a:t>die schöpferische </a:t>
            </a:r>
            <a:r>
              <a:rPr lang="de-DE" dirty="0">
                <a:solidFill>
                  <a:schemeClr val="accent2">
                    <a:lumMod val="50000"/>
                  </a:schemeClr>
                </a:solidFill>
              </a:rPr>
              <a:t>Eigentümlichkeit des Originalwerks </a:t>
            </a:r>
            <a:r>
              <a:rPr lang="de-DE" dirty="0" smtClean="0">
                <a:solidFill>
                  <a:schemeClr val="accent2">
                    <a:lumMod val="50000"/>
                  </a:schemeClr>
                </a:solidFill>
              </a:rPr>
              <a:t>prägen</a:t>
            </a:r>
            <a:endParaRPr lang="de-DE" dirty="0">
              <a:solidFill>
                <a:schemeClr val="accent2">
                  <a:lumMod val="50000"/>
                </a:schemeClr>
              </a:solidFill>
            </a:endParaRPr>
          </a:p>
          <a:p>
            <a:pPr>
              <a:buFont typeface="Wingdings" pitchFamily="2" charset="2"/>
              <a:buChar char="Ø"/>
              <a:defRPr/>
            </a:pPr>
            <a:r>
              <a:rPr lang="de-DE" dirty="0" smtClean="0">
                <a:solidFill>
                  <a:schemeClr val="accent2">
                    <a:lumMod val="50000"/>
                  </a:schemeClr>
                </a:solidFill>
              </a:rPr>
              <a:t>Ermittlung der Übereinstimmungen</a:t>
            </a:r>
            <a:endParaRPr lang="de-DE" dirty="0">
              <a:solidFill>
                <a:schemeClr val="accent2">
                  <a:lumMod val="50000"/>
                </a:schemeClr>
              </a:solidFill>
            </a:endParaRPr>
          </a:p>
          <a:p>
            <a:pPr>
              <a:buFont typeface="Wingdings" pitchFamily="2" charset="2"/>
              <a:buChar char="Ø"/>
              <a:defRPr/>
            </a:pPr>
            <a:r>
              <a:rPr lang="de-DE" dirty="0">
                <a:solidFill>
                  <a:schemeClr val="accent2">
                    <a:lumMod val="50000"/>
                  </a:schemeClr>
                </a:solidFill>
              </a:rPr>
              <a:t>B</a:t>
            </a:r>
            <a:r>
              <a:rPr lang="de-DE" dirty="0" smtClean="0">
                <a:solidFill>
                  <a:schemeClr val="accent2">
                    <a:lumMod val="50000"/>
                  </a:schemeClr>
                </a:solidFill>
              </a:rPr>
              <a:t>leibt die </a:t>
            </a:r>
            <a:r>
              <a:rPr lang="de-DE" dirty="0">
                <a:solidFill>
                  <a:schemeClr val="accent2">
                    <a:lumMod val="50000"/>
                  </a:schemeClr>
                </a:solidFill>
              </a:rPr>
              <a:t>Eigenart des Originals </a:t>
            </a:r>
            <a:r>
              <a:rPr lang="de-DE" dirty="0" smtClean="0">
                <a:solidFill>
                  <a:schemeClr val="accent2">
                    <a:lumMod val="50000"/>
                  </a:schemeClr>
                </a:solidFill>
              </a:rPr>
              <a:t>unter Berücksichtigung des </a:t>
            </a:r>
            <a:r>
              <a:rPr lang="de-DE" dirty="0">
                <a:solidFill>
                  <a:schemeClr val="accent2">
                    <a:lumMod val="50000"/>
                  </a:schemeClr>
                </a:solidFill>
              </a:rPr>
              <a:t>Grades seiner Individualität im </a:t>
            </a:r>
            <a:r>
              <a:rPr lang="de-DE" dirty="0" smtClean="0">
                <a:solidFill>
                  <a:schemeClr val="accent2">
                    <a:lumMod val="50000"/>
                  </a:schemeClr>
                </a:solidFill>
              </a:rPr>
              <a:t>neuen Werk </a:t>
            </a:r>
            <a:r>
              <a:rPr lang="de-DE" dirty="0">
                <a:solidFill>
                  <a:schemeClr val="accent2">
                    <a:lumMod val="50000"/>
                  </a:schemeClr>
                </a:solidFill>
              </a:rPr>
              <a:t>erhalten</a:t>
            </a:r>
            <a:r>
              <a:rPr lang="de-DE" dirty="0" smtClean="0">
                <a:solidFill>
                  <a:schemeClr val="accent2">
                    <a:lumMod val="50000"/>
                  </a:schemeClr>
                </a:solidFill>
              </a:rPr>
              <a:t>?</a:t>
            </a:r>
          </a:p>
          <a:p>
            <a:pPr lvl="1">
              <a:buFont typeface="Wingdings" pitchFamily="2" charset="2"/>
              <a:buChar char="Ø"/>
              <a:defRPr/>
            </a:pPr>
            <a:endParaRPr lang="de-DE" dirty="0">
              <a:solidFill>
                <a:srgbClr val="FF0000"/>
              </a:solidFill>
            </a:endParaRPr>
          </a:p>
        </p:txBody>
      </p:sp>
    </p:spTree>
    <p:extLst>
      <p:ext uri="{BB962C8B-B14F-4D97-AF65-F5344CB8AC3E}">
        <p14:creationId xmlns:p14="http://schemas.microsoft.com/office/powerpoint/2010/main" val="147287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a:defRPr/>
            </a:pPr>
            <a:r>
              <a:rPr lang="de-DE" dirty="0">
                <a:ea typeface="+mj-ea"/>
                <a:cs typeface="+mj-cs"/>
              </a:rPr>
              <a:t>Bearbeitung oder Freie Benutzung?</a:t>
            </a:r>
          </a:p>
        </p:txBody>
      </p:sp>
      <p:pic>
        <p:nvPicPr>
          <p:cNvPr id="55299" name="Picture 6" descr="asterix-ob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4011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7" descr="Iste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1125538"/>
            <a:ext cx="4087812"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750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a:defRPr/>
            </a:pPr>
            <a:r>
              <a:rPr lang="de-DE" dirty="0">
                <a:cs typeface="+mj-cs"/>
              </a:rPr>
              <a:t>Bearbeitung oder Freie Benutzung?</a:t>
            </a:r>
            <a:endParaRPr lang="de-DE" dirty="0">
              <a:ea typeface="+mj-ea"/>
              <a:cs typeface="+mj-cs"/>
            </a:endParaRPr>
          </a:p>
        </p:txBody>
      </p:sp>
      <p:pic>
        <p:nvPicPr>
          <p:cNvPr id="56323" name="Picture 4" descr="Parodie auf Mona Lisa by Fernando Botero, 197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87675" y="1989138"/>
            <a:ext cx="3381375" cy="3810000"/>
          </a:xfrm>
          <a:noFill/>
        </p:spPr>
      </p:pic>
      <p:sp>
        <p:nvSpPr>
          <p:cNvPr id="56324" name="Text Box 6"/>
          <p:cNvSpPr txBox="1">
            <a:spLocks noChangeArrowheads="1"/>
          </p:cNvSpPr>
          <p:nvPr/>
        </p:nvSpPr>
        <p:spPr bwMode="auto">
          <a:xfrm>
            <a:off x="4643438" y="5876925"/>
            <a:ext cx="2881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a:t>Fernando Botero, 1977</a:t>
            </a:r>
          </a:p>
        </p:txBody>
      </p:sp>
    </p:spTree>
    <p:extLst>
      <p:ext uri="{BB962C8B-B14F-4D97-AF65-F5344CB8AC3E}">
        <p14:creationId xmlns:p14="http://schemas.microsoft.com/office/powerpoint/2010/main" val="3045708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pPr>
              <a:defRPr/>
            </a:pPr>
            <a:r>
              <a:rPr lang="de-DE" dirty="0"/>
              <a:t>Bearbeitung </a:t>
            </a:r>
            <a:r>
              <a:rPr lang="de-DE" dirty="0" err="1"/>
              <a:t>vs</a:t>
            </a:r>
            <a:r>
              <a:rPr lang="de-DE" dirty="0"/>
              <a:t> Freie Benutzung</a:t>
            </a:r>
          </a:p>
        </p:txBody>
      </p:sp>
      <p:sp>
        <p:nvSpPr>
          <p:cNvPr id="13" name="Inhaltsplatzhalter 12"/>
          <p:cNvSpPr>
            <a:spLocks noGrp="1"/>
          </p:cNvSpPr>
          <p:nvPr>
            <p:ph sz="half" idx="1"/>
          </p:nvPr>
        </p:nvSpPr>
        <p:spPr/>
        <p:txBody>
          <a:bodyPr/>
          <a:lstStyle/>
          <a:p>
            <a:pPr marL="0" indent="0" algn="ctr" eaLnBrk="1" fontAlgn="auto" hangingPunct="1">
              <a:spcBef>
                <a:spcPts val="0"/>
              </a:spcBef>
              <a:spcAft>
                <a:spcPts val="0"/>
              </a:spcAft>
              <a:buClrTx/>
              <a:buSzTx/>
              <a:buFont typeface="Wingdings" pitchFamily="2" charset="2"/>
              <a:buNone/>
              <a:tabLst/>
              <a:defRPr/>
            </a:pPr>
            <a:r>
              <a:rPr lang="de-DE" sz="2000" b="1" kern="1200" dirty="0">
                <a:solidFill>
                  <a:schemeClr val="accent2">
                    <a:lumMod val="50000"/>
                  </a:schemeClr>
                </a:solidFill>
                <a:ea typeface="+mn-ea"/>
                <a:cs typeface="Calibri" pitchFamily="34" charset="0"/>
              </a:rPr>
              <a:t>Bearbeitung (§ 23)</a:t>
            </a:r>
          </a:p>
          <a:p>
            <a:pPr marL="0" indent="0" eaLnBrk="1" fontAlgn="auto" hangingPunct="1">
              <a:spcBef>
                <a:spcPts val="0"/>
              </a:spcBef>
              <a:spcAft>
                <a:spcPts val="0"/>
              </a:spcAft>
              <a:buClrTx/>
              <a:buSzTx/>
              <a:buFont typeface="Wingdings" pitchFamily="2" charset="2"/>
              <a:buNone/>
              <a:tabLst/>
              <a:defRPr/>
            </a:pPr>
            <a:endParaRPr lang="de-DE" sz="2000" b="1" kern="1200" dirty="0">
              <a:solidFill>
                <a:schemeClr val="accent2">
                  <a:lumMod val="50000"/>
                </a:schemeClr>
              </a:solidFill>
              <a:ea typeface="+mn-ea"/>
              <a:cs typeface="Calibri" pitchFamily="34" charset="0"/>
            </a:endParaRPr>
          </a:p>
          <a:p>
            <a:pPr marL="0" indent="0" eaLnBrk="1" fontAlgn="auto" hangingPunct="1">
              <a:spcBef>
                <a:spcPts val="0"/>
              </a:spcBef>
              <a:spcAft>
                <a:spcPts val="0"/>
              </a:spcAft>
              <a:buClrTx/>
              <a:buSzTx/>
              <a:buFont typeface="Arial" pitchFamily="34" charset="0"/>
              <a:buChar char="•"/>
              <a:tabLst>
                <a:tab pos="177800" algn="l"/>
              </a:tabLst>
              <a:defRPr/>
            </a:pPr>
            <a:r>
              <a:rPr lang="de-DE" sz="2000" kern="1200" dirty="0">
                <a:solidFill>
                  <a:schemeClr val="accent2">
                    <a:lumMod val="50000"/>
                  </a:schemeClr>
                </a:solidFill>
                <a:ea typeface="+mn-ea"/>
                <a:cs typeface="Calibri" pitchFamily="34" charset="0"/>
              </a:rPr>
              <a:t> 	Übernahme wesentlicher 	Züge des Originalwerks 	trotz Hinzufügen eigener 	individueller Merkmale</a:t>
            </a:r>
          </a:p>
          <a:p>
            <a:pPr marL="0" indent="0" eaLnBrk="1" fontAlgn="auto" hangingPunct="1">
              <a:spcBef>
                <a:spcPts val="0"/>
              </a:spcBef>
              <a:spcAft>
                <a:spcPts val="0"/>
              </a:spcAft>
              <a:buClrTx/>
              <a:buSzTx/>
              <a:buFont typeface="Wingdings" pitchFamily="2" charset="2"/>
              <a:buNone/>
              <a:tabLst>
                <a:tab pos="177800" algn="l"/>
                <a:tab pos="627063" algn="l"/>
                <a:tab pos="723900" algn="l"/>
              </a:tabLst>
              <a:defRPr/>
            </a:pPr>
            <a:r>
              <a:rPr lang="de-DE" sz="2000" kern="1200" dirty="0">
                <a:solidFill>
                  <a:schemeClr val="accent2">
                    <a:lumMod val="50000"/>
                  </a:schemeClr>
                </a:solidFill>
                <a:ea typeface="+mn-ea"/>
                <a:cs typeface="Calibri" pitchFamily="34" charset="0"/>
              </a:rPr>
              <a:t>			</a:t>
            </a:r>
          </a:p>
          <a:p>
            <a:pPr marL="0" indent="0" eaLnBrk="1" fontAlgn="auto" hangingPunct="1">
              <a:spcBef>
                <a:spcPts val="0"/>
              </a:spcBef>
              <a:spcAft>
                <a:spcPts val="0"/>
              </a:spcAft>
              <a:buClrTx/>
              <a:buSzTx/>
              <a:buFont typeface="Arial" pitchFamily="34" charset="0"/>
              <a:buChar char="•"/>
              <a:tabLst>
                <a:tab pos="177800" algn="l"/>
              </a:tabLst>
              <a:defRPr/>
            </a:pPr>
            <a:r>
              <a:rPr lang="de-DE" sz="2000" kern="1200" dirty="0">
                <a:solidFill>
                  <a:prstClr val="black"/>
                </a:solidFill>
                <a:ea typeface="+mn-ea"/>
                <a:cs typeface="Calibri" pitchFamily="34" charset="0"/>
              </a:rPr>
              <a:t> 	</a:t>
            </a:r>
            <a:r>
              <a:rPr lang="de-DE" sz="2000" kern="1200" dirty="0">
                <a:solidFill>
                  <a:srgbClr val="FF0000"/>
                </a:solidFill>
                <a:ea typeface="+mn-ea"/>
                <a:cs typeface="Calibri" pitchFamily="34" charset="0"/>
              </a:rPr>
              <a:t>Einwilligung </a:t>
            </a:r>
            <a:r>
              <a:rPr lang="de-DE" sz="2000" kern="1200" dirty="0">
                <a:solidFill>
                  <a:schemeClr val="accent2">
                    <a:lumMod val="50000"/>
                  </a:schemeClr>
                </a:solidFill>
                <a:ea typeface="+mn-ea"/>
                <a:cs typeface="Calibri" pitchFamily="34" charset="0"/>
              </a:rPr>
              <a:t>des Urhebers 	des Originals</a:t>
            </a:r>
            <a:r>
              <a:rPr lang="de-DE" sz="2000" kern="1200" dirty="0">
                <a:solidFill>
                  <a:srgbClr val="002060"/>
                </a:solidFill>
                <a:ea typeface="+mn-ea"/>
                <a:cs typeface="Calibri" pitchFamily="34" charset="0"/>
              </a:rPr>
              <a:t> </a:t>
            </a:r>
            <a:r>
              <a:rPr lang="de-DE" sz="2000" kern="1200" dirty="0">
                <a:solidFill>
                  <a:srgbClr val="FF0000"/>
                </a:solidFill>
                <a:ea typeface="+mn-ea"/>
                <a:cs typeface="Calibri" pitchFamily="34" charset="0"/>
              </a:rPr>
              <a:t>erforderlich</a:t>
            </a:r>
          </a:p>
          <a:p>
            <a:pPr>
              <a:defRPr/>
            </a:pPr>
            <a:endParaRPr lang="de-DE" dirty="0"/>
          </a:p>
        </p:txBody>
      </p:sp>
      <p:sp>
        <p:nvSpPr>
          <p:cNvPr id="14" name="Inhaltsplatzhalter 13"/>
          <p:cNvSpPr>
            <a:spLocks noGrp="1"/>
          </p:cNvSpPr>
          <p:nvPr>
            <p:ph sz="half" idx="2"/>
          </p:nvPr>
        </p:nvSpPr>
        <p:spPr/>
        <p:txBody>
          <a:bodyPr/>
          <a:lstStyle/>
          <a:p>
            <a:pPr marL="0" indent="0" algn="ctr" eaLnBrk="1" fontAlgn="auto" hangingPunct="1">
              <a:spcBef>
                <a:spcPts val="0"/>
              </a:spcBef>
              <a:spcAft>
                <a:spcPts val="0"/>
              </a:spcAft>
              <a:buClrTx/>
              <a:buSzTx/>
              <a:buFont typeface="Wingdings" pitchFamily="2" charset="2"/>
              <a:buNone/>
              <a:tabLst/>
              <a:defRPr/>
            </a:pPr>
            <a:r>
              <a:rPr lang="de-DE" sz="2000" b="1" kern="1200" dirty="0">
                <a:solidFill>
                  <a:schemeClr val="accent2">
                    <a:lumMod val="50000"/>
                  </a:schemeClr>
                </a:solidFill>
                <a:ea typeface="+mn-ea"/>
                <a:cs typeface="Calibri" pitchFamily="34" charset="0"/>
              </a:rPr>
              <a:t>Freie Benutzung (§ 24)</a:t>
            </a:r>
          </a:p>
          <a:p>
            <a:pPr marL="0" indent="0" eaLnBrk="1" fontAlgn="auto" hangingPunct="1">
              <a:spcBef>
                <a:spcPts val="0"/>
              </a:spcBef>
              <a:spcAft>
                <a:spcPts val="0"/>
              </a:spcAft>
              <a:buClrTx/>
              <a:buSzTx/>
              <a:buFont typeface="Wingdings" pitchFamily="2" charset="2"/>
              <a:buNone/>
              <a:tabLst/>
              <a:defRPr/>
            </a:pPr>
            <a:endParaRPr lang="de-DE" sz="2000" b="1" kern="1200" dirty="0">
              <a:solidFill>
                <a:srgbClr val="002060"/>
              </a:solidFill>
              <a:ea typeface="+mn-ea"/>
              <a:cs typeface="Calibri" pitchFamily="34" charset="0"/>
            </a:endParaRPr>
          </a:p>
          <a:p>
            <a:pPr marL="0" indent="0" eaLnBrk="1" fontAlgn="auto" hangingPunct="1">
              <a:spcBef>
                <a:spcPts val="0"/>
              </a:spcBef>
              <a:spcAft>
                <a:spcPts val="0"/>
              </a:spcAft>
              <a:buClrTx/>
              <a:buSzTx/>
              <a:buFont typeface="Arial" pitchFamily="34" charset="0"/>
              <a:buChar char="•"/>
              <a:tabLst>
                <a:tab pos="177800" algn="l"/>
              </a:tabLst>
              <a:defRPr/>
            </a:pPr>
            <a:r>
              <a:rPr lang="de-DE" sz="2000" kern="1200" dirty="0">
                <a:solidFill>
                  <a:schemeClr val="accent2">
                    <a:lumMod val="50000"/>
                  </a:schemeClr>
                </a:solidFill>
                <a:ea typeface="+mn-ea"/>
                <a:cs typeface="Calibri" pitchFamily="34" charset="0"/>
              </a:rPr>
              <a:t> 	Das Original dient nur als 	Anregung („Verblassen</a:t>
            </a:r>
            <a:r>
              <a:rPr lang="de-DE" sz="2000" kern="1200" dirty="0">
                <a:solidFill>
                  <a:srgbClr val="002060"/>
                </a:solidFill>
                <a:ea typeface="+mn-ea"/>
                <a:cs typeface="Calibri" pitchFamily="34" charset="0"/>
              </a:rPr>
              <a:t> der 	wesentlichen Züge“)</a:t>
            </a:r>
          </a:p>
          <a:p>
            <a:pPr marL="0" indent="0" eaLnBrk="1" fontAlgn="auto" hangingPunct="1">
              <a:spcBef>
                <a:spcPts val="0"/>
              </a:spcBef>
              <a:spcAft>
                <a:spcPts val="0"/>
              </a:spcAft>
              <a:buClrTx/>
              <a:buSzTx/>
              <a:buFont typeface="Wingdings" pitchFamily="2" charset="2"/>
              <a:buNone/>
              <a:tabLst>
                <a:tab pos="177800" algn="l"/>
                <a:tab pos="723900" algn="l"/>
              </a:tabLst>
              <a:defRPr/>
            </a:pPr>
            <a:r>
              <a:rPr lang="de-DE" sz="2000" kern="1200" dirty="0" smtClean="0">
                <a:solidFill>
                  <a:srgbClr val="002060"/>
                </a:solidFill>
                <a:ea typeface="+mn-ea"/>
                <a:cs typeface="Calibri" pitchFamily="34" charset="0"/>
              </a:rPr>
              <a:t>	</a:t>
            </a:r>
            <a:r>
              <a:rPr lang="de-DE" sz="2000" kern="1200" dirty="0" smtClean="0">
                <a:solidFill>
                  <a:schemeClr val="accent2">
                    <a:lumMod val="50000"/>
                  </a:schemeClr>
                </a:solidFill>
                <a:ea typeface="+mn-ea"/>
                <a:cs typeface="Calibri" pitchFamily="34" charset="0"/>
              </a:rPr>
              <a:t>Parodie</a:t>
            </a:r>
          </a:p>
          <a:p>
            <a:pPr marL="0" indent="0" eaLnBrk="1" fontAlgn="auto" hangingPunct="1">
              <a:spcBef>
                <a:spcPts val="0"/>
              </a:spcBef>
              <a:spcAft>
                <a:spcPts val="0"/>
              </a:spcAft>
              <a:buClrTx/>
              <a:buSzTx/>
              <a:buFont typeface="Wingdings" pitchFamily="2" charset="2"/>
              <a:buNone/>
              <a:tabLst>
                <a:tab pos="177800" algn="l"/>
                <a:tab pos="723900" algn="l"/>
              </a:tabLst>
              <a:defRPr/>
            </a:pPr>
            <a:endParaRPr lang="de-DE" sz="2000" kern="1200" dirty="0">
              <a:solidFill>
                <a:schemeClr val="accent2">
                  <a:lumMod val="50000"/>
                </a:schemeClr>
              </a:solidFill>
              <a:ea typeface="+mn-ea"/>
              <a:cs typeface="Calibri" pitchFamily="34" charset="0"/>
            </a:endParaRPr>
          </a:p>
          <a:p>
            <a:pPr marL="0" indent="0" eaLnBrk="1" fontAlgn="auto" hangingPunct="1">
              <a:spcBef>
                <a:spcPts val="0"/>
              </a:spcBef>
              <a:spcAft>
                <a:spcPts val="0"/>
              </a:spcAft>
              <a:buClrTx/>
              <a:buSzTx/>
              <a:buFont typeface="Arial" pitchFamily="34" charset="0"/>
              <a:buChar char="•"/>
              <a:tabLst>
                <a:tab pos="177800" algn="l"/>
              </a:tabLst>
              <a:defRPr/>
            </a:pPr>
            <a:r>
              <a:rPr lang="de-DE" sz="2000" kern="1200" dirty="0">
                <a:solidFill>
                  <a:prstClr val="black"/>
                </a:solidFill>
                <a:ea typeface="+mn-ea"/>
                <a:cs typeface="Calibri" pitchFamily="34" charset="0"/>
              </a:rPr>
              <a:t> </a:t>
            </a:r>
            <a:r>
              <a:rPr lang="de-DE" sz="2000" kern="1200" dirty="0">
                <a:solidFill>
                  <a:srgbClr val="FF0000"/>
                </a:solidFill>
                <a:ea typeface="+mn-ea"/>
                <a:cs typeface="Calibri" pitchFamily="34" charset="0"/>
              </a:rPr>
              <a:t>Zustimmung</a:t>
            </a:r>
            <a:r>
              <a:rPr lang="de-DE" sz="2000" kern="1200" dirty="0">
                <a:solidFill>
                  <a:prstClr val="black"/>
                </a:solidFill>
                <a:ea typeface="+mn-ea"/>
                <a:cs typeface="Calibri" pitchFamily="34" charset="0"/>
              </a:rPr>
              <a:t> </a:t>
            </a:r>
            <a:r>
              <a:rPr lang="de-DE" sz="2000" kern="1200" dirty="0">
                <a:solidFill>
                  <a:schemeClr val="accent2">
                    <a:lumMod val="50000"/>
                  </a:schemeClr>
                </a:solidFill>
                <a:ea typeface="+mn-ea"/>
                <a:cs typeface="Calibri" pitchFamily="34" charset="0"/>
              </a:rPr>
              <a:t>des Urhebers 	des Originals</a:t>
            </a:r>
            <a:r>
              <a:rPr lang="de-DE" sz="2000" kern="1200" dirty="0">
                <a:solidFill>
                  <a:srgbClr val="002060"/>
                </a:solidFill>
                <a:ea typeface="+mn-ea"/>
                <a:cs typeface="Calibri" pitchFamily="34" charset="0"/>
              </a:rPr>
              <a:t> </a:t>
            </a:r>
            <a:r>
              <a:rPr lang="de-DE" sz="2000" kern="1200" dirty="0">
                <a:solidFill>
                  <a:srgbClr val="FF0000"/>
                </a:solidFill>
                <a:ea typeface="+mn-ea"/>
                <a:cs typeface="Calibri" pitchFamily="34" charset="0"/>
              </a:rPr>
              <a:t>nicht 	erforderlich</a:t>
            </a:r>
          </a:p>
          <a:p>
            <a:pPr>
              <a:defRPr/>
            </a:pPr>
            <a:endParaRPr lang="de-DE" dirty="0"/>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5445125"/>
            <a:ext cx="77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5561013"/>
            <a:ext cx="102393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5445125"/>
            <a:ext cx="77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5253038"/>
            <a:ext cx="10858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775" y="5253038"/>
            <a:ext cx="10858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250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Weiteres in Arbeitspapier zwei</a:t>
            </a:r>
            <a:endParaRPr lang="de-DE" dirty="0"/>
          </a:p>
        </p:txBody>
      </p:sp>
      <p:sp>
        <p:nvSpPr>
          <p:cNvPr id="3" name="Inhaltsplatzhalter 2"/>
          <p:cNvSpPr>
            <a:spLocks noGrp="1"/>
          </p:cNvSpPr>
          <p:nvPr>
            <p:ph idx="1"/>
          </p:nvPr>
        </p:nvSpPr>
        <p:spPr/>
        <p:txBody>
          <a:bodyPr/>
          <a:lstStyle/>
          <a:p>
            <a:endParaRPr lang="de-DE" dirty="0"/>
          </a:p>
        </p:txBody>
      </p:sp>
    </p:spTree>
    <p:extLst>
      <p:ext uri="{BB962C8B-B14F-4D97-AF65-F5344CB8AC3E}">
        <p14:creationId xmlns:p14="http://schemas.microsoft.com/office/powerpoint/2010/main" val="2470285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197234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defRPr/>
            </a:pPr>
            <a:r>
              <a:rPr lang="de-DE" dirty="0" smtClean="0"/>
              <a:t>Arten der Urheberschaft</a:t>
            </a:r>
            <a:endParaRPr lang="de-DE" dirty="0"/>
          </a:p>
        </p:txBody>
      </p:sp>
      <p:sp>
        <p:nvSpPr>
          <p:cNvPr id="7" name="Inhaltsplatzhalter 6"/>
          <p:cNvSpPr>
            <a:spLocks noGrp="1"/>
          </p:cNvSpPr>
          <p:nvPr>
            <p:ph idx="1"/>
          </p:nvPr>
        </p:nvSpPr>
        <p:spPr/>
        <p:txBody>
          <a:bodyPr>
            <a:normAutofit fontScale="85000" lnSpcReduction="20000"/>
          </a:bodyPr>
          <a:lstStyle/>
          <a:p>
            <a:pPr>
              <a:defRPr/>
            </a:pPr>
            <a:r>
              <a:rPr lang="de-DE" sz="3800" dirty="0" smtClean="0">
                <a:solidFill>
                  <a:schemeClr val="accent2">
                    <a:lumMod val="50000"/>
                  </a:schemeClr>
                </a:solidFill>
              </a:rPr>
              <a:t>Alleinurheberschaft </a:t>
            </a:r>
          </a:p>
          <a:p>
            <a:pPr>
              <a:defRPr/>
            </a:pPr>
            <a:r>
              <a:rPr lang="de-DE" sz="3800" dirty="0" smtClean="0">
                <a:solidFill>
                  <a:schemeClr val="accent2">
                    <a:lumMod val="50000"/>
                  </a:schemeClr>
                </a:solidFill>
              </a:rPr>
              <a:t>Miturheberschaft</a:t>
            </a:r>
          </a:p>
          <a:p>
            <a:pPr lvl="1">
              <a:defRPr/>
            </a:pPr>
            <a:r>
              <a:rPr lang="de-DE" dirty="0" smtClean="0">
                <a:solidFill>
                  <a:schemeClr val="accent2">
                    <a:lumMod val="50000"/>
                  </a:schemeClr>
                </a:solidFill>
              </a:rPr>
              <a:t>Wenn mehrere ein Werk derart gemeinsam geschaffen haben, dass sich ihre Anteile nicht gesondert verwerten lassen</a:t>
            </a:r>
          </a:p>
          <a:p>
            <a:pPr lvl="1">
              <a:defRPr/>
            </a:pPr>
            <a:r>
              <a:rPr lang="de-DE" dirty="0" smtClean="0">
                <a:solidFill>
                  <a:schemeClr val="accent2">
                    <a:lumMod val="50000"/>
                  </a:schemeClr>
                </a:solidFill>
              </a:rPr>
              <a:t>Beitrag des Einzelnen muss die Anforderungen an einer persönlichen geistigen Schöpfung erfüllen.</a:t>
            </a:r>
          </a:p>
          <a:p>
            <a:pPr lvl="1">
              <a:defRPr/>
            </a:pPr>
            <a:r>
              <a:rPr lang="de-DE" dirty="0" smtClean="0">
                <a:solidFill>
                  <a:schemeClr val="accent2">
                    <a:lumMod val="50000"/>
                  </a:schemeClr>
                </a:solidFill>
              </a:rPr>
              <a:t>Nicht ausreichend als Beitrag sind</a:t>
            </a:r>
          </a:p>
          <a:p>
            <a:pPr lvl="2">
              <a:defRPr/>
            </a:pPr>
            <a:r>
              <a:rPr lang="de-DE" dirty="0" smtClean="0">
                <a:solidFill>
                  <a:schemeClr val="accent2">
                    <a:lumMod val="50000"/>
                  </a:schemeClr>
                </a:solidFill>
              </a:rPr>
              <a:t>Bloße Anregung, Gehilfenschaft, Materialsichtung, Hinweise, Forschung ohne Beteiligung an der Darstellung der Forschungsergebnisse</a:t>
            </a:r>
          </a:p>
          <a:p>
            <a:pPr>
              <a:defRPr/>
            </a:pPr>
            <a:r>
              <a:rPr lang="de-DE" sz="2000" dirty="0" smtClean="0">
                <a:solidFill>
                  <a:schemeClr val="accent2">
                    <a:lumMod val="50000"/>
                  </a:schemeClr>
                </a:solidFill>
              </a:rPr>
              <a:t>Werkverbindung</a:t>
            </a:r>
          </a:p>
          <a:p>
            <a:pPr lvl="1">
              <a:defRPr/>
            </a:pPr>
            <a:r>
              <a:rPr lang="de-DE" sz="1800" dirty="0" smtClean="0">
                <a:solidFill>
                  <a:schemeClr val="accent2">
                    <a:lumMod val="50000"/>
                  </a:schemeClr>
                </a:solidFill>
              </a:rPr>
              <a:t>Mehrere </a:t>
            </a:r>
            <a:r>
              <a:rPr lang="de-DE" sz="1800" dirty="0">
                <a:solidFill>
                  <a:schemeClr val="accent2">
                    <a:lumMod val="50000"/>
                  </a:schemeClr>
                </a:solidFill>
              </a:rPr>
              <a:t>Urheber verbinden ihre Werke zu gemeinsamer </a:t>
            </a:r>
            <a:r>
              <a:rPr lang="de-DE" sz="1800" dirty="0" smtClean="0">
                <a:solidFill>
                  <a:schemeClr val="accent2">
                    <a:lumMod val="50000"/>
                  </a:schemeClr>
                </a:solidFill>
              </a:rPr>
              <a:t>Verwertung</a:t>
            </a:r>
            <a:r>
              <a:rPr lang="de-DE" sz="1800" dirty="0">
                <a:solidFill>
                  <a:schemeClr val="accent2">
                    <a:lumMod val="50000"/>
                  </a:schemeClr>
                </a:solidFill>
              </a:rPr>
              <a:t>, wobei die Werke auch einzeln verkehrsfähig </a:t>
            </a:r>
            <a:r>
              <a:rPr lang="de-DE" sz="1800" dirty="0" smtClean="0">
                <a:solidFill>
                  <a:schemeClr val="accent2">
                    <a:lumMod val="50000"/>
                  </a:schemeClr>
                </a:solidFill>
              </a:rPr>
              <a:t>wären</a:t>
            </a:r>
            <a:endParaRPr lang="de-DE" sz="1800" dirty="0">
              <a:solidFill>
                <a:schemeClr val="accent2">
                  <a:lumMod val="50000"/>
                </a:schemeClr>
              </a:solidFill>
            </a:endParaRPr>
          </a:p>
        </p:txBody>
      </p:sp>
    </p:spTree>
    <p:extLst>
      <p:ext uri="{BB962C8B-B14F-4D97-AF65-F5344CB8AC3E}">
        <p14:creationId xmlns:p14="http://schemas.microsoft.com/office/powerpoint/2010/main" val="2738088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lgn="ctr">
              <a:defRPr/>
            </a:pPr>
            <a:r>
              <a:rPr lang="de-DE" dirty="0">
                <a:ea typeface="+mj-ea"/>
                <a:cs typeface="+mj-cs"/>
              </a:rPr>
              <a:t> </a:t>
            </a:r>
            <a:r>
              <a:rPr lang="de-DE" dirty="0" smtClean="0">
                <a:ea typeface="+mj-ea"/>
                <a:cs typeface="+mj-cs"/>
              </a:rPr>
              <a:t>Mehrheit von Urhebern</a:t>
            </a:r>
            <a:endParaRPr lang="de-DE" dirty="0">
              <a:ea typeface="+mj-ea"/>
              <a:cs typeface="+mj-cs"/>
            </a:endParaRPr>
          </a:p>
        </p:txBody>
      </p:sp>
      <p:sp>
        <p:nvSpPr>
          <p:cNvPr id="28675" name="Rectangle 3"/>
          <p:cNvSpPr>
            <a:spLocks noGrp="1" noChangeArrowheads="1"/>
          </p:cNvSpPr>
          <p:nvPr>
            <p:ph type="body" sz="half" idx="1"/>
          </p:nvPr>
        </p:nvSpPr>
        <p:spPr>
          <a:xfrm>
            <a:off x="381000" y="1295400"/>
            <a:ext cx="3038475" cy="5334000"/>
          </a:xfrm>
        </p:spPr>
        <p:txBody>
          <a:bodyPr>
            <a:normAutofit fontScale="85000" lnSpcReduction="10000"/>
          </a:bodyPr>
          <a:lstStyle/>
          <a:p>
            <a:pPr>
              <a:buFont typeface="Wingdings" pitchFamily="2" charset="2"/>
              <a:buNone/>
              <a:defRPr/>
            </a:pPr>
            <a:r>
              <a:rPr lang="de-DE" dirty="0" smtClean="0">
                <a:solidFill>
                  <a:schemeClr val="accent2">
                    <a:lumMod val="50000"/>
                  </a:schemeClr>
                </a:solidFill>
                <a:ea typeface="ＭＳ Ｐゴシック" pitchFamily="34" charset="-128"/>
              </a:rPr>
              <a:t>Mehrere Urheber:</a:t>
            </a:r>
          </a:p>
          <a:p>
            <a:pPr>
              <a:defRPr/>
            </a:pPr>
            <a:endParaRPr lang="de-DE" dirty="0" smtClean="0">
              <a:solidFill>
                <a:schemeClr val="accent2">
                  <a:lumMod val="50000"/>
                </a:schemeClr>
              </a:solidFill>
              <a:ea typeface="ＭＳ Ｐゴシック" pitchFamily="34" charset="-128"/>
            </a:endParaRPr>
          </a:p>
          <a:p>
            <a:pPr>
              <a:defRPr/>
            </a:pPr>
            <a:r>
              <a:rPr lang="de-DE" dirty="0" smtClean="0">
                <a:solidFill>
                  <a:schemeClr val="accent2">
                    <a:lumMod val="50000"/>
                  </a:schemeClr>
                </a:solidFill>
                <a:ea typeface="ＭＳ Ｐゴシック" pitchFamily="34" charset="-128"/>
              </a:rPr>
              <a:t>§ 8 UrhG: Miturheberschaft</a:t>
            </a:r>
          </a:p>
          <a:p>
            <a:pPr>
              <a:defRPr/>
            </a:pPr>
            <a:endParaRPr lang="de-DE" dirty="0" smtClean="0">
              <a:solidFill>
                <a:schemeClr val="accent2">
                  <a:lumMod val="50000"/>
                </a:schemeClr>
              </a:solidFill>
              <a:ea typeface="ＭＳ Ｐゴシック" pitchFamily="34" charset="-128"/>
            </a:endParaRPr>
          </a:p>
          <a:p>
            <a:pPr>
              <a:defRPr/>
            </a:pPr>
            <a:endParaRPr lang="de-DE" dirty="0" smtClean="0">
              <a:solidFill>
                <a:schemeClr val="accent2">
                  <a:lumMod val="50000"/>
                </a:schemeClr>
              </a:solidFill>
              <a:ea typeface="ＭＳ Ｐゴシック" pitchFamily="34" charset="-128"/>
            </a:endParaRPr>
          </a:p>
          <a:p>
            <a:pPr>
              <a:defRPr/>
            </a:pPr>
            <a:endParaRPr lang="de-DE" dirty="0" smtClean="0">
              <a:solidFill>
                <a:schemeClr val="accent2">
                  <a:lumMod val="50000"/>
                </a:schemeClr>
              </a:solidFill>
              <a:ea typeface="ＭＳ Ｐゴシック" pitchFamily="34" charset="-128"/>
            </a:endParaRPr>
          </a:p>
          <a:p>
            <a:pPr>
              <a:defRPr/>
            </a:pPr>
            <a:endParaRPr lang="de-DE" dirty="0" smtClean="0">
              <a:solidFill>
                <a:schemeClr val="accent2">
                  <a:lumMod val="50000"/>
                </a:schemeClr>
              </a:solidFill>
              <a:ea typeface="ＭＳ Ｐゴシック" pitchFamily="34" charset="-128"/>
            </a:endParaRPr>
          </a:p>
          <a:p>
            <a:pPr>
              <a:defRPr/>
            </a:pPr>
            <a:r>
              <a:rPr lang="de-DE" dirty="0" smtClean="0">
                <a:solidFill>
                  <a:schemeClr val="accent2">
                    <a:lumMod val="50000"/>
                  </a:schemeClr>
                </a:solidFill>
                <a:ea typeface="ＭＳ Ｐゴシック" pitchFamily="34" charset="-128"/>
              </a:rPr>
              <a:t>§ 9 UrhG: </a:t>
            </a:r>
            <a:br>
              <a:rPr lang="de-DE" dirty="0" smtClean="0">
                <a:solidFill>
                  <a:schemeClr val="accent2">
                    <a:lumMod val="50000"/>
                  </a:schemeClr>
                </a:solidFill>
                <a:ea typeface="ＭＳ Ｐゴシック" pitchFamily="34" charset="-128"/>
              </a:rPr>
            </a:br>
            <a:r>
              <a:rPr lang="de-DE" dirty="0" smtClean="0">
                <a:solidFill>
                  <a:schemeClr val="accent2">
                    <a:lumMod val="50000"/>
                  </a:schemeClr>
                </a:solidFill>
                <a:ea typeface="ＭＳ Ｐゴシック" pitchFamily="34" charset="-128"/>
              </a:rPr>
              <a:t>Urheber verbundener Werke</a:t>
            </a:r>
          </a:p>
        </p:txBody>
      </p:sp>
      <p:pic>
        <p:nvPicPr>
          <p:cNvPr id="32772" name="Picture 9" descr="MCj0440185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227763" y="2709863"/>
            <a:ext cx="355600" cy="720725"/>
          </a:xfrm>
        </p:spPr>
      </p:pic>
      <p:pic>
        <p:nvPicPr>
          <p:cNvPr id="32773" name="Picture 7" descr="MCj043234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2349500"/>
            <a:ext cx="95091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MCj044018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1150" y="2278063"/>
            <a:ext cx="3540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MCj0440185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300788" y="1989138"/>
            <a:ext cx="320675" cy="649287"/>
          </a:xfrm>
        </p:spPr>
      </p:pic>
      <p:sp>
        <p:nvSpPr>
          <p:cNvPr id="32776" name="AutoShape 13"/>
          <p:cNvSpPr>
            <a:spLocks noChangeArrowheads="1"/>
          </p:cNvSpPr>
          <p:nvPr/>
        </p:nvSpPr>
        <p:spPr bwMode="auto">
          <a:xfrm rot="9780550">
            <a:off x="4572000" y="2205038"/>
            <a:ext cx="720725" cy="360362"/>
          </a:xfrm>
          <a:prstGeom prst="rightArrow">
            <a:avLst>
              <a:gd name="adj1" fmla="val 50000"/>
              <a:gd name="adj2" fmla="val 50000"/>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32777" name="AutoShape 14"/>
          <p:cNvSpPr>
            <a:spLocks noChangeArrowheads="1"/>
          </p:cNvSpPr>
          <p:nvPr/>
        </p:nvSpPr>
        <p:spPr bwMode="auto">
          <a:xfrm rot="-10375512">
            <a:off x="4645025" y="3070225"/>
            <a:ext cx="720725" cy="360363"/>
          </a:xfrm>
          <a:prstGeom prst="rightArrow">
            <a:avLst>
              <a:gd name="adj1" fmla="val 50000"/>
              <a:gd name="adj2" fmla="val 50000"/>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32778" name="AutoShape 15"/>
          <p:cNvSpPr>
            <a:spLocks noChangeArrowheads="1"/>
          </p:cNvSpPr>
          <p:nvPr/>
        </p:nvSpPr>
        <p:spPr bwMode="auto">
          <a:xfrm rot="10800000">
            <a:off x="4932363" y="2638425"/>
            <a:ext cx="720725" cy="360363"/>
          </a:xfrm>
          <a:prstGeom prst="rightArrow">
            <a:avLst>
              <a:gd name="adj1" fmla="val 50000"/>
              <a:gd name="adj2" fmla="val 50000"/>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32779" name="Oval 16"/>
          <p:cNvSpPr>
            <a:spLocks noChangeArrowheads="1"/>
          </p:cNvSpPr>
          <p:nvPr/>
        </p:nvSpPr>
        <p:spPr bwMode="auto">
          <a:xfrm>
            <a:off x="5797550" y="1773238"/>
            <a:ext cx="1582738" cy="1944687"/>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pic>
        <p:nvPicPr>
          <p:cNvPr id="32780" name="Picture 17" descr="MCj044018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4581525"/>
            <a:ext cx="3206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9" descr="MCj044018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375" y="4581525"/>
            <a:ext cx="3540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24" descr="MCj044145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175" y="465296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5" descr="MCj03125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9338" y="4722813"/>
            <a:ext cx="792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AutoShape 26"/>
          <p:cNvSpPr>
            <a:spLocks noChangeArrowheads="1"/>
          </p:cNvSpPr>
          <p:nvPr/>
        </p:nvSpPr>
        <p:spPr bwMode="auto">
          <a:xfrm rot="10800000">
            <a:off x="5867400" y="4795838"/>
            <a:ext cx="720725" cy="360362"/>
          </a:xfrm>
          <a:prstGeom prst="rightArrow">
            <a:avLst>
              <a:gd name="adj1" fmla="val 50000"/>
              <a:gd name="adj2" fmla="val 50000"/>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32785" name="AutoShape 27"/>
          <p:cNvSpPr>
            <a:spLocks noChangeArrowheads="1"/>
          </p:cNvSpPr>
          <p:nvPr/>
        </p:nvSpPr>
        <p:spPr bwMode="auto">
          <a:xfrm>
            <a:off x="3276600" y="4797425"/>
            <a:ext cx="720725" cy="360363"/>
          </a:xfrm>
          <a:prstGeom prst="rightArrow">
            <a:avLst>
              <a:gd name="adj1" fmla="val 50000"/>
              <a:gd name="adj2" fmla="val 50000"/>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pic>
        <p:nvPicPr>
          <p:cNvPr id="32786" name="Picture 28" descr="MCj043981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5025" y="558958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AutoShape 29"/>
          <p:cNvSpPr>
            <a:spLocks/>
          </p:cNvSpPr>
          <p:nvPr/>
        </p:nvSpPr>
        <p:spPr bwMode="auto">
          <a:xfrm rot="5400000">
            <a:off x="4752181" y="4977607"/>
            <a:ext cx="288925" cy="935038"/>
          </a:xfrm>
          <a:prstGeom prst="rightBrace">
            <a:avLst>
              <a:gd name="adj1" fmla="val 2696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spTree>
    <p:extLst>
      <p:ext uri="{BB962C8B-B14F-4D97-AF65-F5344CB8AC3E}">
        <p14:creationId xmlns:p14="http://schemas.microsoft.com/office/powerpoint/2010/main" val="3884462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normAutofit fontScale="90000"/>
          </a:bodyPr>
          <a:lstStyle/>
          <a:p>
            <a:pPr algn="ctr">
              <a:defRPr/>
            </a:pPr>
            <a:r>
              <a:rPr lang="de-DE" dirty="0" smtClean="0">
                <a:ea typeface="+mj-ea"/>
                <a:cs typeface="+mj-cs"/>
              </a:rPr>
              <a:t>Urheber in Arbeits- und Dienstverhältnissen</a:t>
            </a:r>
            <a:endParaRPr lang="de-DE" dirty="0">
              <a:ea typeface="+mj-ea"/>
              <a:cs typeface="+mj-cs"/>
            </a:endParaRPr>
          </a:p>
        </p:txBody>
      </p:sp>
      <p:sp>
        <p:nvSpPr>
          <p:cNvPr id="27651" name="Rectangle 3"/>
          <p:cNvSpPr>
            <a:spLocks noGrp="1" noChangeArrowheads="1"/>
          </p:cNvSpPr>
          <p:nvPr>
            <p:ph type="body" sz="half" idx="1"/>
          </p:nvPr>
        </p:nvSpPr>
        <p:spPr>
          <a:xfrm>
            <a:off x="381000" y="1295400"/>
            <a:ext cx="8439150" cy="5334000"/>
          </a:xfrm>
        </p:spPr>
        <p:txBody>
          <a:bodyPr>
            <a:normAutofit fontScale="77500" lnSpcReduction="20000"/>
          </a:bodyPr>
          <a:lstStyle/>
          <a:p>
            <a:pPr>
              <a:defRPr/>
            </a:pPr>
            <a:r>
              <a:rPr lang="de-DE" sz="3800" dirty="0" smtClean="0">
                <a:solidFill>
                  <a:schemeClr val="accent2">
                    <a:lumMod val="50000"/>
                  </a:schemeClr>
                </a:solidFill>
                <a:ea typeface="ＭＳ Ｐゴシック" pitchFamily="34" charset="-128"/>
              </a:rPr>
              <a:t>Werkschaffender Arbeitnehmer oder Beamter ist Urheber, § 43 UrhG</a:t>
            </a:r>
          </a:p>
          <a:p>
            <a:pPr lvl="1">
              <a:defRPr/>
            </a:pPr>
            <a:endParaRPr lang="de-DE" sz="3800" dirty="0" smtClean="0">
              <a:solidFill>
                <a:schemeClr val="accent2">
                  <a:lumMod val="50000"/>
                </a:schemeClr>
              </a:solidFill>
              <a:ea typeface="ＭＳ Ｐゴシック" pitchFamily="34" charset="-128"/>
            </a:endParaRPr>
          </a:p>
          <a:p>
            <a:pPr lvl="1">
              <a:defRPr/>
            </a:pPr>
            <a:r>
              <a:rPr lang="de-DE" dirty="0" smtClean="0">
                <a:solidFill>
                  <a:schemeClr val="accent2">
                    <a:lumMod val="50000"/>
                  </a:schemeClr>
                </a:solidFill>
                <a:ea typeface="ＭＳ Ｐゴシック" pitchFamily="34" charset="-128"/>
              </a:rPr>
              <a:t>Urheberrecht liegt also unübertragbar bei ihm</a:t>
            </a:r>
          </a:p>
          <a:p>
            <a:pPr lvl="1">
              <a:defRPr/>
            </a:pPr>
            <a:endParaRPr lang="de-DE" dirty="0" smtClean="0">
              <a:solidFill>
                <a:schemeClr val="accent2">
                  <a:lumMod val="50000"/>
                </a:schemeClr>
              </a:solidFill>
              <a:ea typeface="ＭＳ Ｐゴシック" pitchFamily="34" charset="-128"/>
            </a:endParaRPr>
          </a:p>
          <a:p>
            <a:pPr lvl="1">
              <a:defRPr/>
            </a:pPr>
            <a:r>
              <a:rPr lang="de-DE" dirty="0" smtClean="0">
                <a:solidFill>
                  <a:schemeClr val="accent2">
                    <a:lumMod val="50000"/>
                  </a:schemeClr>
                </a:solidFill>
                <a:ea typeface="ＭＳ Ｐゴシック" pitchFamily="34" charset="-128"/>
              </a:rPr>
              <a:t>jedoch Einräumung von Nutzungsrechten an Arbeitgeber möglich</a:t>
            </a:r>
          </a:p>
          <a:p>
            <a:pPr lvl="1">
              <a:defRPr/>
            </a:pPr>
            <a:endParaRPr lang="de-DE" dirty="0" smtClean="0">
              <a:solidFill>
                <a:schemeClr val="accent2">
                  <a:lumMod val="50000"/>
                </a:schemeClr>
              </a:solidFill>
              <a:ea typeface="ＭＳ Ｐゴシック" pitchFamily="34" charset="-128"/>
            </a:endParaRPr>
          </a:p>
          <a:p>
            <a:pPr lvl="1">
              <a:defRPr/>
            </a:pPr>
            <a:endParaRPr lang="de-DE" dirty="0" smtClean="0">
              <a:ea typeface="ＭＳ Ｐゴシック" pitchFamily="34" charset="-128"/>
            </a:endParaRPr>
          </a:p>
          <a:p>
            <a:pPr lvl="1">
              <a:buFontTx/>
              <a:buNone/>
              <a:defRPr/>
            </a:pPr>
            <a:endParaRPr lang="de-DE" dirty="0" smtClean="0">
              <a:ea typeface="ＭＳ Ｐゴシック" pitchFamily="34" charset="-128"/>
            </a:endParaRPr>
          </a:p>
          <a:p>
            <a:pPr lvl="1">
              <a:buFontTx/>
              <a:buNone/>
              <a:defRPr/>
            </a:pPr>
            <a:endParaRPr lang="de-DE" dirty="0" smtClean="0">
              <a:ea typeface="ＭＳ Ｐゴシック" pitchFamily="34" charset="-128"/>
            </a:endParaRPr>
          </a:p>
          <a:p>
            <a:pPr lvl="1">
              <a:defRPr/>
            </a:pPr>
            <a:endParaRPr lang="de-DE" dirty="0" smtClean="0">
              <a:ea typeface="ＭＳ Ｐゴシック" pitchFamily="34" charset="-128"/>
            </a:endParaRPr>
          </a:p>
          <a:p>
            <a:pPr lvl="1">
              <a:defRPr/>
            </a:pPr>
            <a:r>
              <a:rPr lang="de-DE" dirty="0" smtClean="0">
                <a:solidFill>
                  <a:schemeClr val="accent2">
                    <a:lumMod val="50000"/>
                  </a:schemeClr>
                </a:solidFill>
                <a:ea typeface="ＭＳ Ｐゴシック" pitchFamily="34" charset="-128"/>
              </a:rPr>
              <a:t>diese Einräumung aber nicht automatisch („</a:t>
            </a:r>
            <a:r>
              <a:rPr lang="de-DE" dirty="0" err="1" smtClean="0">
                <a:solidFill>
                  <a:schemeClr val="accent2">
                    <a:lumMod val="50000"/>
                  </a:schemeClr>
                </a:solidFill>
                <a:ea typeface="ＭＳ Ｐゴシック" pitchFamily="34" charset="-128"/>
              </a:rPr>
              <a:t>cessio</a:t>
            </a:r>
            <a:r>
              <a:rPr lang="de-DE" dirty="0" smtClean="0">
                <a:solidFill>
                  <a:schemeClr val="accent2">
                    <a:lumMod val="50000"/>
                  </a:schemeClr>
                </a:solidFill>
                <a:ea typeface="ＭＳ Ｐゴシック" pitchFamily="34" charset="-128"/>
              </a:rPr>
              <a:t> </a:t>
            </a:r>
            <a:r>
              <a:rPr lang="de-DE" dirty="0" err="1" smtClean="0">
                <a:solidFill>
                  <a:schemeClr val="accent2">
                    <a:lumMod val="50000"/>
                  </a:schemeClr>
                </a:solidFill>
                <a:ea typeface="ＭＳ Ｐゴシック" pitchFamily="34" charset="-128"/>
              </a:rPr>
              <a:t>legis</a:t>
            </a:r>
            <a:r>
              <a:rPr lang="de-DE" dirty="0" smtClean="0">
                <a:solidFill>
                  <a:schemeClr val="accent2">
                    <a:lumMod val="50000"/>
                  </a:schemeClr>
                </a:solidFill>
                <a:ea typeface="ＭＳ Ｐゴシック" pitchFamily="34" charset="-128"/>
              </a:rPr>
              <a:t>“), </a:t>
            </a:r>
            <a:br>
              <a:rPr lang="de-DE" dirty="0" smtClean="0">
                <a:solidFill>
                  <a:schemeClr val="accent2">
                    <a:lumMod val="50000"/>
                  </a:schemeClr>
                </a:solidFill>
                <a:ea typeface="ＭＳ Ｐゴシック" pitchFamily="34" charset="-128"/>
              </a:rPr>
            </a:br>
            <a:r>
              <a:rPr lang="de-DE" dirty="0" smtClean="0">
                <a:solidFill>
                  <a:schemeClr val="accent2">
                    <a:lumMod val="50000"/>
                  </a:schemeClr>
                </a:solidFill>
                <a:ea typeface="ＭＳ Ｐゴシック" pitchFamily="34" charset="-128"/>
              </a:rPr>
              <a:t>Ausnahme nochmals: bei Computerprogrammen, § 69b UrhG</a:t>
            </a:r>
          </a:p>
          <a:p>
            <a:pPr marL="0" indent="0">
              <a:buFont typeface="Wingdings" pitchFamily="2" charset="2"/>
              <a:buNone/>
              <a:defRPr/>
            </a:pPr>
            <a:endParaRPr lang="de-DE" sz="2000" dirty="0" smtClean="0">
              <a:ea typeface="ＭＳ Ｐゴシック" pitchFamily="34" charset="-128"/>
            </a:endParaRPr>
          </a:p>
        </p:txBody>
      </p:sp>
      <p:pic>
        <p:nvPicPr>
          <p:cNvPr id="33796" name="Picture 4" descr="MCj043488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235" y="378936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MCj04415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767138"/>
            <a:ext cx="13589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AutoShape 7"/>
          <p:cNvSpPr>
            <a:spLocks noChangeArrowheads="1"/>
          </p:cNvSpPr>
          <p:nvPr/>
        </p:nvSpPr>
        <p:spPr bwMode="auto">
          <a:xfrm>
            <a:off x="3419475" y="3789363"/>
            <a:ext cx="158432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pic>
        <p:nvPicPr>
          <p:cNvPr id="33799" name="Picture 15" descr="MCj02031420000[1]"/>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2123728" y="3883025"/>
            <a:ext cx="1008062" cy="768350"/>
          </a:xfrm>
        </p:spPr>
      </p:pic>
    </p:spTree>
    <p:extLst>
      <p:ext uri="{BB962C8B-B14F-4D97-AF65-F5344CB8AC3E}">
        <p14:creationId xmlns:p14="http://schemas.microsoft.com/office/powerpoint/2010/main" val="68139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Inhaltsplatzhalter 2"/>
          <p:cNvSpPr>
            <a:spLocks noGrp="1"/>
          </p:cNvSpPr>
          <p:nvPr>
            <p:ph idx="1"/>
          </p:nvPr>
        </p:nvSpPr>
        <p:spPr/>
        <p:txBody>
          <a:bodyPr/>
          <a:lstStyle/>
          <a:p>
            <a:r>
              <a:rPr lang="de-DE" dirty="0" smtClean="0"/>
              <a:t>Hexenkäse (</a:t>
            </a:r>
            <a:r>
              <a:rPr lang="de-DE" dirty="0" err="1" smtClean="0"/>
              <a:t>EuGH</a:t>
            </a:r>
            <a:r>
              <a:rPr lang="de-DE" dirty="0" smtClean="0"/>
              <a:t>, 13.11.2018 - C-310/17)</a:t>
            </a:r>
          </a:p>
          <a:p>
            <a:r>
              <a:rPr lang="de-DE" dirty="0" smtClean="0"/>
              <a:t>Vorsprung durch Technik (</a:t>
            </a:r>
            <a:r>
              <a:rPr lang="de-DE" dirty="0" err="1" smtClean="0"/>
              <a:t>EuGH</a:t>
            </a:r>
            <a:r>
              <a:rPr lang="de-DE" dirty="0" smtClean="0"/>
              <a:t>, 21.01.2010 - C-398/08)</a:t>
            </a:r>
          </a:p>
          <a:p>
            <a:endParaRPr lang="de-DE" dirty="0"/>
          </a:p>
        </p:txBody>
      </p:sp>
    </p:spTree>
    <p:extLst>
      <p:ext uri="{BB962C8B-B14F-4D97-AF65-F5344CB8AC3E}">
        <p14:creationId xmlns:p14="http://schemas.microsoft.com/office/powerpoint/2010/main" val="4147806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52" name="Rectangle 20"/>
          <p:cNvSpPr>
            <a:spLocks noGrp="1" noChangeArrowheads="1"/>
          </p:cNvSpPr>
          <p:nvPr>
            <p:ph type="title"/>
          </p:nvPr>
        </p:nvSpPr>
        <p:spPr/>
        <p:txBody>
          <a:bodyPr/>
          <a:lstStyle/>
          <a:p>
            <a:pPr algn="ctr">
              <a:defRPr/>
            </a:pPr>
            <a:r>
              <a:rPr lang="de-DE" dirty="0" smtClean="0">
                <a:ea typeface="+mj-ea"/>
                <a:cs typeface="+mj-cs"/>
              </a:rPr>
              <a:t>Rechte des Urhebers</a:t>
            </a:r>
            <a:endParaRPr lang="de-DE" dirty="0">
              <a:ea typeface="+mj-ea"/>
              <a:cs typeface="+mj-cs"/>
            </a:endParaRPr>
          </a:p>
        </p:txBody>
      </p:sp>
      <p:sp>
        <p:nvSpPr>
          <p:cNvPr id="30723" name="Rectangle 3"/>
          <p:cNvSpPr>
            <a:spLocks noGrp="1" noChangeArrowheads="1"/>
          </p:cNvSpPr>
          <p:nvPr>
            <p:ph type="body" sz="half" idx="1"/>
          </p:nvPr>
        </p:nvSpPr>
        <p:spPr>
          <a:xfrm>
            <a:off x="381000" y="1295400"/>
            <a:ext cx="8583613" cy="5334000"/>
          </a:xfrm>
        </p:spPr>
        <p:txBody>
          <a:bodyPr/>
          <a:lstStyle/>
          <a:p>
            <a:pPr>
              <a:buFont typeface="Wingdings" pitchFamily="2" charset="2"/>
              <a:buNone/>
              <a:defRPr/>
            </a:pPr>
            <a:r>
              <a:rPr lang="de-DE" sz="2000" dirty="0" smtClean="0">
                <a:solidFill>
                  <a:schemeClr val="accent2">
                    <a:lumMod val="50000"/>
                  </a:schemeClr>
                </a:solidFill>
                <a:ea typeface="ＭＳ Ｐゴシック" pitchFamily="34" charset="-128"/>
              </a:rPr>
              <a:t>Inhalt des Urheberrechts</a:t>
            </a:r>
          </a:p>
          <a:p>
            <a:pPr>
              <a:buFont typeface="Wingdings" pitchFamily="2" charset="2"/>
              <a:buNone/>
              <a:defRPr/>
            </a:pPr>
            <a:r>
              <a:rPr lang="de-DE" sz="2000" dirty="0" smtClean="0">
                <a:solidFill>
                  <a:schemeClr val="accent2">
                    <a:lumMod val="50000"/>
                  </a:schemeClr>
                </a:solidFill>
                <a:ea typeface="ＭＳ Ｐゴシック" pitchFamily="34" charset="-128"/>
              </a:rPr>
              <a:t>§ 11 UrhG: Das Urheberrecht schützt den Urheber…</a:t>
            </a:r>
          </a:p>
        </p:txBody>
      </p:sp>
      <p:sp>
        <p:nvSpPr>
          <p:cNvPr id="35844" name="Text Box 5"/>
          <p:cNvSpPr txBox="1">
            <a:spLocks noChangeArrowheads="1"/>
          </p:cNvSpPr>
          <p:nvPr/>
        </p:nvSpPr>
        <p:spPr bwMode="auto">
          <a:xfrm>
            <a:off x="539750" y="4076700"/>
            <a:ext cx="410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p>
        </p:txBody>
      </p:sp>
      <p:sp>
        <p:nvSpPr>
          <p:cNvPr id="35845" name="Text Box 6"/>
          <p:cNvSpPr txBox="1">
            <a:spLocks noChangeArrowheads="1"/>
          </p:cNvSpPr>
          <p:nvPr/>
        </p:nvSpPr>
        <p:spPr bwMode="auto">
          <a:xfrm>
            <a:off x="5364163" y="4076700"/>
            <a:ext cx="2806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endParaRPr lang="de-DE"/>
          </a:p>
        </p:txBody>
      </p:sp>
      <p:graphicFrame>
        <p:nvGraphicFramePr>
          <p:cNvPr id="428075" name="Group 43"/>
          <p:cNvGraphicFramePr>
            <a:graphicFrameLocks noGrp="1"/>
          </p:cNvGraphicFramePr>
          <p:nvPr>
            <p:ph sz="half" idx="2"/>
          </p:nvPr>
        </p:nvGraphicFramePr>
        <p:xfrm>
          <a:off x="539750" y="2405063"/>
          <a:ext cx="7993063" cy="3054350"/>
        </p:xfrm>
        <a:graphic>
          <a:graphicData uri="http://schemas.openxmlformats.org/drawingml/2006/table">
            <a:tbl>
              <a:tblPr/>
              <a:tblGrid>
                <a:gridCol w="4137562"/>
                <a:gridCol w="3855501"/>
              </a:tblGrid>
              <a:tr h="3054350">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in seinen geistigen und persönlichen Beziehungen zum Werk</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Urheberpersönlichkeitsrecht</a:t>
                      </a:r>
                    </a:p>
                    <a:p>
                      <a:pPr marL="0" marR="0" lvl="0" indent="0" algn="ctr"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 12 – 14 UrhG</a:t>
                      </a:r>
                    </a:p>
                  </a:txBody>
                  <a:tcPr marL="90002" marR="90002" marT="46776" marB="467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und in der Nutzung des Werkes</a:t>
                      </a:r>
                    </a:p>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Verwertungsrechte</a:t>
                      </a:r>
                    </a:p>
                    <a:p>
                      <a:pPr marL="0" marR="0" lvl="0" indent="0" algn="ctr" defTabSz="914400" rtl="0" eaLnBrk="1" fontAlgn="base" latinLnBrk="0" hangingPunct="1">
                        <a:lnSpc>
                          <a:spcPct val="100000"/>
                        </a:lnSpc>
                        <a:spcBef>
                          <a:spcPct val="50000"/>
                        </a:spcBef>
                        <a:spcAft>
                          <a:spcPct val="0"/>
                        </a:spcAft>
                        <a:buClrTx/>
                        <a:buSzTx/>
                        <a:buFontTx/>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 15 – 27 UrhG</a:t>
                      </a:r>
                    </a:p>
                  </a:txBody>
                  <a:tcPr marL="90002" marR="90002" marT="46776" marB="467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54" name="Picture 4" descr="MCj043474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2997200"/>
            <a:ext cx="9350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7" descr="MCj04403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995613"/>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91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6" name="Inhaltsplatzhalter 5"/>
          <p:cNvSpPr>
            <a:spLocks noGrp="1"/>
          </p:cNvSpPr>
          <p:nvPr>
            <p:ph idx="1"/>
          </p:nvPr>
        </p:nvSpPr>
        <p:spPr/>
        <p:txBody>
          <a:bodyPr/>
          <a:lstStyle/>
          <a:p>
            <a:r>
              <a:rPr lang="de-DE" dirty="0" smtClean="0"/>
              <a:t>Weiteres Arbeitspapier 3</a:t>
            </a:r>
            <a:endParaRPr lang="de-DE" dirty="0"/>
          </a:p>
        </p:txBody>
      </p:sp>
    </p:spTree>
    <p:extLst>
      <p:ext uri="{BB962C8B-B14F-4D97-AF65-F5344CB8AC3E}">
        <p14:creationId xmlns:p14="http://schemas.microsoft.com/office/powerpoint/2010/main" val="2628170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331913" y="0"/>
            <a:ext cx="6781800" cy="1066800"/>
          </a:xfrm>
        </p:spPr>
        <p:txBody>
          <a:bodyPr/>
          <a:lstStyle/>
          <a:p>
            <a:pPr algn="ctr">
              <a:defRPr/>
            </a:pPr>
            <a:r>
              <a:rPr lang="de-DE" dirty="0" smtClean="0">
                <a:ea typeface="+mj-ea"/>
                <a:cs typeface="+mj-cs"/>
              </a:rPr>
              <a:t>Urheberpersönlichkeitsrecht</a:t>
            </a:r>
            <a:endParaRPr lang="de-DE" dirty="0">
              <a:ea typeface="+mj-ea"/>
              <a:cs typeface="+mj-cs"/>
            </a:endParaRPr>
          </a:p>
        </p:txBody>
      </p:sp>
      <p:sp>
        <p:nvSpPr>
          <p:cNvPr id="31747" name="Rectangle 3"/>
          <p:cNvSpPr>
            <a:spLocks noGrp="1" noChangeArrowheads="1"/>
          </p:cNvSpPr>
          <p:nvPr>
            <p:ph type="body" sz="half" idx="1"/>
          </p:nvPr>
        </p:nvSpPr>
        <p:spPr>
          <a:xfrm>
            <a:off x="381000" y="1295400"/>
            <a:ext cx="8583613" cy="5334000"/>
          </a:xfrm>
        </p:spPr>
        <p:txBody>
          <a:bodyPr/>
          <a:lstStyle/>
          <a:p>
            <a:pPr>
              <a:buFont typeface="Wingdings" pitchFamily="2" charset="2"/>
              <a:buNone/>
              <a:defRPr/>
            </a:pPr>
            <a:r>
              <a:rPr lang="de-DE" u="sng" dirty="0" smtClean="0">
                <a:solidFill>
                  <a:schemeClr val="accent2">
                    <a:lumMod val="50000"/>
                  </a:schemeClr>
                </a:solidFill>
                <a:ea typeface="ＭＳ Ｐゴシック" pitchFamily="34" charset="-128"/>
              </a:rPr>
              <a:t>„</a:t>
            </a:r>
            <a:r>
              <a:rPr lang="de-DE" u="sng" dirty="0" smtClean="0">
                <a:solidFill>
                  <a:schemeClr val="accent6">
                    <a:lumMod val="50000"/>
                  </a:schemeClr>
                </a:solidFill>
                <a:ea typeface="ＭＳ Ｐゴシック" pitchFamily="34" charset="-128"/>
              </a:rPr>
              <a:t>geistige und persönliche Beziehungen zum Werk“</a:t>
            </a:r>
            <a:endParaRPr lang="de-DE" dirty="0" smtClean="0">
              <a:solidFill>
                <a:schemeClr val="accent6">
                  <a:lumMod val="50000"/>
                </a:schemeClr>
              </a:solidFill>
              <a:ea typeface="ＭＳ Ｐゴシック" pitchFamily="34" charset="-128"/>
            </a:endParaRPr>
          </a:p>
          <a:p>
            <a:pPr>
              <a:buFont typeface="Wingdings" pitchFamily="2" charset="2"/>
              <a:buChar char="Ø"/>
              <a:defRPr/>
            </a:pPr>
            <a:r>
              <a:rPr lang="de-DE" sz="2000" dirty="0" smtClean="0">
                <a:solidFill>
                  <a:schemeClr val="accent6">
                    <a:lumMod val="50000"/>
                  </a:schemeClr>
                </a:solidFill>
                <a:ea typeface="ＭＳ Ｐゴシック" pitchFamily="34" charset="-128"/>
              </a:rPr>
              <a:t>§ 12 UrhG: Veröffentlichungsrecht</a:t>
            </a:r>
          </a:p>
          <a:p>
            <a:pPr lvl="1">
              <a:defRPr/>
            </a:pPr>
            <a:r>
              <a:rPr lang="de-DE" sz="1800" dirty="0" smtClean="0">
                <a:solidFill>
                  <a:schemeClr val="accent6">
                    <a:lumMod val="50000"/>
                  </a:schemeClr>
                </a:solidFill>
                <a:ea typeface="ＭＳ Ｐゴシック" pitchFamily="34" charset="-128"/>
              </a:rPr>
              <a:t>gemeint ist die </a:t>
            </a:r>
            <a:r>
              <a:rPr lang="de-DE" sz="1800" i="1" dirty="0" smtClean="0">
                <a:solidFill>
                  <a:schemeClr val="accent6">
                    <a:lumMod val="50000"/>
                  </a:schemeClr>
                </a:solidFill>
                <a:ea typeface="ＭＳ Ｐゴシック" pitchFamily="34" charset="-128"/>
              </a:rPr>
              <a:t>erste</a:t>
            </a:r>
            <a:r>
              <a:rPr lang="de-DE" sz="1800" dirty="0" smtClean="0">
                <a:solidFill>
                  <a:schemeClr val="accent6">
                    <a:lumMod val="50000"/>
                  </a:schemeClr>
                </a:solidFill>
                <a:ea typeface="ＭＳ Ｐゴシック" pitchFamily="34" charset="-128"/>
              </a:rPr>
              <a:t> Veröffentlichung, über das „Ob“ und</a:t>
            </a:r>
          </a:p>
          <a:p>
            <a:pPr marL="476250" lvl="1" indent="0">
              <a:buFontTx/>
              <a:buNone/>
              <a:defRPr/>
            </a:pPr>
            <a:r>
              <a:rPr lang="de-DE" sz="1800" dirty="0" smtClean="0">
                <a:solidFill>
                  <a:schemeClr val="accent6">
                    <a:lumMod val="50000"/>
                  </a:schemeClr>
                </a:solidFill>
                <a:ea typeface="ＭＳ Ｐゴシック" pitchFamily="34" charset="-128"/>
              </a:rPr>
              <a:t>„Wie“ darf der Urheber alleine entscheiden</a:t>
            </a:r>
          </a:p>
          <a:p>
            <a:pPr marL="476250" lvl="1" indent="0">
              <a:buFontTx/>
              <a:buNone/>
              <a:defRPr/>
            </a:pPr>
            <a:endParaRPr lang="de-DE" sz="1800" dirty="0" smtClean="0">
              <a:solidFill>
                <a:schemeClr val="accent6">
                  <a:lumMod val="50000"/>
                </a:schemeClr>
              </a:solidFill>
              <a:ea typeface="ＭＳ Ｐゴシック" pitchFamily="34" charset="-128"/>
            </a:endParaRPr>
          </a:p>
          <a:p>
            <a:pPr>
              <a:buFont typeface="Wingdings" pitchFamily="2" charset="2"/>
              <a:buChar char="Ø"/>
              <a:defRPr/>
            </a:pPr>
            <a:r>
              <a:rPr lang="de-DE" sz="2000" dirty="0" smtClean="0">
                <a:solidFill>
                  <a:schemeClr val="accent6">
                    <a:lumMod val="50000"/>
                  </a:schemeClr>
                </a:solidFill>
                <a:ea typeface="ＭＳ Ｐゴシック" pitchFamily="34" charset="-128"/>
              </a:rPr>
              <a:t>§ 13 UrhG: Anerkennung der Urheberschaft</a:t>
            </a:r>
          </a:p>
          <a:p>
            <a:pPr lvl="1">
              <a:defRPr/>
            </a:pPr>
            <a:r>
              <a:rPr lang="de-DE" sz="1800" dirty="0" smtClean="0">
                <a:solidFill>
                  <a:schemeClr val="accent6">
                    <a:lumMod val="50000"/>
                  </a:schemeClr>
                </a:solidFill>
                <a:ea typeface="ＭＳ Ｐゴシック" pitchFamily="34" charset="-128"/>
              </a:rPr>
              <a:t>v.a. Schutz gegen Plagiatoren, Anmaßung</a:t>
            </a:r>
          </a:p>
          <a:p>
            <a:pPr lvl="1">
              <a:defRPr/>
            </a:pPr>
            <a:r>
              <a:rPr lang="de-DE" sz="1800" dirty="0" smtClean="0">
                <a:solidFill>
                  <a:schemeClr val="accent6">
                    <a:lumMod val="50000"/>
                  </a:schemeClr>
                </a:solidFill>
                <a:ea typeface="ＭＳ Ｐゴシック" pitchFamily="34" charset="-128"/>
              </a:rPr>
              <a:t>problematisch: Ghostwriter; verzichten auf Geltendmachung ihrer Rechte</a:t>
            </a:r>
          </a:p>
          <a:p>
            <a:pPr lvl="1">
              <a:defRPr/>
            </a:pPr>
            <a:endParaRPr lang="de-DE" sz="1800" dirty="0" smtClean="0">
              <a:solidFill>
                <a:schemeClr val="accent6">
                  <a:lumMod val="50000"/>
                </a:schemeClr>
              </a:solidFill>
              <a:ea typeface="ＭＳ Ｐゴシック" pitchFamily="34" charset="-128"/>
            </a:endParaRPr>
          </a:p>
          <a:p>
            <a:pPr>
              <a:buFont typeface="Wingdings" pitchFamily="2" charset="2"/>
              <a:buChar char="Ø"/>
              <a:defRPr/>
            </a:pPr>
            <a:r>
              <a:rPr lang="de-DE" sz="2000" dirty="0" smtClean="0">
                <a:solidFill>
                  <a:schemeClr val="accent6">
                    <a:lumMod val="50000"/>
                  </a:schemeClr>
                </a:solidFill>
                <a:ea typeface="ＭＳ Ｐゴシック" pitchFamily="34" charset="-128"/>
              </a:rPr>
              <a:t>§ 14 UrhG: Entstellung des Werkes</a:t>
            </a:r>
          </a:p>
          <a:p>
            <a:pPr>
              <a:buFont typeface="Wingdings" pitchFamily="2" charset="2"/>
              <a:buNone/>
              <a:defRPr/>
            </a:pPr>
            <a:endParaRPr lang="de-DE" sz="2000" dirty="0" smtClean="0">
              <a:solidFill>
                <a:schemeClr val="accent2">
                  <a:lumMod val="50000"/>
                </a:schemeClr>
              </a:solidFill>
              <a:ea typeface="ＭＳ Ｐゴシック" pitchFamily="34" charset="-128"/>
            </a:endParaRPr>
          </a:p>
          <a:p>
            <a:pPr>
              <a:buFont typeface="Wingdings" pitchFamily="2" charset="2"/>
              <a:buChar char="Ø"/>
              <a:defRPr/>
            </a:pPr>
            <a:r>
              <a:rPr lang="de-DE" sz="1800" dirty="0" smtClean="0">
                <a:solidFill>
                  <a:schemeClr val="accent2">
                    <a:lumMod val="50000"/>
                  </a:schemeClr>
                </a:solidFill>
                <a:ea typeface="ＭＳ Ｐゴシック" pitchFamily="34" charset="-128"/>
              </a:rPr>
              <a:t>daneben urheberpersönlichkeitsrechtlichen Aspekt bei Lichtbildern, Filmherstellern, ausübenden Künstlern und Verfassern wissenschaftlicher Ausgaben.</a:t>
            </a:r>
          </a:p>
        </p:txBody>
      </p:sp>
      <p:pic>
        <p:nvPicPr>
          <p:cNvPr id="36868" name="Picture 4" descr="MCj0434748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9925" y="2420938"/>
            <a:ext cx="1079500" cy="936625"/>
          </a:xfrm>
        </p:spPr>
      </p:pic>
    </p:spTree>
    <p:extLst>
      <p:ext uri="{BB962C8B-B14F-4D97-AF65-F5344CB8AC3E}">
        <p14:creationId xmlns:p14="http://schemas.microsoft.com/office/powerpoint/2010/main" val="3064519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Erstveröffentlichungsrecht</a:t>
            </a:r>
            <a:endParaRPr lang="de-DE" dirty="0"/>
          </a:p>
        </p:txBody>
      </p:sp>
      <p:sp>
        <p:nvSpPr>
          <p:cNvPr id="6" name="Inhaltsplatzhalter 5"/>
          <p:cNvSpPr>
            <a:spLocks noGrp="1"/>
          </p:cNvSpPr>
          <p:nvPr>
            <p:ph idx="1"/>
          </p:nvPr>
        </p:nvSpPr>
        <p:spPr/>
        <p:txBody>
          <a:bodyPr/>
          <a:lstStyle/>
          <a:p>
            <a:r>
              <a:rPr lang="de-DE" dirty="0" smtClean="0"/>
              <a:t>Der Urheber entscheidet nach § 12, ob und wie sein Werk zu veröffentlichen ist</a:t>
            </a:r>
          </a:p>
          <a:p>
            <a:pPr lvl="1"/>
            <a:r>
              <a:rPr lang="de-DE" dirty="0" smtClean="0"/>
              <a:t>Franz Kafka nach dem Tod</a:t>
            </a:r>
          </a:p>
          <a:p>
            <a:pPr lvl="1"/>
            <a:r>
              <a:rPr lang="de-DE" dirty="0" smtClean="0"/>
              <a:t>Günter Grass in der FAZ</a:t>
            </a:r>
          </a:p>
          <a:p>
            <a:pPr lvl="1"/>
            <a:r>
              <a:rPr lang="de-DE" dirty="0" err="1" smtClean="0"/>
              <a:t>WikiLeaks</a:t>
            </a:r>
            <a:r>
              <a:rPr lang="de-DE" dirty="0" smtClean="0"/>
              <a:t> und Afghanistan Papiere</a:t>
            </a:r>
            <a:endParaRPr lang="de-DE" dirty="0"/>
          </a:p>
        </p:txBody>
      </p:sp>
    </p:spTree>
    <p:extLst>
      <p:ext uri="{BB962C8B-B14F-4D97-AF65-F5344CB8AC3E}">
        <p14:creationId xmlns:p14="http://schemas.microsoft.com/office/powerpoint/2010/main" val="144633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Namensnennungsrecht</a:t>
            </a:r>
            <a:endParaRPr lang="de-DE" dirty="0"/>
          </a:p>
        </p:txBody>
      </p:sp>
      <p:sp>
        <p:nvSpPr>
          <p:cNvPr id="3" name="Inhaltsplatzhalter 2"/>
          <p:cNvSpPr>
            <a:spLocks noGrp="1"/>
          </p:cNvSpPr>
          <p:nvPr>
            <p:ph idx="1"/>
          </p:nvPr>
        </p:nvSpPr>
        <p:spPr/>
        <p:txBody>
          <a:bodyPr/>
          <a:lstStyle/>
          <a:p>
            <a:r>
              <a:rPr lang="de-DE" dirty="0" smtClean="0"/>
              <a:t>Urheber entscheidet über die Urheberbezeichnung</a:t>
            </a:r>
          </a:p>
          <a:p>
            <a:r>
              <a:rPr lang="de-DE" dirty="0" smtClean="0"/>
              <a:t>Großes Problem für  Fotografen, doppelter Schadensersatz</a:t>
            </a:r>
          </a:p>
          <a:p>
            <a:r>
              <a:rPr lang="de-DE" dirty="0" smtClean="0"/>
              <a:t>Auch für Programmierer?</a:t>
            </a:r>
          </a:p>
          <a:p>
            <a:r>
              <a:rPr lang="de-DE" dirty="0" smtClean="0"/>
              <a:t>Was ist mit den Filmurhebern? Catering Service und Best Boy?</a:t>
            </a:r>
            <a:endParaRPr lang="de-DE" dirty="0"/>
          </a:p>
        </p:txBody>
      </p:sp>
    </p:spTree>
    <p:extLst>
      <p:ext uri="{BB962C8B-B14F-4D97-AF65-F5344CB8AC3E}">
        <p14:creationId xmlns:p14="http://schemas.microsoft.com/office/powerpoint/2010/main" val="2735512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Entstellungsverbot</a:t>
            </a:r>
            <a:endParaRPr lang="de-DE" dirty="0"/>
          </a:p>
        </p:txBody>
      </p:sp>
      <p:sp>
        <p:nvSpPr>
          <p:cNvPr id="3" name="Inhaltsplatzhalter 2"/>
          <p:cNvSpPr>
            <a:spLocks noGrp="1"/>
          </p:cNvSpPr>
          <p:nvPr>
            <p:ph idx="1"/>
          </p:nvPr>
        </p:nvSpPr>
        <p:spPr/>
        <p:txBody>
          <a:bodyPr/>
          <a:lstStyle/>
          <a:p>
            <a:r>
              <a:rPr lang="de-DE" dirty="0" smtClean="0"/>
              <a:t>Urheber kann Entstellung verbieten</a:t>
            </a:r>
          </a:p>
          <a:p>
            <a:r>
              <a:rPr lang="de-DE" dirty="0" smtClean="0"/>
              <a:t>Voraussetzung: geeignet seine berechtigten geistigen und persönlichen Interessen am Werk zu gefährden</a:t>
            </a:r>
          </a:p>
          <a:p>
            <a:r>
              <a:rPr lang="de-DE" dirty="0" smtClean="0"/>
              <a:t>In </a:t>
            </a:r>
            <a:r>
              <a:rPr lang="de-DE" dirty="0" err="1" smtClean="0"/>
              <a:t>dubio</a:t>
            </a:r>
            <a:r>
              <a:rPr lang="de-DE" dirty="0" smtClean="0"/>
              <a:t> pro </a:t>
            </a:r>
            <a:r>
              <a:rPr lang="de-DE" dirty="0" err="1" smtClean="0"/>
              <a:t>auctore</a:t>
            </a:r>
            <a:endParaRPr lang="de-DE" dirty="0" smtClean="0"/>
          </a:p>
          <a:p>
            <a:r>
              <a:rPr lang="de-DE" dirty="0" smtClean="0"/>
              <a:t>Nicht abdingbar</a:t>
            </a:r>
            <a:endParaRPr lang="de-DE" dirty="0"/>
          </a:p>
        </p:txBody>
      </p:sp>
    </p:spTree>
    <p:extLst>
      <p:ext uri="{BB962C8B-B14F-4D97-AF65-F5344CB8AC3E}">
        <p14:creationId xmlns:p14="http://schemas.microsoft.com/office/powerpoint/2010/main" val="46656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46088" y="5772150"/>
            <a:ext cx="8229600" cy="536575"/>
          </a:xfrm>
        </p:spPr>
        <p:txBody>
          <a:bodyPr/>
          <a:lstStyle/>
          <a:p>
            <a:pPr>
              <a:buFontTx/>
              <a:buNone/>
            </a:pPr>
            <a:r>
              <a:rPr lang="de-DE" sz="1600"/>
              <a:t>Buchcover: Der Schrei</a:t>
            </a:r>
          </a:p>
        </p:txBody>
      </p:sp>
      <p:sp>
        <p:nvSpPr>
          <p:cNvPr id="81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8198" name="Object 6"/>
          <p:cNvGraphicFramePr>
            <a:graphicFrameLocks noChangeAspect="1"/>
          </p:cNvGraphicFramePr>
          <p:nvPr/>
        </p:nvGraphicFramePr>
        <p:xfrm>
          <a:off x="534988" y="620713"/>
          <a:ext cx="3630612" cy="4895850"/>
        </p:xfrm>
        <a:graphic>
          <a:graphicData uri="http://schemas.openxmlformats.org/presentationml/2006/ole">
            <mc:AlternateContent xmlns:mc="http://schemas.openxmlformats.org/markup-compatibility/2006">
              <mc:Choice xmlns:v="urn:schemas-microsoft-com:vml" Requires="v">
                <p:oleObj spid="_x0000_s1214" name="Photo Editor-Foto" r:id="rId3" imgW="2324424" imgH="3142857" progId="MSPhotoEd.3">
                  <p:embed/>
                </p:oleObj>
              </mc:Choice>
              <mc:Fallback>
                <p:oleObj name="Photo Editor-Foto" r:id="rId3" imgW="2324424" imgH="31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620713"/>
                        <a:ext cx="3630612" cy="489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8200" name="Object 8"/>
          <p:cNvGraphicFramePr>
            <a:graphicFrameLocks noChangeAspect="1"/>
          </p:cNvGraphicFramePr>
          <p:nvPr/>
        </p:nvGraphicFramePr>
        <p:xfrm>
          <a:off x="4140200" y="576263"/>
          <a:ext cx="3890963" cy="4940300"/>
        </p:xfrm>
        <a:graphic>
          <a:graphicData uri="http://schemas.openxmlformats.org/presentationml/2006/ole">
            <mc:AlternateContent xmlns:mc="http://schemas.openxmlformats.org/markup-compatibility/2006">
              <mc:Choice xmlns:v="urn:schemas-microsoft-com:vml" Requires="v">
                <p:oleObj spid="_x0000_s1215" name="Folie" r:id="rId5" imgW="3365161" imgH="4486624" progId="PowerPoint.Slide.8">
                  <p:embed/>
                </p:oleObj>
              </mc:Choice>
              <mc:Fallback>
                <p:oleObj name="Folie" r:id="rId5" imgW="3365161" imgH="4486624"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576263"/>
                        <a:ext cx="3890963"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4255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Entstellungsverbot</a:t>
            </a:r>
            <a:endParaRPr lang="de-DE" dirty="0"/>
          </a:p>
        </p:txBody>
      </p:sp>
      <p:sp>
        <p:nvSpPr>
          <p:cNvPr id="3" name="Inhaltsplatzhalter 2"/>
          <p:cNvSpPr>
            <a:spLocks noGrp="1"/>
          </p:cNvSpPr>
          <p:nvPr>
            <p:ph idx="1"/>
          </p:nvPr>
        </p:nvSpPr>
        <p:spPr/>
        <p:txBody>
          <a:bodyPr>
            <a:normAutofit lnSpcReduction="10000"/>
          </a:bodyPr>
          <a:lstStyle/>
          <a:p>
            <a:r>
              <a:rPr lang="de-DE" dirty="0" smtClean="0"/>
              <a:t>Entstellungsverbot im Film:</a:t>
            </a:r>
          </a:p>
          <a:p>
            <a:pPr lvl="1"/>
            <a:r>
              <a:rPr lang="de-DE" dirty="0" smtClean="0"/>
              <a:t>Werbeunterbrechungen</a:t>
            </a:r>
          </a:p>
          <a:p>
            <a:pPr lvl="1"/>
            <a:r>
              <a:rPr lang="de-DE" dirty="0" smtClean="0"/>
              <a:t>Kürzungen</a:t>
            </a:r>
          </a:p>
          <a:p>
            <a:pPr lvl="1"/>
            <a:r>
              <a:rPr lang="de-DE" dirty="0" smtClean="0"/>
              <a:t>Nachkolorierung</a:t>
            </a:r>
          </a:p>
          <a:p>
            <a:r>
              <a:rPr lang="de-DE" dirty="0" smtClean="0"/>
              <a:t>Entstellungsverbot in der Kunst</a:t>
            </a:r>
          </a:p>
          <a:p>
            <a:pPr lvl="1"/>
            <a:r>
              <a:rPr lang="de-DE" dirty="0" smtClean="0"/>
              <a:t>Reichsgericht: nackte Frau an der Wand des Wohnzimmers</a:t>
            </a:r>
          </a:p>
          <a:p>
            <a:pPr lvl="1"/>
            <a:r>
              <a:rPr lang="de-DE" dirty="0" smtClean="0"/>
              <a:t>Darf nicht nachträglich mit BH versehen werden</a:t>
            </a:r>
          </a:p>
          <a:p>
            <a:pPr lvl="1"/>
            <a:r>
              <a:rPr lang="de-DE" dirty="0" smtClean="0"/>
              <a:t>Aber übermalen geht</a:t>
            </a:r>
            <a:endParaRPr lang="de-DE" dirty="0"/>
          </a:p>
        </p:txBody>
      </p:sp>
    </p:spTree>
    <p:extLst>
      <p:ext uri="{BB962C8B-B14F-4D97-AF65-F5344CB8AC3E}">
        <p14:creationId xmlns:p14="http://schemas.microsoft.com/office/powerpoint/2010/main" val="116072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5445125"/>
            <a:ext cx="8229600" cy="681038"/>
          </a:xfrm>
        </p:spPr>
        <p:txBody>
          <a:bodyPr/>
          <a:lstStyle/>
          <a:p>
            <a:pPr>
              <a:lnSpc>
                <a:spcPct val="90000"/>
              </a:lnSpc>
              <a:buFontTx/>
              <a:buNone/>
            </a:pPr>
            <a:r>
              <a:rPr lang="de-DE" sz="1600"/>
              <a:t>	Berliner Hauptbahnhof</a:t>
            </a:r>
          </a:p>
          <a:p>
            <a:pPr>
              <a:lnSpc>
                <a:spcPct val="90000"/>
              </a:lnSpc>
              <a:buFontTx/>
              <a:buNone/>
            </a:pPr>
            <a:r>
              <a:rPr lang="de-DE" sz="1200"/>
              <a:t>	Quelle: http://www.bundesregierung.de/Content/DE/Fotoreihe/2006/2006-05-26-Fotoreihe-Der-Berliner-Hauptbahnhof/2006-05-26-fotoreihe-der-berliner-hauptbahnhof,item=2,layoutVariant=FotoreiheSA.html</a:t>
            </a:r>
          </a:p>
        </p:txBody>
      </p:sp>
      <p:pic>
        <p:nvPicPr>
          <p:cNvPr id="7172" name="Picture 4" descr="Bahnsteige der Nord-Süd-Verbindung in Berlin Hauptbahnhof"/>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00113" y="849313"/>
            <a:ext cx="69850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2158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Entstellungsverbot bei Architekten</a:t>
            </a:r>
            <a:endParaRPr lang="de-DE" dirty="0"/>
          </a:p>
        </p:txBody>
      </p:sp>
      <p:sp>
        <p:nvSpPr>
          <p:cNvPr id="3" name="Inhaltsplatzhalter 2"/>
          <p:cNvSpPr>
            <a:spLocks noGrp="1"/>
          </p:cNvSpPr>
          <p:nvPr>
            <p:ph idx="1"/>
          </p:nvPr>
        </p:nvSpPr>
        <p:spPr/>
        <p:txBody>
          <a:bodyPr/>
          <a:lstStyle/>
          <a:p>
            <a:r>
              <a:rPr lang="de-DE" dirty="0" smtClean="0"/>
              <a:t>Wohnhaus ohne  Toilette</a:t>
            </a:r>
          </a:p>
          <a:p>
            <a:r>
              <a:rPr lang="de-DE" dirty="0" smtClean="0"/>
              <a:t>Berliner Hauptbahnhof und Mehdorn</a:t>
            </a:r>
          </a:p>
          <a:p>
            <a:r>
              <a:rPr lang="de-DE" dirty="0" smtClean="0"/>
              <a:t>Katholische Kirche in Münster</a:t>
            </a:r>
          </a:p>
          <a:p>
            <a:endParaRPr lang="de-DE" dirty="0"/>
          </a:p>
        </p:txBody>
      </p:sp>
    </p:spTree>
    <p:extLst>
      <p:ext uri="{BB962C8B-B14F-4D97-AF65-F5344CB8AC3E}">
        <p14:creationId xmlns:p14="http://schemas.microsoft.com/office/powerpoint/2010/main" val="241645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295400" y="0"/>
            <a:ext cx="6858000" cy="1066800"/>
          </a:xfrm>
        </p:spPr>
        <p:txBody>
          <a:bodyPr>
            <a:normAutofit fontScale="90000"/>
          </a:bodyPr>
          <a:lstStyle/>
          <a:p>
            <a:pPr algn="ctr">
              <a:defRPr/>
            </a:pPr>
            <a:r>
              <a:rPr lang="de-DE" dirty="0" smtClean="0">
                <a:effectLst>
                  <a:outerShdw blurRad="38100" dist="38100" dir="2700000" algn="tl">
                    <a:srgbClr val="C0C0C0"/>
                  </a:outerShdw>
                </a:effectLst>
              </a:rPr>
              <a:t/>
            </a:r>
            <a:br>
              <a:rPr lang="de-DE" dirty="0" smtClean="0">
                <a:effectLst>
                  <a:outerShdw blurRad="38100" dist="38100" dir="2700000" algn="tl">
                    <a:srgbClr val="C0C0C0"/>
                  </a:outerShdw>
                </a:effectLst>
              </a:rPr>
            </a:br>
            <a:r>
              <a:rPr lang="de-DE" sz="2000" dirty="0" smtClean="0">
                <a:effectLst>
                  <a:outerShdw blurRad="38100" dist="38100" dir="2700000" algn="tl">
                    <a:srgbClr val="C0C0C0"/>
                  </a:outerShdw>
                </a:effectLst>
              </a:rPr>
              <a:t>System </a:t>
            </a:r>
            <a:r>
              <a:rPr lang="de-DE" sz="2000" dirty="0">
                <a:effectLst>
                  <a:outerShdw blurRad="38100" dist="38100" dir="2700000" algn="tl">
                    <a:srgbClr val="C0C0C0"/>
                  </a:outerShdw>
                </a:effectLst>
              </a:rPr>
              <a:t>des Immaterialgüterrechts</a:t>
            </a:r>
            <a:r>
              <a:rPr lang="de-DE" dirty="0">
                <a:effectLst>
                  <a:outerShdw blurRad="38100" dist="38100" dir="2700000" algn="tl">
                    <a:srgbClr val="C0C0C0"/>
                  </a:outerShdw>
                </a:effectLst>
              </a:rPr>
              <a:t/>
            </a:r>
            <a:br>
              <a:rPr lang="de-DE" dirty="0">
                <a:effectLst>
                  <a:outerShdw blurRad="38100" dist="38100" dir="2700000" algn="tl">
                    <a:srgbClr val="C0C0C0"/>
                  </a:outerShdw>
                </a:effectLst>
              </a:rPr>
            </a:br>
            <a:endParaRPr lang="de-DE" dirty="0" smtClean="0">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395288" y="1268413"/>
            <a:ext cx="8458200" cy="5334000"/>
          </a:xfrm>
        </p:spPr>
        <p:txBody>
          <a:bodyPr/>
          <a:lstStyle/>
          <a:p>
            <a:pPr marL="0" indent="0">
              <a:buNone/>
              <a:defRPr/>
            </a:pPr>
            <a:endParaRPr lang="de-DE" dirty="0" smtClean="0">
              <a:ea typeface="ＭＳ Ｐゴシック" pitchFamily="34" charset="-128"/>
            </a:endParaRPr>
          </a:p>
        </p:txBody>
      </p:sp>
      <p:sp>
        <p:nvSpPr>
          <p:cNvPr id="8196" name="Text Box 4"/>
          <p:cNvSpPr txBox="1">
            <a:spLocks noChangeArrowheads="1"/>
          </p:cNvSpPr>
          <p:nvPr/>
        </p:nvSpPr>
        <p:spPr bwMode="auto">
          <a:xfrm>
            <a:off x="971550" y="2276475"/>
            <a:ext cx="23764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solidFill>
                  <a:schemeClr val="accent2">
                    <a:lumMod val="50000"/>
                  </a:schemeClr>
                </a:solidFill>
                <a:cs typeface="Arial" charset="0"/>
              </a:rPr>
              <a:t>Werke der Literatur, Wissenschaft und Kunst (Geisteswerke, Schöpfungen, kulturelle Werke</a:t>
            </a:r>
            <a:r>
              <a:rPr lang="de-DE" dirty="0" smtClean="0">
                <a:cs typeface="Arial" charset="0"/>
              </a:rPr>
              <a:t>)</a:t>
            </a:r>
          </a:p>
        </p:txBody>
      </p:sp>
      <p:sp>
        <p:nvSpPr>
          <p:cNvPr id="8197" name="Text Box 6"/>
          <p:cNvSpPr txBox="1">
            <a:spLocks noChangeArrowheads="1"/>
          </p:cNvSpPr>
          <p:nvPr/>
        </p:nvSpPr>
        <p:spPr bwMode="auto">
          <a:xfrm>
            <a:off x="1187450" y="4221163"/>
            <a:ext cx="17287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b="1" dirty="0" smtClean="0">
                <a:solidFill>
                  <a:schemeClr val="accent2">
                    <a:lumMod val="50000"/>
                  </a:schemeClr>
                </a:solidFill>
                <a:cs typeface="Arial" charset="0"/>
              </a:rPr>
              <a:t>Urheberrecht</a:t>
            </a:r>
          </a:p>
        </p:txBody>
      </p:sp>
      <p:sp>
        <p:nvSpPr>
          <p:cNvPr id="8199" name="Text Box 11"/>
          <p:cNvSpPr txBox="1">
            <a:spLocks noChangeArrowheads="1"/>
          </p:cNvSpPr>
          <p:nvPr/>
        </p:nvSpPr>
        <p:spPr bwMode="auto">
          <a:xfrm>
            <a:off x="3924300" y="3789363"/>
            <a:ext cx="17287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b="1" dirty="0" smtClean="0">
                <a:solidFill>
                  <a:schemeClr val="accent2">
                    <a:lumMod val="50000"/>
                  </a:schemeClr>
                </a:solidFill>
                <a:cs typeface="Arial" charset="0"/>
              </a:rPr>
              <a:t>Patent(recht)</a:t>
            </a:r>
          </a:p>
        </p:txBody>
      </p:sp>
      <p:sp>
        <p:nvSpPr>
          <p:cNvPr id="8200" name="Text Box 15"/>
          <p:cNvSpPr txBox="1">
            <a:spLocks noChangeArrowheads="1"/>
          </p:cNvSpPr>
          <p:nvPr/>
        </p:nvSpPr>
        <p:spPr bwMode="auto">
          <a:xfrm>
            <a:off x="6227763" y="3789363"/>
            <a:ext cx="17287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b="1" dirty="0" smtClean="0">
                <a:solidFill>
                  <a:schemeClr val="accent2">
                    <a:lumMod val="50000"/>
                  </a:schemeClr>
                </a:solidFill>
                <a:cs typeface="Arial" charset="0"/>
              </a:rPr>
              <a:t>Marke(</a:t>
            </a:r>
            <a:r>
              <a:rPr lang="de-DE" b="1" dirty="0" err="1" smtClean="0">
                <a:solidFill>
                  <a:schemeClr val="accent2">
                    <a:lumMod val="50000"/>
                  </a:schemeClr>
                </a:solidFill>
                <a:cs typeface="Arial" charset="0"/>
              </a:rPr>
              <a:t>nrecht</a:t>
            </a:r>
            <a:r>
              <a:rPr lang="de-DE" b="1" dirty="0" smtClean="0">
                <a:solidFill>
                  <a:schemeClr val="accent2">
                    <a:lumMod val="50000"/>
                  </a:schemeClr>
                </a:solidFill>
                <a:cs typeface="Arial" charset="0"/>
              </a:rPr>
              <a:t>)</a:t>
            </a:r>
          </a:p>
        </p:txBody>
      </p:sp>
      <p:sp>
        <p:nvSpPr>
          <p:cNvPr id="8201" name="Text Box 17"/>
          <p:cNvSpPr txBox="1">
            <a:spLocks noChangeArrowheads="1"/>
          </p:cNvSpPr>
          <p:nvPr/>
        </p:nvSpPr>
        <p:spPr bwMode="auto">
          <a:xfrm>
            <a:off x="2627313" y="2781300"/>
            <a:ext cx="41767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solidFill>
                  <a:schemeClr val="accent2">
                    <a:lumMod val="50000"/>
                  </a:schemeClr>
                </a:solidFill>
                <a:cs typeface="Arial" charset="0"/>
              </a:rPr>
              <a:t>Erfindungen</a:t>
            </a:r>
          </a:p>
        </p:txBody>
      </p:sp>
      <p:sp>
        <p:nvSpPr>
          <p:cNvPr id="8202" name="Text Box 18"/>
          <p:cNvSpPr txBox="1">
            <a:spLocks noChangeArrowheads="1"/>
          </p:cNvSpPr>
          <p:nvPr/>
        </p:nvSpPr>
        <p:spPr bwMode="auto">
          <a:xfrm>
            <a:off x="4787900" y="2852738"/>
            <a:ext cx="41767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de-DE" dirty="0" smtClean="0">
                <a:solidFill>
                  <a:schemeClr val="accent2">
                    <a:lumMod val="50000"/>
                  </a:schemeClr>
                </a:solidFill>
                <a:cs typeface="Arial" charset="0"/>
              </a:rPr>
              <a:t>Erkennungs--</a:t>
            </a:r>
          </a:p>
          <a:p>
            <a:pPr eaLnBrk="1" hangingPunct="1">
              <a:defRPr/>
            </a:pPr>
            <a:r>
              <a:rPr lang="de-DE" dirty="0" err="1" smtClean="0">
                <a:solidFill>
                  <a:schemeClr val="accent2">
                    <a:lumMod val="50000"/>
                  </a:schemeClr>
                </a:solidFill>
                <a:cs typeface="Arial" charset="0"/>
              </a:rPr>
              <a:t>zeichen</a:t>
            </a:r>
            <a:endParaRPr lang="de-DE" dirty="0" smtClean="0">
              <a:solidFill>
                <a:schemeClr val="accent2">
                  <a:lumMod val="50000"/>
                </a:schemeClr>
              </a:solidFill>
              <a:cs typeface="Arial" charset="0"/>
            </a:endParaRPr>
          </a:p>
        </p:txBody>
      </p:sp>
      <p:sp>
        <p:nvSpPr>
          <p:cNvPr id="6155" name="Oval 19"/>
          <p:cNvSpPr>
            <a:spLocks noChangeArrowheads="1"/>
          </p:cNvSpPr>
          <p:nvPr/>
        </p:nvSpPr>
        <p:spPr bwMode="auto">
          <a:xfrm>
            <a:off x="684213" y="1844675"/>
            <a:ext cx="2735262" cy="2232025"/>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pic>
        <p:nvPicPr>
          <p:cNvPr id="6156" name="Picture 25" descr="MCj04398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92417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6" descr="MCj024111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141663"/>
            <a:ext cx="719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8" descr="MCj04398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92417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9" descr="MCj024111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141663"/>
            <a:ext cx="719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30" descr="coca col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5" y="299720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Oval 31"/>
          <p:cNvSpPr>
            <a:spLocks noChangeArrowheads="1"/>
          </p:cNvSpPr>
          <p:nvPr/>
        </p:nvSpPr>
        <p:spPr bwMode="auto">
          <a:xfrm>
            <a:off x="6011863" y="2565400"/>
            <a:ext cx="2160587" cy="1223963"/>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sp>
        <p:nvSpPr>
          <p:cNvPr id="6162" name="Oval 32"/>
          <p:cNvSpPr>
            <a:spLocks noChangeArrowheads="1"/>
          </p:cNvSpPr>
          <p:nvPr/>
        </p:nvSpPr>
        <p:spPr bwMode="auto">
          <a:xfrm>
            <a:off x="3708400" y="2565400"/>
            <a:ext cx="2160588" cy="1223963"/>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grpSp>
        <p:nvGrpSpPr>
          <p:cNvPr id="2" name="Group 53"/>
          <p:cNvGrpSpPr>
            <a:grpSpLocks/>
          </p:cNvGrpSpPr>
          <p:nvPr/>
        </p:nvGrpSpPr>
        <p:grpSpPr bwMode="auto">
          <a:xfrm>
            <a:off x="3419475" y="4646613"/>
            <a:ext cx="5329238" cy="1379537"/>
            <a:chOff x="2200" y="2795"/>
            <a:chExt cx="3357" cy="869"/>
          </a:xfrm>
        </p:grpSpPr>
        <p:sp>
          <p:nvSpPr>
            <p:cNvPr id="6164" name="Oval 44"/>
            <p:cNvSpPr>
              <a:spLocks noChangeArrowheads="1"/>
            </p:cNvSpPr>
            <p:nvPr/>
          </p:nvSpPr>
          <p:spPr bwMode="auto">
            <a:xfrm>
              <a:off x="3017" y="2795"/>
              <a:ext cx="952" cy="635"/>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sp>
          <p:nvSpPr>
            <p:cNvPr id="8213" name="Text Box 47"/>
            <p:cNvSpPr txBox="1">
              <a:spLocks noChangeArrowheads="1"/>
            </p:cNvSpPr>
            <p:nvPr/>
          </p:nvSpPr>
          <p:spPr bwMode="auto">
            <a:xfrm>
              <a:off x="3016" y="2931"/>
              <a:ext cx="953"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solidFill>
                    <a:schemeClr val="accent2">
                      <a:lumMod val="50000"/>
                    </a:schemeClr>
                  </a:solidFill>
                  <a:cs typeface="Arial" charset="0"/>
                </a:rPr>
                <a:t>Gebrauchs-muster</a:t>
              </a:r>
            </a:p>
          </p:txBody>
        </p:sp>
        <p:sp>
          <p:nvSpPr>
            <p:cNvPr id="8214" name="Text Box 48"/>
            <p:cNvSpPr txBox="1">
              <a:spLocks noChangeArrowheads="1"/>
            </p:cNvSpPr>
            <p:nvPr/>
          </p:nvSpPr>
          <p:spPr bwMode="auto">
            <a:xfrm>
              <a:off x="4059" y="2931"/>
              <a:ext cx="113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solidFill>
                    <a:schemeClr val="accent2">
                      <a:lumMod val="50000"/>
                    </a:schemeClr>
                  </a:solidFill>
                  <a:cs typeface="Arial" charset="0"/>
                </a:rPr>
                <a:t>Geschmacks-muster</a:t>
              </a:r>
            </a:p>
          </p:txBody>
        </p:sp>
        <p:sp>
          <p:nvSpPr>
            <p:cNvPr id="6167" name="Oval 50"/>
            <p:cNvSpPr>
              <a:spLocks noChangeArrowheads="1"/>
            </p:cNvSpPr>
            <p:nvPr/>
          </p:nvSpPr>
          <p:spPr bwMode="auto">
            <a:xfrm>
              <a:off x="4105" y="2795"/>
              <a:ext cx="998" cy="635"/>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sp>
          <p:nvSpPr>
            <p:cNvPr id="8216" name="Text Box 51"/>
            <p:cNvSpPr txBox="1">
              <a:spLocks noChangeArrowheads="1"/>
            </p:cNvSpPr>
            <p:nvPr/>
          </p:nvSpPr>
          <p:spPr bwMode="auto">
            <a:xfrm>
              <a:off x="2200" y="3022"/>
              <a:ext cx="77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solidFill>
                    <a:schemeClr val="accent2">
                      <a:lumMod val="50000"/>
                    </a:schemeClr>
                  </a:solidFill>
                  <a:cs typeface="Arial" charset="0"/>
                </a:rPr>
                <a:t>daneben</a:t>
              </a:r>
              <a:r>
                <a:rPr lang="de-DE" dirty="0" smtClean="0">
                  <a:cs typeface="Arial" charset="0"/>
                </a:rPr>
                <a:t>:</a:t>
              </a:r>
            </a:p>
          </p:txBody>
        </p:sp>
        <p:sp>
          <p:nvSpPr>
            <p:cNvPr id="8217" name="Text Box 52"/>
            <p:cNvSpPr txBox="1">
              <a:spLocks noChangeArrowheads="1"/>
            </p:cNvSpPr>
            <p:nvPr/>
          </p:nvSpPr>
          <p:spPr bwMode="auto">
            <a:xfrm>
              <a:off x="2835" y="3430"/>
              <a:ext cx="272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lgn="ctr" eaLnBrk="0" hangingPunct="0">
                <a:defRPr>
                  <a:solidFill>
                    <a:schemeClr val="tx1"/>
                  </a:solidFill>
                  <a:latin typeface="Arial" charset="0"/>
                  <a:ea typeface="ＭＳ Ｐゴシック" pitchFamily="34" charset="-128"/>
                </a:defRPr>
              </a:lvl1pPr>
              <a:lvl2pPr marL="742950" indent="-285750" algn="ctr" eaLnBrk="0" hangingPunct="0">
                <a:defRPr>
                  <a:solidFill>
                    <a:schemeClr val="tx1"/>
                  </a:solidFill>
                  <a:latin typeface="Arial" charset="0"/>
                  <a:ea typeface="ＭＳ Ｐゴシック" pitchFamily="34" charset="-128"/>
                </a:defRPr>
              </a:lvl2pPr>
              <a:lvl3pPr marL="1143000" indent="-228600" algn="ctr" eaLnBrk="0" hangingPunct="0">
                <a:defRPr>
                  <a:solidFill>
                    <a:schemeClr val="tx1"/>
                  </a:solidFill>
                  <a:latin typeface="Arial" charset="0"/>
                  <a:ea typeface="ＭＳ Ｐゴシック" pitchFamily="34" charset="-128"/>
                </a:defRPr>
              </a:lvl3pPr>
              <a:lvl4pPr marL="1600200" indent="-228600" algn="ctr" eaLnBrk="0" hangingPunct="0">
                <a:defRPr>
                  <a:solidFill>
                    <a:schemeClr val="tx1"/>
                  </a:solidFill>
                  <a:latin typeface="Arial" charset="0"/>
                  <a:ea typeface="ＭＳ Ｐゴシック" pitchFamily="34" charset="-128"/>
                </a:defRPr>
              </a:lvl4pPr>
              <a:lvl5pPr marL="2057400" indent="-228600" algn="ctr"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de-DE" dirty="0" smtClean="0">
                  <a:cs typeface="Arial" charset="0"/>
                </a:rPr>
                <a:t>„</a:t>
              </a:r>
              <a:r>
                <a:rPr lang="de-DE" dirty="0" smtClean="0">
                  <a:solidFill>
                    <a:schemeClr val="accent2">
                      <a:lumMod val="50000"/>
                    </a:schemeClr>
                  </a:solidFill>
                  <a:cs typeface="Arial" charset="0"/>
                </a:rPr>
                <a:t>kleines Patent</a:t>
              </a:r>
              <a:r>
                <a:rPr lang="de-DE" dirty="0" smtClean="0">
                  <a:cs typeface="Arial" charset="0"/>
                </a:rPr>
                <a:t>“  „</a:t>
              </a:r>
              <a:r>
                <a:rPr lang="de-DE" dirty="0" smtClean="0">
                  <a:solidFill>
                    <a:schemeClr val="accent2">
                      <a:lumMod val="50000"/>
                    </a:schemeClr>
                  </a:solidFill>
                  <a:cs typeface="Arial" charset="0"/>
                </a:rPr>
                <a:t>kleines Urheberrecht</a:t>
              </a:r>
              <a:r>
                <a:rPr lang="de-DE" dirty="0" smtClean="0">
                  <a:cs typeface="Arial" charset="0"/>
                </a:rPr>
                <a:t>“</a:t>
              </a:r>
            </a:p>
          </p:txBody>
        </p:sp>
      </p:grpSp>
    </p:spTree>
    <p:extLst>
      <p:ext uri="{BB962C8B-B14F-4D97-AF65-F5344CB8AC3E}">
        <p14:creationId xmlns:p14="http://schemas.microsoft.com/office/powerpoint/2010/main" val="1054383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Urheberpersönlichkeitsrechte an vielen Orten</a:t>
            </a:r>
            <a:endParaRPr lang="de-DE" dirty="0"/>
          </a:p>
        </p:txBody>
      </p:sp>
      <p:sp>
        <p:nvSpPr>
          <p:cNvPr id="3" name="Inhaltsplatzhalter 2"/>
          <p:cNvSpPr>
            <a:spLocks noGrp="1"/>
          </p:cNvSpPr>
          <p:nvPr>
            <p:ph idx="1"/>
          </p:nvPr>
        </p:nvSpPr>
        <p:spPr/>
        <p:txBody>
          <a:bodyPr/>
          <a:lstStyle/>
          <a:p>
            <a:r>
              <a:rPr lang="de-DE" dirty="0" smtClean="0"/>
              <a:t>§ 34 Abs. 3 und M&amp;A</a:t>
            </a:r>
          </a:p>
          <a:p>
            <a:r>
              <a:rPr lang="de-DE" dirty="0" smtClean="0"/>
              <a:t>§ 42 und das </a:t>
            </a:r>
            <a:r>
              <a:rPr lang="de-DE" dirty="0" err="1" smtClean="0"/>
              <a:t>Rückrufsrecht</a:t>
            </a:r>
            <a:r>
              <a:rPr lang="de-DE" dirty="0" smtClean="0"/>
              <a:t> wegen gewandelter Überzeugung</a:t>
            </a:r>
            <a:endParaRPr lang="de-DE" dirty="0"/>
          </a:p>
        </p:txBody>
      </p:sp>
    </p:spTree>
    <p:extLst>
      <p:ext uri="{BB962C8B-B14F-4D97-AF65-F5344CB8AC3E}">
        <p14:creationId xmlns:p14="http://schemas.microsoft.com/office/powerpoint/2010/main" val="290605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34</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(1</a:t>
            </a:r>
            <a:r>
              <a:rPr lang="de-DE" dirty="0"/>
              <a:t>) Ein Nutzungsrecht kann nur mit Zustimmung des Urhebers übertragen werden. Der Urheber darf die Zustimmung nicht wider Treu und Glauben verweigern</a:t>
            </a:r>
            <a:r>
              <a:rPr lang="de-DE" dirty="0" smtClean="0"/>
              <a:t>.</a:t>
            </a:r>
            <a:endParaRPr lang="de-DE" dirty="0"/>
          </a:p>
          <a:p>
            <a:r>
              <a:rPr lang="de-DE" dirty="0"/>
              <a:t>(3) Ein Nutzungsrecht kann ohne Zustimmung des Urhebers übertragen werden, wenn die Übertragung im Rahmen der Gesamtveräußerung eines Unternehmens oder der Veräußerung von Teilen eines Unternehmens geschieht. </a:t>
            </a:r>
            <a:r>
              <a:rPr lang="de-DE" b="1" dirty="0"/>
              <a:t>Der Urheber kann das Nutzungsrecht zurückrufen, wenn ihm die Ausübung des Nutzungsrechts durch den Erwerber nach Treu und Glauben nicht zuzumuten ist. Satz 2 findet auch dann Anwendung, wenn sich die Beteiligungsverhältnisse am Unternehmen des Inhabers des Nutzungsrechts wesentlich ändern.</a:t>
            </a:r>
          </a:p>
          <a:p>
            <a:r>
              <a:rPr lang="de-DE" dirty="0" smtClean="0"/>
              <a:t>(</a:t>
            </a:r>
            <a:r>
              <a:rPr lang="de-DE" dirty="0"/>
              <a:t>5) Der Urheber kann auf das </a:t>
            </a:r>
            <a:r>
              <a:rPr lang="de-DE" dirty="0" err="1"/>
              <a:t>Rückrufsrecht</a:t>
            </a:r>
            <a:r>
              <a:rPr lang="de-DE" dirty="0"/>
              <a:t> und die Haftung des Erwerbers im Voraus nicht verzichten. Im Übrigen können der Inhaber des Nutzungsrechts und der Urheber Abweichendes vereinbaren.</a:t>
            </a:r>
          </a:p>
          <a:p>
            <a:endParaRPr lang="de-DE" dirty="0"/>
          </a:p>
        </p:txBody>
      </p:sp>
    </p:spTree>
    <p:extLst>
      <p:ext uri="{BB962C8B-B14F-4D97-AF65-F5344CB8AC3E}">
        <p14:creationId xmlns:p14="http://schemas.microsoft.com/office/powerpoint/2010/main" val="1345752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4</a:t>
            </a:r>
            <a:endParaRPr lang="de-DE" dirty="0"/>
          </a:p>
        </p:txBody>
      </p:sp>
    </p:spTree>
    <p:extLst>
      <p:ext uri="{BB962C8B-B14F-4D97-AF65-F5344CB8AC3E}">
        <p14:creationId xmlns:p14="http://schemas.microsoft.com/office/powerpoint/2010/main" val="3418156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416217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Verwertungsrechte</a:t>
            </a:r>
            <a:endParaRPr lang="de-DE" dirty="0"/>
          </a:p>
        </p:txBody>
      </p:sp>
      <p:sp>
        <p:nvSpPr>
          <p:cNvPr id="3" name="Textplatzhalter 2"/>
          <p:cNvSpPr>
            <a:spLocks noGrp="1"/>
          </p:cNvSpPr>
          <p:nvPr>
            <p:ph idx="1"/>
          </p:nvPr>
        </p:nvSpPr>
        <p:spPr/>
        <p:txBody>
          <a:bodyPr>
            <a:normAutofit fontScale="92500" lnSpcReduction="20000"/>
          </a:bodyPr>
          <a:lstStyle/>
          <a:p>
            <a:pPr marL="454025" lvl="1" indent="0" defTabSz="906463" eaLnBrk="1" hangingPunct="1">
              <a:buClrTx/>
              <a:buSzTx/>
              <a:buNone/>
              <a:tabLst/>
              <a:defRPr/>
            </a:pPr>
            <a:r>
              <a:rPr lang="de-DE" dirty="0" smtClean="0">
                <a:solidFill>
                  <a:schemeClr val="accent2">
                    <a:lumMod val="50000"/>
                  </a:schemeClr>
                </a:solidFill>
              </a:rPr>
              <a:t>Das </a:t>
            </a:r>
            <a:r>
              <a:rPr lang="de-DE" dirty="0">
                <a:solidFill>
                  <a:schemeClr val="accent2">
                    <a:lumMod val="50000"/>
                  </a:schemeClr>
                </a:solidFill>
              </a:rPr>
              <a:t>Urheberrecht gewährt umfassende </a:t>
            </a:r>
            <a:r>
              <a:rPr lang="de-DE" dirty="0" smtClean="0">
                <a:solidFill>
                  <a:schemeClr val="accent2">
                    <a:lumMod val="50000"/>
                  </a:schemeClr>
                </a:solidFill>
              </a:rPr>
              <a:t>wirtschaftliche </a:t>
            </a:r>
            <a:r>
              <a:rPr lang="de-DE" dirty="0">
                <a:solidFill>
                  <a:schemeClr val="accent2">
                    <a:lumMod val="50000"/>
                  </a:schemeClr>
                </a:solidFill>
              </a:rPr>
              <a:t>Berechtigungen am </a:t>
            </a:r>
            <a:r>
              <a:rPr lang="de-DE" dirty="0" smtClean="0">
                <a:solidFill>
                  <a:schemeClr val="accent2">
                    <a:lumMod val="50000"/>
                  </a:schemeClr>
                </a:solidFill>
              </a:rPr>
              <a:t>Werk. Die Befugnisse zur umfassenden Nutzung des Werkes liegen allein beim Urheber.</a:t>
            </a:r>
          </a:p>
          <a:p>
            <a:pPr marL="796925" lvl="1" indent="-342900" defTabSz="906463" eaLnBrk="1" hangingPunct="1">
              <a:buClrTx/>
              <a:buSzTx/>
              <a:buFont typeface="Wingdings" pitchFamily="2" charset="2"/>
              <a:buChar char="Ø"/>
              <a:tabLst/>
              <a:defRPr/>
            </a:pPr>
            <a:endParaRPr lang="de-DE" dirty="0">
              <a:solidFill>
                <a:schemeClr val="accent2">
                  <a:lumMod val="50000"/>
                </a:schemeClr>
              </a:solidFill>
            </a:endParaRPr>
          </a:p>
          <a:p>
            <a:pPr marL="796925" lvl="1" indent="-342900" defTabSz="906463" eaLnBrk="1" hangingPunct="1">
              <a:buClrTx/>
              <a:buSzTx/>
              <a:buFont typeface="Wingdings" pitchFamily="2" charset="2"/>
              <a:buChar char="Ø"/>
              <a:tabLst/>
              <a:defRPr/>
            </a:pPr>
            <a:r>
              <a:rPr lang="de-DE" dirty="0">
                <a:solidFill>
                  <a:schemeClr val="accent2">
                    <a:lumMod val="50000"/>
                  </a:schemeClr>
                </a:solidFill>
              </a:rPr>
              <a:t>Jede Form der Verwertung in der </a:t>
            </a:r>
            <a:r>
              <a:rPr lang="de-DE" b="1" dirty="0">
                <a:solidFill>
                  <a:schemeClr val="accent2">
                    <a:lumMod val="50000"/>
                  </a:schemeClr>
                </a:solidFill>
              </a:rPr>
              <a:t>Öffentlichkeit</a:t>
            </a:r>
            <a:r>
              <a:rPr lang="de-DE" dirty="0">
                <a:solidFill>
                  <a:schemeClr val="accent2">
                    <a:lumMod val="50000"/>
                  </a:schemeClr>
                </a:solidFill>
              </a:rPr>
              <a:t> ist grundsätzlich nur mit </a:t>
            </a:r>
            <a:r>
              <a:rPr lang="de-DE" b="1" dirty="0">
                <a:solidFill>
                  <a:schemeClr val="accent2">
                    <a:lumMod val="50000"/>
                  </a:schemeClr>
                </a:solidFill>
              </a:rPr>
              <a:t>Zustimmung</a:t>
            </a:r>
            <a:r>
              <a:rPr lang="de-DE" dirty="0">
                <a:solidFill>
                  <a:schemeClr val="accent2">
                    <a:lumMod val="50000"/>
                  </a:schemeClr>
                </a:solidFill>
              </a:rPr>
              <a:t> des Urhebers </a:t>
            </a:r>
            <a:r>
              <a:rPr lang="de-DE" dirty="0" smtClean="0">
                <a:solidFill>
                  <a:schemeClr val="accent2">
                    <a:lumMod val="50000"/>
                  </a:schemeClr>
                </a:solidFill>
              </a:rPr>
              <a:t>zulässig.</a:t>
            </a:r>
          </a:p>
          <a:p>
            <a:pPr marL="796925" lvl="1" indent="-342900" defTabSz="906463" eaLnBrk="1" hangingPunct="1">
              <a:buClrTx/>
              <a:buSzTx/>
              <a:buFont typeface="Wingdings" pitchFamily="2" charset="2"/>
              <a:buChar char="Ø"/>
              <a:tabLst/>
              <a:defRPr/>
            </a:pPr>
            <a:endParaRPr lang="de-DE" dirty="0">
              <a:solidFill>
                <a:schemeClr val="accent2">
                  <a:lumMod val="50000"/>
                </a:schemeClr>
              </a:solidFill>
            </a:endParaRPr>
          </a:p>
          <a:p>
            <a:pPr marL="796925" lvl="1" indent="-342900" defTabSz="906463" eaLnBrk="1" hangingPunct="1">
              <a:buClrTx/>
              <a:buSzTx/>
              <a:buFont typeface="Wingdings" pitchFamily="2" charset="2"/>
              <a:buChar char="Ø"/>
              <a:tabLst/>
              <a:defRPr/>
            </a:pPr>
            <a:r>
              <a:rPr lang="de-DE" b="1" dirty="0">
                <a:solidFill>
                  <a:schemeClr val="accent2">
                    <a:lumMod val="50000"/>
                  </a:schemeClr>
                </a:solidFill>
              </a:rPr>
              <a:t>Ausnahme:</a:t>
            </a:r>
            <a:r>
              <a:rPr lang="de-DE" dirty="0">
                <a:solidFill>
                  <a:schemeClr val="accent2">
                    <a:lumMod val="50000"/>
                  </a:schemeClr>
                </a:solidFill>
              </a:rPr>
              <a:t> Gesetzliche Bestimmung (sog. „</a:t>
            </a:r>
            <a:r>
              <a:rPr lang="de-DE" b="1" dirty="0">
                <a:solidFill>
                  <a:schemeClr val="accent2">
                    <a:lumMod val="50000"/>
                  </a:schemeClr>
                </a:solidFill>
              </a:rPr>
              <a:t>Schranke</a:t>
            </a:r>
            <a:r>
              <a:rPr lang="de-DE" dirty="0">
                <a:solidFill>
                  <a:schemeClr val="accent2">
                    <a:lumMod val="50000"/>
                  </a:schemeClr>
                </a:solidFill>
              </a:rPr>
              <a:t>“ des Urheberrechts“) oder </a:t>
            </a:r>
            <a:r>
              <a:rPr lang="de-DE" dirty="0" smtClean="0">
                <a:solidFill>
                  <a:schemeClr val="accent2">
                    <a:lumMod val="50000"/>
                  </a:schemeClr>
                </a:solidFill>
              </a:rPr>
              <a:t>vertragliche Nutzungserlaubnis, </a:t>
            </a:r>
            <a:r>
              <a:rPr lang="de-DE" dirty="0">
                <a:solidFill>
                  <a:schemeClr val="accent2">
                    <a:lumMod val="50000"/>
                  </a:schemeClr>
                </a:solidFill>
              </a:rPr>
              <a:t>ggf. gegen </a:t>
            </a:r>
            <a:r>
              <a:rPr lang="de-DE" dirty="0" smtClean="0">
                <a:solidFill>
                  <a:schemeClr val="accent2">
                    <a:lumMod val="50000"/>
                  </a:schemeClr>
                </a:solidFill>
              </a:rPr>
              <a:t>Vergütung.</a:t>
            </a:r>
            <a:endParaRPr lang="de-DE" dirty="0">
              <a:solidFill>
                <a:schemeClr val="accent2">
                  <a:lumMod val="50000"/>
                </a:schemeClr>
              </a:solidFill>
            </a:endParaRPr>
          </a:p>
          <a:p>
            <a:pPr marL="0" indent="0">
              <a:buFont typeface="Wingdings" pitchFamily="2" charset="2"/>
              <a:buNone/>
              <a:defRPr/>
            </a:pPr>
            <a:endParaRPr lang="de-DE" dirty="0"/>
          </a:p>
        </p:txBody>
      </p:sp>
    </p:spTree>
    <p:extLst>
      <p:ext uri="{BB962C8B-B14F-4D97-AF65-F5344CB8AC3E}">
        <p14:creationId xmlns:p14="http://schemas.microsoft.com/office/powerpoint/2010/main" val="1728947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defRPr/>
            </a:pPr>
            <a:r>
              <a:rPr lang="de-DE" dirty="0" smtClean="0"/>
              <a:t>Verwertungsrechte</a:t>
            </a:r>
            <a:endParaRPr lang="de-DE" dirty="0"/>
          </a:p>
        </p:txBody>
      </p:sp>
      <p:sp>
        <p:nvSpPr>
          <p:cNvPr id="6" name="Inhaltsplatzhalter 5"/>
          <p:cNvSpPr>
            <a:spLocks noGrp="1"/>
          </p:cNvSpPr>
          <p:nvPr>
            <p:ph idx="1"/>
          </p:nvPr>
        </p:nvSpPr>
        <p:spPr/>
        <p:txBody>
          <a:bodyPr>
            <a:normAutofit fontScale="92500" lnSpcReduction="20000"/>
          </a:bodyPr>
          <a:lstStyle/>
          <a:p>
            <a:pPr marL="0" indent="0">
              <a:buNone/>
              <a:defRPr/>
            </a:pPr>
            <a:r>
              <a:rPr lang="de-DE" dirty="0" smtClean="0">
                <a:solidFill>
                  <a:schemeClr val="accent2">
                    <a:lumMod val="50000"/>
                  </a:schemeClr>
                </a:solidFill>
              </a:rPr>
              <a:t>Allgemeines Verwertungsrecht § 15 UrhG:</a:t>
            </a:r>
            <a:endParaRPr lang="de-DE" dirty="0">
              <a:solidFill>
                <a:schemeClr val="accent2">
                  <a:lumMod val="50000"/>
                </a:schemeClr>
              </a:solidFill>
            </a:endParaRPr>
          </a:p>
          <a:p>
            <a:pPr lvl="1">
              <a:buFont typeface="Wingdings" pitchFamily="2" charset="2"/>
              <a:buChar char="Ø"/>
              <a:defRPr/>
            </a:pPr>
            <a:r>
              <a:rPr lang="de-DE" dirty="0" smtClean="0">
                <a:solidFill>
                  <a:schemeClr val="accent2">
                    <a:lumMod val="50000"/>
                  </a:schemeClr>
                </a:solidFill>
              </a:rPr>
              <a:t>Der Urheber erhält</a:t>
            </a:r>
          </a:p>
          <a:p>
            <a:pPr lvl="2">
              <a:buFont typeface="Symbol" pitchFamily="18" charset="2"/>
              <a:buChar char="-"/>
              <a:defRPr/>
            </a:pPr>
            <a:r>
              <a:rPr lang="de-DE" sz="2000" dirty="0" smtClean="0">
                <a:solidFill>
                  <a:schemeClr val="accent2">
                    <a:lumMod val="50000"/>
                  </a:schemeClr>
                </a:solidFill>
              </a:rPr>
              <a:t>Positives Benutzungsrecht</a:t>
            </a:r>
          </a:p>
          <a:p>
            <a:pPr lvl="2">
              <a:buFont typeface="Symbol" pitchFamily="18" charset="2"/>
              <a:buChar char="-"/>
              <a:defRPr/>
            </a:pPr>
            <a:r>
              <a:rPr lang="de-DE" sz="2000" dirty="0" smtClean="0">
                <a:solidFill>
                  <a:schemeClr val="accent2">
                    <a:lumMod val="50000"/>
                  </a:schemeClr>
                </a:solidFill>
              </a:rPr>
              <a:t>Negatives Verbotsrecht</a:t>
            </a:r>
          </a:p>
          <a:p>
            <a:pPr lvl="1">
              <a:buFont typeface="Wingdings" pitchFamily="2" charset="2"/>
              <a:buChar char="Ø"/>
              <a:defRPr/>
            </a:pPr>
            <a:endParaRPr lang="de-DE" dirty="0" smtClean="0">
              <a:solidFill>
                <a:schemeClr val="accent2">
                  <a:lumMod val="50000"/>
                </a:schemeClr>
              </a:solidFill>
            </a:endParaRPr>
          </a:p>
          <a:p>
            <a:pPr lvl="1">
              <a:buFont typeface="Wingdings" pitchFamily="2" charset="2"/>
              <a:buChar char="Ø"/>
              <a:defRPr/>
            </a:pPr>
            <a:r>
              <a:rPr lang="de-DE" dirty="0" smtClean="0">
                <a:solidFill>
                  <a:schemeClr val="accent2">
                    <a:lumMod val="50000"/>
                  </a:schemeClr>
                </a:solidFill>
              </a:rPr>
              <a:t>Ausgestaltung der einzelnen Verwertungsrechte durch das UrhG folgt dem Grundsatz der tunlichst angemessenen Beteiligung des Urhebers am wirtschaftlichen Nutzen seines Werkes</a:t>
            </a:r>
          </a:p>
          <a:p>
            <a:pPr lvl="1">
              <a:buFont typeface="Wingdings" pitchFamily="2" charset="2"/>
              <a:buChar char="Ø"/>
              <a:defRPr/>
            </a:pPr>
            <a:endParaRPr lang="de-DE" dirty="0">
              <a:solidFill>
                <a:schemeClr val="accent2">
                  <a:lumMod val="50000"/>
                </a:schemeClr>
              </a:solidFill>
            </a:endParaRPr>
          </a:p>
          <a:p>
            <a:pPr lvl="1">
              <a:buFont typeface="Wingdings" pitchFamily="2" charset="2"/>
              <a:buChar char="Ø"/>
              <a:defRPr/>
            </a:pPr>
            <a:r>
              <a:rPr lang="de-DE" dirty="0" smtClean="0">
                <a:solidFill>
                  <a:schemeClr val="accent2">
                    <a:lumMod val="50000"/>
                  </a:schemeClr>
                </a:solidFill>
              </a:rPr>
              <a:t>Auch noch unbekannte Nutzungsarten bleiben dem Urheber vorbehalten (insbesondere neue Medien)</a:t>
            </a:r>
          </a:p>
        </p:txBody>
      </p:sp>
    </p:spTree>
    <p:extLst>
      <p:ext uri="{BB962C8B-B14F-4D97-AF65-F5344CB8AC3E}">
        <p14:creationId xmlns:p14="http://schemas.microsoft.com/office/powerpoint/2010/main" val="2198179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lgn="ctr">
              <a:defRPr/>
            </a:pPr>
            <a:r>
              <a:rPr lang="de-DE" dirty="0" smtClean="0">
                <a:ea typeface="+mj-ea"/>
                <a:cs typeface="+mj-cs"/>
              </a:rPr>
              <a:t>Verwertungsrechte</a:t>
            </a:r>
            <a:endParaRPr lang="de-DE" dirty="0">
              <a:ea typeface="+mj-ea"/>
              <a:cs typeface="+mj-cs"/>
            </a:endParaRPr>
          </a:p>
        </p:txBody>
      </p:sp>
      <p:sp>
        <p:nvSpPr>
          <p:cNvPr id="32771" name="Rectangle 3"/>
          <p:cNvSpPr>
            <a:spLocks noGrp="1" noChangeArrowheads="1"/>
          </p:cNvSpPr>
          <p:nvPr>
            <p:ph type="body" sz="half" idx="1"/>
          </p:nvPr>
        </p:nvSpPr>
        <p:spPr>
          <a:xfrm>
            <a:off x="323850" y="1196975"/>
            <a:ext cx="8439150" cy="404813"/>
          </a:xfrm>
        </p:spPr>
        <p:txBody>
          <a:bodyPr>
            <a:normAutofit fontScale="77500" lnSpcReduction="20000"/>
          </a:bodyPr>
          <a:lstStyle/>
          <a:p>
            <a:pPr>
              <a:defRPr/>
            </a:pPr>
            <a:r>
              <a:rPr lang="de-DE" u="sng" dirty="0" smtClean="0">
                <a:solidFill>
                  <a:schemeClr val="accent2">
                    <a:lumMod val="50000"/>
                  </a:schemeClr>
                </a:solidFill>
                <a:ea typeface="ＭＳ Ｐゴシック" pitchFamily="34" charset="-128"/>
              </a:rPr>
              <a:t>Verwertungsrechte (aufgezählt in§15 UrhG)</a:t>
            </a:r>
          </a:p>
        </p:txBody>
      </p:sp>
      <p:graphicFrame>
        <p:nvGraphicFramePr>
          <p:cNvPr id="432163" name="Group 35"/>
          <p:cNvGraphicFramePr>
            <a:graphicFrameLocks noGrp="1"/>
          </p:cNvGraphicFramePr>
          <p:nvPr>
            <p:ph sz="half" idx="2"/>
          </p:nvPr>
        </p:nvGraphicFramePr>
        <p:xfrm>
          <a:off x="468313" y="1773238"/>
          <a:ext cx="8370887" cy="3887787"/>
        </p:xfrm>
        <a:graphic>
          <a:graphicData uri="http://schemas.openxmlformats.org/drawingml/2006/table">
            <a:tbl>
              <a:tblPr/>
              <a:tblGrid>
                <a:gridCol w="3598862"/>
                <a:gridCol w="4772025"/>
              </a:tblGrid>
              <a:tr h="3887787">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1" i="0" u="none" strike="noStrike" cap="none" normalizeH="0" baseline="0" dirty="0" smtClean="0">
                          <a:ln>
                            <a:noFill/>
                          </a:ln>
                          <a:solidFill>
                            <a:schemeClr val="accent2">
                              <a:lumMod val="50000"/>
                            </a:schemeClr>
                          </a:solidFill>
                          <a:effectLst/>
                          <a:latin typeface="Arial" charset="0"/>
                          <a:ea typeface="ＭＳ Ｐゴシック" charset="-128"/>
                        </a:rPr>
                        <a:t>Körperliche Verwertung</a:t>
                      </a: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7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16: Vervielfältigung</a:t>
                      </a:r>
                    </a:p>
                    <a:p>
                      <a:pPr marL="0" marR="0" lvl="0" indent="0" algn="l" defTabSz="914400" rtl="0" eaLnBrk="0" fontAlgn="base" latinLnBrk="0" hangingPunct="0">
                        <a:lnSpc>
                          <a:spcPct val="17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17: Verbreitung</a:t>
                      </a:r>
                    </a:p>
                    <a:p>
                      <a:pPr marL="0" marR="0" lvl="0" indent="0" algn="l" defTabSz="914400" rtl="0" eaLnBrk="0" fontAlgn="base" latinLnBrk="0" hangingPunct="0">
                        <a:lnSpc>
                          <a:spcPct val="17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18: Ausstellung</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1" i="0" u="none" strike="noStrike" cap="none" normalizeH="0" baseline="0" dirty="0" smtClean="0">
                          <a:ln>
                            <a:noFill/>
                          </a:ln>
                          <a:solidFill>
                            <a:schemeClr val="accent2">
                              <a:lumMod val="50000"/>
                            </a:schemeClr>
                          </a:solidFill>
                          <a:effectLst/>
                          <a:latin typeface="Arial" charset="0"/>
                          <a:ea typeface="ＭＳ Ｐゴシック" charset="-128"/>
                        </a:rPr>
                        <a:t>Unkörperliche Verwertung</a:t>
                      </a: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(siehe Aufzählung in § 15 Abs. 2)</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3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19: Vortrag, Aufführung, Vorführung</a:t>
                      </a:r>
                    </a:p>
                    <a:p>
                      <a:pPr marL="0" marR="0" lvl="0" indent="0" algn="l" defTabSz="914400" rtl="0" eaLnBrk="0" fontAlgn="base" latinLnBrk="0" hangingPunct="0">
                        <a:lnSpc>
                          <a:spcPct val="13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19a: öffentliche Zugänglichmachung</a:t>
                      </a:r>
                    </a:p>
                    <a:p>
                      <a:pPr marL="0" marR="0" lvl="0" indent="0" algn="l" defTabSz="914400" rtl="0" eaLnBrk="0" fontAlgn="base" latinLnBrk="0" hangingPunct="0">
                        <a:lnSpc>
                          <a:spcPct val="13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20: Sendung (Rundfunk)</a:t>
                      </a:r>
                    </a:p>
                    <a:p>
                      <a:pPr marL="0" marR="0" lvl="0" indent="0" algn="l" defTabSz="914400" rtl="0" eaLnBrk="0" fontAlgn="base" latinLnBrk="0" hangingPunct="0">
                        <a:lnSpc>
                          <a:spcPct val="13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21: Wiedergabe durch Bild- und 	Tonträger</a:t>
                      </a:r>
                    </a:p>
                    <a:p>
                      <a:pPr marL="0" marR="0" lvl="0" indent="0" algn="l" defTabSz="914400" rtl="0" eaLnBrk="0" fontAlgn="base" latinLnBrk="0" hangingPunct="0">
                        <a:lnSpc>
                          <a:spcPct val="13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22: Wiedergabe von Funksendungen 	und von öffentlicher Zugänglichmachung</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48" name="Text Box 36"/>
          <p:cNvSpPr txBox="1">
            <a:spLocks noChangeArrowheads="1"/>
          </p:cNvSpPr>
          <p:nvPr/>
        </p:nvSpPr>
        <p:spPr bwMode="auto">
          <a:xfrm>
            <a:off x="468313" y="5734050"/>
            <a:ext cx="83518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a:solidFill>
                  <a:srgbClr val="FF0000"/>
                </a:solidFill>
              </a:rPr>
              <a:t>beachte: der reine Konsum (lesen, anhören, anschauen…) ist idR urheberrechtlich irrelevant, d.h. es sind keine entsprechenden Rechte erforderlich</a:t>
            </a:r>
          </a:p>
        </p:txBody>
      </p:sp>
    </p:spTree>
    <p:extLst>
      <p:ext uri="{BB962C8B-B14F-4D97-AF65-F5344CB8AC3E}">
        <p14:creationId xmlns:p14="http://schemas.microsoft.com/office/powerpoint/2010/main" val="1822515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defRPr/>
            </a:pPr>
            <a:r>
              <a:rPr lang="de-DE" dirty="0" smtClean="0"/>
              <a:t>Beispiele</a:t>
            </a:r>
            <a:endParaRPr lang="de-DE" dirty="0"/>
          </a:p>
        </p:txBody>
      </p:sp>
      <p:sp>
        <p:nvSpPr>
          <p:cNvPr id="6" name="Inhaltsplatzhalter 5"/>
          <p:cNvSpPr>
            <a:spLocks noGrp="1"/>
          </p:cNvSpPr>
          <p:nvPr>
            <p:ph idx="1"/>
          </p:nvPr>
        </p:nvSpPr>
        <p:spPr/>
        <p:txBody>
          <a:bodyPr>
            <a:normAutofit fontScale="92500"/>
          </a:bodyPr>
          <a:lstStyle/>
          <a:p>
            <a:pPr marL="341313" indent="-341313" defTabSz="906463" eaLnBrk="1" hangingPunct="1">
              <a:lnSpc>
                <a:spcPct val="90000"/>
              </a:lnSpc>
              <a:buClrTx/>
              <a:buSzTx/>
              <a:buFont typeface="Wingdings" pitchFamily="2" charset="2"/>
              <a:buBlip>
                <a:blip r:embed="rId3"/>
              </a:buBlip>
              <a:tabLst/>
              <a:defRPr/>
            </a:pPr>
            <a:r>
              <a:rPr lang="de-DE" b="1" dirty="0" smtClean="0">
                <a:solidFill>
                  <a:schemeClr val="accent2">
                    <a:lumMod val="50000"/>
                  </a:schemeClr>
                </a:solidFill>
                <a:ea typeface="+mn-ea"/>
                <a:cs typeface="+mn-cs"/>
              </a:rPr>
              <a:t>Beispiele </a:t>
            </a:r>
            <a:r>
              <a:rPr lang="de-DE" b="1" dirty="0">
                <a:solidFill>
                  <a:schemeClr val="accent2">
                    <a:lumMod val="50000"/>
                  </a:schemeClr>
                </a:solidFill>
                <a:ea typeface="+mn-ea"/>
                <a:cs typeface="+mn-cs"/>
              </a:rPr>
              <a:t>für </a:t>
            </a:r>
            <a:r>
              <a:rPr lang="de-DE" b="1" dirty="0" smtClean="0">
                <a:solidFill>
                  <a:schemeClr val="accent2">
                    <a:lumMod val="50000"/>
                  </a:schemeClr>
                </a:solidFill>
                <a:ea typeface="+mn-ea"/>
                <a:cs typeface="+mn-cs"/>
              </a:rPr>
              <a:t>Verwertungsrechte (§§ 15 </a:t>
            </a:r>
            <a:r>
              <a:rPr lang="de-DE" b="1" dirty="0">
                <a:solidFill>
                  <a:schemeClr val="accent2">
                    <a:lumMod val="50000"/>
                  </a:schemeClr>
                </a:solidFill>
                <a:ea typeface="+mn-ea"/>
                <a:cs typeface="+mn-cs"/>
              </a:rPr>
              <a:t>ff</a:t>
            </a:r>
            <a:r>
              <a:rPr lang="de-DE" b="1" dirty="0" smtClean="0">
                <a:solidFill>
                  <a:schemeClr val="accent2">
                    <a:lumMod val="50000"/>
                  </a:schemeClr>
                </a:solidFill>
                <a:ea typeface="+mn-ea"/>
                <a:cs typeface="+mn-cs"/>
              </a:rPr>
              <a:t>.):</a:t>
            </a:r>
            <a:endParaRPr lang="de-DE" b="1" dirty="0">
              <a:solidFill>
                <a:schemeClr val="accent2">
                  <a:lumMod val="50000"/>
                </a:schemeClr>
              </a:solidFill>
              <a:ea typeface="+mn-ea"/>
              <a:cs typeface="+mn-cs"/>
            </a:endParaRPr>
          </a:p>
          <a:p>
            <a:pPr marL="796925" lvl="1" indent="-342900" defTabSz="906463" eaLnBrk="1" hangingPunct="1">
              <a:buClrTx/>
              <a:buSzTx/>
              <a:buFont typeface="Wingdings" pitchFamily="2" charset="2"/>
              <a:buChar char="Ø"/>
              <a:tabLst/>
              <a:defRPr/>
            </a:pPr>
            <a:r>
              <a:rPr lang="de-DE" b="1" dirty="0">
                <a:solidFill>
                  <a:schemeClr val="accent2">
                    <a:lumMod val="50000"/>
                  </a:schemeClr>
                </a:solidFill>
              </a:rPr>
              <a:t>Vervielfältigungsrecht</a:t>
            </a:r>
            <a:r>
              <a:rPr lang="de-DE" dirty="0">
                <a:solidFill>
                  <a:schemeClr val="accent2">
                    <a:lumMod val="50000"/>
                  </a:schemeClr>
                </a:solidFill>
              </a:rPr>
              <a:t> (§16), z.B. </a:t>
            </a:r>
            <a:r>
              <a:rPr lang="de-DE" dirty="0">
                <a:solidFill>
                  <a:srgbClr val="FF0000"/>
                </a:solidFill>
              </a:rPr>
              <a:t>Scannen, Kopieren, Speichern, </a:t>
            </a:r>
            <a:r>
              <a:rPr lang="de-DE" dirty="0" err="1">
                <a:solidFill>
                  <a:srgbClr val="FF0000"/>
                </a:solidFill>
              </a:rPr>
              <a:t>Up</a:t>
            </a:r>
            <a:r>
              <a:rPr lang="de-DE" dirty="0">
                <a:solidFill>
                  <a:srgbClr val="FF0000"/>
                </a:solidFill>
              </a:rPr>
              <a:t>- und Download</a:t>
            </a:r>
          </a:p>
          <a:p>
            <a:pPr marL="796925" lvl="1" indent="-342900" defTabSz="906463" eaLnBrk="1" hangingPunct="1">
              <a:buClrTx/>
              <a:buSzTx/>
              <a:buFont typeface="Wingdings" pitchFamily="2" charset="2"/>
              <a:buChar char="Ø"/>
              <a:tabLst/>
              <a:defRPr/>
            </a:pPr>
            <a:r>
              <a:rPr lang="de-DE" b="1" dirty="0">
                <a:solidFill>
                  <a:schemeClr val="accent2">
                    <a:lumMod val="50000"/>
                  </a:schemeClr>
                </a:solidFill>
              </a:rPr>
              <a:t>Verbreitungsrecht </a:t>
            </a:r>
            <a:r>
              <a:rPr lang="de-DE" dirty="0">
                <a:solidFill>
                  <a:schemeClr val="accent2">
                    <a:lumMod val="50000"/>
                  </a:schemeClr>
                </a:solidFill>
              </a:rPr>
              <a:t>(§17), z.B. </a:t>
            </a:r>
            <a:r>
              <a:rPr lang="de-DE" dirty="0">
                <a:solidFill>
                  <a:srgbClr val="FF0000"/>
                </a:solidFill>
              </a:rPr>
              <a:t>Verkauf, Vermietung, Verleih; Achtung: </a:t>
            </a:r>
            <a:r>
              <a:rPr lang="de-DE" dirty="0" smtClean="0">
                <a:solidFill>
                  <a:srgbClr val="FF0000"/>
                </a:solidFill>
              </a:rPr>
              <a:t>Erschöpfungsgrundsatz</a:t>
            </a:r>
            <a:endParaRPr lang="de-DE" dirty="0">
              <a:solidFill>
                <a:srgbClr val="FF0000"/>
              </a:solidFill>
            </a:endParaRPr>
          </a:p>
          <a:p>
            <a:pPr marL="796925" lvl="1" indent="-342900" defTabSz="906463" eaLnBrk="1" hangingPunct="1">
              <a:buClrTx/>
              <a:buSzTx/>
              <a:buFont typeface="Wingdings" pitchFamily="2" charset="2"/>
              <a:buChar char="Ø"/>
              <a:tabLst/>
              <a:defRPr/>
            </a:pPr>
            <a:r>
              <a:rPr lang="de-DE" b="1" dirty="0">
                <a:solidFill>
                  <a:schemeClr val="accent2">
                    <a:lumMod val="50000"/>
                  </a:schemeClr>
                </a:solidFill>
              </a:rPr>
              <a:t>Vortrags-, Aufführungs- und Vorführungsrecht</a:t>
            </a:r>
            <a:r>
              <a:rPr lang="de-DE" dirty="0">
                <a:solidFill>
                  <a:schemeClr val="accent2">
                    <a:lumMod val="50000"/>
                  </a:schemeClr>
                </a:solidFill>
              </a:rPr>
              <a:t> (§19), </a:t>
            </a:r>
            <a:r>
              <a:rPr lang="de-DE" dirty="0">
                <a:solidFill>
                  <a:srgbClr val="FF0000"/>
                </a:solidFill>
              </a:rPr>
              <a:t>z.B. Theaterstücke, Musicals, Filme</a:t>
            </a:r>
          </a:p>
          <a:p>
            <a:pPr marL="796925" lvl="1" indent="-342900" defTabSz="906463" eaLnBrk="1" hangingPunct="1">
              <a:buClrTx/>
              <a:buSzTx/>
              <a:buFont typeface="Wingdings" pitchFamily="2" charset="2"/>
              <a:buChar char="Ø"/>
              <a:tabLst/>
              <a:defRPr/>
            </a:pPr>
            <a:r>
              <a:rPr lang="de-DE" b="1" dirty="0">
                <a:solidFill>
                  <a:schemeClr val="accent2">
                    <a:lumMod val="50000"/>
                  </a:schemeClr>
                </a:solidFill>
              </a:rPr>
              <a:t>Recht der öffentlichen Zugänglichmachung</a:t>
            </a:r>
            <a:r>
              <a:rPr lang="de-DE" dirty="0">
                <a:solidFill>
                  <a:schemeClr val="accent2">
                    <a:lumMod val="50000"/>
                  </a:schemeClr>
                </a:solidFill>
              </a:rPr>
              <a:t> (§19a), </a:t>
            </a:r>
            <a:r>
              <a:rPr lang="de-DE" dirty="0">
                <a:solidFill>
                  <a:srgbClr val="FF0000"/>
                </a:solidFill>
              </a:rPr>
              <a:t>Bereitstellung im Internet oder Schulintranet</a:t>
            </a:r>
          </a:p>
          <a:p>
            <a:pPr>
              <a:defRPr/>
            </a:pPr>
            <a:endParaRPr lang="de-DE" dirty="0"/>
          </a:p>
        </p:txBody>
      </p:sp>
    </p:spTree>
    <p:extLst>
      <p:ext uri="{BB962C8B-B14F-4D97-AF65-F5344CB8AC3E}">
        <p14:creationId xmlns:p14="http://schemas.microsoft.com/office/powerpoint/2010/main" val="82820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ctr">
              <a:defRPr/>
            </a:pPr>
            <a:r>
              <a:rPr lang="de-DE" dirty="0" smtClean="0">
                <a:solidFill>
                  <a:schemeClr val="accent2">
                    <a:lumMod val="50000"/>
                  </a:schemeClr>
                </a:solidFill>
              </a:rPr>
              <a:t/>
            </a:r>
            <a:br>
              <a:rPr lang="de-DE" dirty="0" smtClean="0">
                <a:solidFill>
                  <a:schemeClr val="accent2">
                    <a:lumMod val="50000"/>
                  </a:schemeClr>
                </a:solidFill>
              </a:rPr>
            </a:br>
            <a:r>
              <a:rPr lang="de-DE" dirty="0" smtClean="0">
                <a:solidFill>
                  <a:schemeClr val="accent2">
                    <a:lumMod val="50000"/>
                  </a:schemeClr>
                </a:solidFill>
              </a:rPr>
              <a:t>Vervielfältigungsrecht</a:t>
            </a:r>
            <a:r>
              <a:rPr lang="de-DE" dirty="0">
                <a:solidFill>
                  <a:schemeClr val="accent2">
                    <a:lumMod val="50000"/>
                  </a:schemeClr>
                </a:solidFill>
              </a:rPr>
              <a:t/>
            </a:r>
            <a:br>
              <a:rPr lang="de-DE" dirty="0">
                <a:solidFill>
                  <a:schemeClr val="accent2">
                    <a:lumMod val="50000"/>
                  </a:schemeClr>
                </a:solidFill>
              </a:rPr>
            </a:br>
            <a:endParaRPr lang="de-DE" dirty="0">
              <a:solidFill>
                <a:schemeClr val="accent2">
                  <a:lumMod val="50000"/>
                </a:schemeClr>
              </a:solidFill>
            </a:endParaRPr>
          </a:p>
        </p:txBody>
      </p:sp>
      <p:sp>
        <p:nvSpPr>
          <p:cNvPr id="6" name="Inhaltsplatzhalter 5"/>
          <p:cNvSpPr>
            <a:spLocks noGrp="1"/>
          </p:cNvSpPr>
          <p:nvPr>
            <p:ph idx="1"/>
          </p:nvPr>
        </p:nvSpPr>
        <p:spPr/>
        <p:txBody>
          <a:bodyPr/>
          <a:lstStyle/>
          <a:p>
            <a:pPr marL="457200">
              <a:defRPr/>
            </a:pPr>
            <a:r>
              <a:rPr lang="de-DE" dirty="0" smtClean="0">
                <a:solidFill>
                  <a:schemeClr val="accent2">
                    <a:lumMod val="50000"/>
                  </a:schemeClr>
                </a:solidFill>
                <a:cs typeface="Calibri" pitchFamily="34" charset="0"/>
              </a:rPr>
              <a:t>Herstellung </a:t>
            </a:r>
            <a:r>
              <a:rPr lang="de-DE" dirty="0">
                <a:solidFill>
                  <a:schemeClr val="accent2">
                    <a:lumMod val="50000"/>
                  </a:schemeClr>
                </a:solidFill>
                <a:cs typeface="Calibri" pitchFamily="34" charset="0"/>
              </a:rPr>
              <a:t>von Vervielfältigungsstücken eines Werkes (§ 16 UrhG</a:t>
            </a:r>
            <a:r>
              <a:rPr lang="de-DE" dirty="0" smtClean="0">
                <a:solidFill>
                  <a:schemeClr val="accent2">
                    <a:lumMod val="50000"/>
                  </a:schemeClr>
                </a:solidFill>
                <a:cs typeface="Calibri" pitchFamily="34" charset="0"/>
              </a:rPr>
              <a:t>)</a:t>
            </a:r>
            <a:endParaRPr lang="de-DE" dirty="0">
              <a:solidFill>
                <a:schemeClr val="accent2">
                  <a:lumMod val="50000"/>
                </a:schemeClr>
              </a:solidFill>
              <a:cs typeface="Calibri" pitchFamily="34" charset="0"/>
            </a:endParaRPr>
          </a:p>
          <a:p>
            <a:pPr marL="1257300" lvl="2" indent="-342900" eaLnBrk="1" hangingPunct="1">
              <a:buClrTx/>
              <a:buSzTx/>
              <a:buFont typeface="Wingdings" pitchFamily="2" charset="2"/>
              <a:buChar char="Ø"/>
              <a:tabLst/>
              <a:defRPr/>
            </a:pPr>
            <a:r>
              <a:rPr lang="de-DE" sz="2000" b="1" dirty="0">
                <a:solidFill>
                  <a:schemeClr val="accent2">
                    <a:lumMod val="50000"/>
                  </a:schemeClr>
                </a:solidFill>
                <a:cs typeface="Calibri" pitchFamily="34" charset="0"/>
              </a:rPr>
              <a:t>Vervielfältigung</a:t>
            </a:r>
            <a:r>
              <a:rPr lang="de-DE" sz="2000" dirty="0">
                <a:solidFill>
                  <a:schemeClr val="accent2">
                    <a:lumMod val="50000"/>
                  </a:schemeClr>
                </a:solidFill>
                <a:cs typeface="Calibri" pitchFamily="34" charset="0"/>
              </a:rPr>
              <a:t>: </a:t>
            </a:r>
            <a:endParaRPr lang="de-DE" sz="2000" dirty="0" smtClean="0">
              <a:solidFill>
                <a:schemeClr val="accent2">
                  <a:lumMod val="50000"/>
                </a:schemeClr>
              </a:solidFill>
              <a:cs typeface="Calibri" pitchFamily="34" charset="0"/>
            </a:endParaRPr>
          </a:p>
          <a:p>
            <a:pPr marL="1390650" lvl="3" indent="0" eaLnBrk="1" hangingPunct="1">
              <a:buClrTx/>
              <a:buSzTx/>
              <a:buFontTx/>
              <a:buNone/>
              <a:tabLst/>
              <a:defRPr/>
            </a:pPr>
            <a:r>
              <a:rPr lang="de-DE" sz="2000" dirty="0" smtClean="0">
                <a:solidFill>
                  <a:schemeClr val="accent2">
                    <a:lumMod val="50000"/>
                  </a:schemeClr>
                </a:solidFill>
                <a:cs typeface="Calibri" pitchFamily="34" charset="0"/>
              </a:rPr>
              <a:t>Die Herstellung einer oder mehrerer </a:t>
            </a:r>
            <a:r>
              <a:rPr lang="de-DE" sz="2000" b="1" dirty="0" smtClean="0">
                <a:solidFill>
                  <a:schemeClr val="accent2">
                    <a:lumMod val="50000"/>
                  </a:schemeClr>
                </a:solidFill>
                <a:cs typeface="Calibri" pitchFamily="34" charset="0"/>
              </a:rPr>
              <a:t>Festlegungen</a:t>
            </a:r>
            <a:r>
              <a:rPr lang="de-DE" sz="2000" dirty="0" smtClean="0">
                <a:solidFill>
                  <a:schemeClr val="accent2">
                    <a:lumMod val="50000"/>
                  </a:schemeClr>
                </a:solidFill>
                <a:cs typeface="Calibri" pitchFamily="34" charset="0"/>
              </a:rPr>
              <a:t> eines Werkes, die geeignet sind, das Werk den menschlichen Sinne auf irgendeine Art und Weise wiederholt unmittelbar oder mittelbar wahrnehmbar zu machen.</a:t>
            </a:r>
          </a:p>
          <a:p>
            <a:pPr marL="1257300" lvl="2" indent="-342900" eaLnBrk="1" hangingPunct="1">
              <a:buClrTx/>
              <a:buSzTx/>
              <a:buFont typeface="Wingdings" pitchFamily="2" charset="2"/>
              <a:buChar char="Ø"/>
              <a:tabLst/>
              <a:defRPr/>
            </a:pPr>
            <a:r>
              <a:rPr lang="de-DE" sz="2000" dirty="0" smtClean="0">
                <a:solidFill>
                  <a:schemeClr val="accent2">
                    <a:lumMod val="50000"/>
                  </a:schemeClr>
                </a:solidFill>
                <a:cs typeface="Calibri" pitchFamily="34" charset="0"/>
              </a:rPr>
              <a:t>Beispiele:</a:t>
            </a:r>
          </a:p>
          <a:p>
            <a:pPr marL="1390650" lvl="3" indent="0" eaLnBrk="1" hangingPunct="1">
              <a:buClrTx/>
              <a:buSzTx/>
              <a:buFontTx/>
              <a:buNone/>
              <a:tabLst/>
              <a:defRPr/>
            </a:pPr>
            <a:r>
              <a:rPr lang="de-DE" sz="2000" dirty="0" smtClean="0">
                <a:solidFill>
                  <a:schemeClr val="accent2">
                    <a:lumMod val="50000"/>
                  </a:schemeClr>
                </a:solidFill>
                <a:cs typeface="Calibri" pitchFamily="34" charset="0"/>
              </a:rPr>
              <a:t>Bücher, Kunstdrucke, Fotografien etc.</a:t>
            </a:r>
            <a:endParaRPr lang="de-DE" sz="2000" dirty="0">
              <a:cs typeface="Calibri" pitchFamily="34" charset="0"/>
            </a:endParaRPr>
          </a:p>
        </p:txBody>
      </p:sp>
    </p:spTree>
    <p:extLst>
      <p:ext uri="{BB962C8B-B14F-4D97-AF65-F5344CB8AC3E}">
        <p14:creationId xmlns:p14="http://schemas.microsoft.com/office/powerpoint/2010/main" val="1929177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Mißverständnis</a:t>
            </a:r>
            <a:endParaRPr lang="de-D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47937" y="2062956"/>
            <a:ext cx="4048125" cy="3600450"/>
          </a:xfrm>
          <a:noFill/>
        </p:spPr>
      </p:pic>
    </p:spTree>
    <p:extLst>
      <p:ext uri="{BB962C8B-B14F-4D97-AF65-F5344CB8AC3E}">
        <p14:creationId xmlns:p14="http://schemas.microsoft.com/office/powerpoint/2010/main" val="240650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ctr">
              <a:defRPr/>
            </a:pPr>
            <a:r>
              <a:rPr lang="de-DE" sz="2000" dirty="0" smtClean="0">
                <a:effectLst>
                  <a:outerShdw blurRad="38100" dist="38100" dir="2700000" algn="tl">
                    <a:srgbClr val="C0C0C0"/>
                  </a:outerShdw>
                </a:effectLst>
              </a:rPr>
              <a:t>System des Immaterialgüterrechts</a:t>
            </a:r>
          </a:p>
        </p:txBody>
      </p:sp>
      <p:sp>
        <p:nvSpPr>
          <p:cNvPr id="9219" name="Rectangle 3"/>
          <p:cNvSpPr>
            <a:spLocks noGrp="1" noChangeArrowheads="1"/>
          </p:cNvSpPr>
          <p:nvPr>
            <p:ph type="body" sz="half" idx="1"/>
          </p:nvPr>
        </p:nvSpPr>
        <p:spPr>
          <a:xfrm>
            <a:off x="395288" y="1268413"/>
            <a:ext cx="8439150" cy="5334000"/>
          </a:xfrm>
        </p:spPr>
        <p:txBody>
          <a:bodyPr/>
          <a:lstStyle/>
          <a:p>
            <a:pPr algn="ctr">
              <a:defRPr/>
            </a:pPr>
            <a:r>
              <a:rPr lang="de-DE" b="1" dirty="0" smtClean="0">
                <a:solidFill>
                  <a:schemeClr val="accent2">
                    <a:lumMod val="50000"/>
                  </a:schemeClr>
                </a:solidFill>
                <a:ea typeface="ＭＳ Ｐゴシック" pitchFamily="34" charset="-128"/>
              </a:rPr>
              <a:t>Schutzvoraussetzungen</a:t>
            </a:r>
          </a:p>
        </p:txBody>
      </p:sp>
      <p:graphicFrame>
        <p:nvGraphicFramePr>
          <p:cNvPr id="390173" name="Group 29"/>
          <p:cNvGraphicFramePr>
            <a:graphicFrameLocks noGrp="1"/>
          </p:cNvGraphicFramePr>
          <p:nvPr>
            <p:ph sz="half" idx="2"/>
          </p:nvPr>
        </p:nvGraphicFramePr>
        <p:xfrm>
          <a:off x="395288" y="1773238"/>
          <a:ext cx="8443912" cy="4856162"/>
        </p:xfrm>
        <a:graphic>
          <a:graphicData uri="http://schemas.openxmlformats.org/drawingml/2006/table">
            <a:tbl>
              <a:tblPr/>
              <a:tblGrid>
                <a:gridCol w="2814637"/>
                <a:gridCol w="2814638"/>
                <a:gridCol w="2814637"/>
              </a:tblGrid>
              <a:tr h="4856162">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Urheberrecht,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 1, 2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Persönliche geistige Schöpfung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Kein formeller Akt (Eintragung etc.) </a:t>
                      </a:r>
                      <a:r>
                        <a:rPr kumimoji="0" lang="de-DE" sz="1800" b="0" i="0" u="none" strike="noStrike" cap="none" normalizeH="0" baseline="0" dirty="0" err="1" smtClean="0">
                          <a:ln>
                            <a:noFill/>
                          </a:ln>
                          <a:solidFill>
                            <a:schemeClr val="accent2">
                              <a:lumMod val="50000"/>
                            </a:schemeClr>
                          </a:solidFill>
                          <a:effectLst/>
                          <a:latin typeface="Arial" charset="0"/>
                          <a:ea typeface="ＭＳ Ｐゴシック" charset="-128"/>
                        </a:rPr>
                        <a:t>erf</a:t>
                      </a: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Auch geheimer Werke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Patent(recht),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 1 PatG: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Erfindung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Anmeldung </a:t>
                      </a:r>
                      <a:r>
                        <a:rPr kumimoji="0" lang="de-DE" sz="1800" b="0" i="0" u="none" strike="noStrike" cap="none" normalizeH="0" baseline="0" dirty="0" err="1" smtClean="0">
                          <a:ln>
                            <a:noFill/>
                          </a:ln>
                          <a:solidFill>
                            <a:schemeClr val="accent2">
                              <a:lumMod val="50000"/>
                            </a:schemeClr>
                          </a:solidFill>
                          <a:effectLst/>
                          <a:latin typeface="Arial" charset="0"/>
                          <a:ea typeface="ＭＳ Ｐゴシック" charset="-128"/>
                        </a:rPr>
                        <a:t>erf</a:t>
                      </a: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Publikation</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Marke(</a:t>
                      </a:r>
                      <a:r>
                        <a:rPr kumimoji="0" lang="de-DE" sz="1800" b="1" i="0" u="none" strike="noStrike" cap="none" normalizeH="0" baseline="0" dirty="0" err="1" smtClean="0">
                          <a:ln>
                            <a:noFill/>
                          </a:ln>
                          <a:solidFill>
                            <a:schemeClr val="accent2">
                              <a:lumMod val="50000"/>
                            </a:schemeClr>
                          </a:solidFill>
                          <a:effectLst/>
                          <a:latin typeface="Arial" charset="0"/>
                          <a:ea typeface="ＭＳ Ｐゴシック" charset="-128"/>
                        </a:rPr>
                        <a:t>nrecht</a:t>
                      </a: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rPr>
                        <a:t>§§ 1, 3 MarkenG: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1"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Unterscheidungs-zeichen</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Char char="q"/>
                        <a:tabLst>
                          <a:tab pos="285750" algn="l"/>
                          <a:tab pos="762000" algn="l"/>
                          <a:tab pos="1238250" algn="l"/>
                          <a:tab pos="1714500" algn="l"/>
                          <a:tab pos="2190750" algn="l"/>
                        </a:tabLst>
                      </a:pPr>
                      <a:r>
                        <a:rPr kumimoji="0" lang="de-DE" sz="1800" b="0" i="0" u="none" strike="noStrike" cap="none" normalizeH="0" baseline="0" dirty="0" smtClean="0">
                          <a:ln>
                            <a:noFill/>
                          </a:ln>
                          <a:solidFill>
                            <a:schemeClr val="accent2">
                              <a:lumMod val="50000"/>
                            </a:schemeClr>
                          </a:solidFill>
                          <a:effectLst/>
                          <a:latin typeface="Arial" charset="0"/>
                          <a:ea typeface="ＭＳ Ｐゴシック" charset="-128"/>
                        </a:rPr>
                        <a:t> entweder Eintragung, oder Verkehrsgeltung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1800" b="0" i="0" u="none" strike="noStrike" cap="none" normalizeH="0" baseline="0" dirty="0" smtClean="0">
                        <a:ln>
                          <a:noFill/>
                        </a:ln>
                        <a:solidFill>
                          <a:schemeClr val="tx1"/>
                        </a:solidFill>
                        <a:effectLst/>
                        <a:latin typeface="Arial" charset="0"/>
                        <a:ea typeface="ＭＳ Ｐゴシック"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82" name="Picture 32" descr="MCj04398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9161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33" descr="MCj024111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2060575"/>
            <a:ext cx="7191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35" descr="coca col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9891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935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Verbreitungsrecht</a:t>
            </a:r>
            <a:endParaRPr lang="de-DE" dirty="0"/>
          </a:p>
        </p:txBody>
      </p:sp>
      <p:sp>
        <p:nvSpPr>
          <p:cNvPr id="3" name="Inhaltsplatzhalter 2"/>
          <p:cNvSpPr>
            <a:spLocks noGrp="1"/>
          </p:cNvSpPr>
          <p:nvPr>
            <p:ph idx="1"/>
          </p:nvPr>
        </p:nvSpPr>
        <p:spPr/>
        <p:txBody>
          <a:bodyPr>
            <a:normAutofit fontScale="92500" lnSpcReduction="20000"/>
          </a:bodyPr>
          <a:lstStyle/>
          <a:p>
            <a:pPr marL="1257300" lvl="2" indent="-342900" eaLnBrk="1" hangingPunct="1">
              <a:buClrTx/>
              <a:buSzTx/>
              <a:buFont typeface="Wingdings" pitchFamily="2" charset="2"/>
              <a:buChar char="Ø"/>
              <a:tabLst/>
              <a:defRPr/>
            </a:pPr>
            <a:endParaRPr lang="de-DE" sz="2000" dirty="0" smtClean="0">
              <a:solidFill>
                <a:schemeClr val="accent2">
                  <a:lumMod val="50000"/>
                </a:schemeClr>
              </a:solidFill>
            </a:endParaRPr>
          </a:p>
          <a:p>
            <a:pPr marL="781050" lvl="1" indent="-342900" eaLnBrk="1" hangingPunct="1">
              <a:buClrTx/>
              <a:buSzTx/>
              <a:buFont typeface="Wingdings" pitchFamily="2" charset="2"/>
              <a:buChar char="Ø"/>
              <a:tabLst/>
              <a:defRPr/>
            </a:pPr>
            <a:r>
              <a:rPr lang="de-DE" dirty="0" smtClean="0">
                <a:solidFill>
                  <a:schemeClr val="accent2">
                    <a:lumMod val="50000"/>
                  </a:schemeClr>
                </a:solidFill>
              </a:rPr>
              <a:t>Verbreiten ist das öffentliche </a:t>
            </a:r>
            <a:r>
              <a:rPr lang="de-DE" dirty="0">
                <a:solidFill>
                  <a:schemeClr val="accent2">
                    <a:lumMod val="50000"/>
                  </a:schemeClr>
                </a:solidFill>
              </a:rPr>
              <a:t>Anbieten und </a:t>
            </a:r>
            <a:r>
              <a:rPr lang="de-DE" dirty="0" smtClean="0">
                <a:solidFill>
                  <a:schemeClr val="accent2">
                    <a:lumMod val="50000"/>
                  </a:schemeClr>
                </a:solidFill>
              </a:rPr>
              <a:t>In-Verkehr-bringen </a:t>
            </a:r>
            <a:r>
              <a:rPr lang="de-DE" dirty="0" smtClean="0">
                <a:solidFill>
                  <a:schemeClr val="accent6">
                    <a:lumMod val="50000"/>
                  </a:schemeClr>
                </a:solidFill>
              </a:rPr>
              <a:t>des Originals</a:t>
            </a:r>
            <a:r>
              <a:rPr lang="de-DE" b="1" dirty="0" smtClean="0">
                <a:solidFill>
                  <a:schemeClr val="accent6">
                    <a:lumMod val="50000"/>
                  </a:schemeClr>
                </a:solidFill>
              </a:rPr>
              <a:t> </a:t>
            </a:r>
            <a:r>
              <a:rPr lang="de-DE" dirty="0" smtClean="0">
                <a:solidFill>
                  <a:schemeClr val="accent2">
                    <a:lumMod val="50000"/>
                  </a:schemeClr>
                </a:solidFill>
              </a:rPr>
              <a:t>oder eines Vervielfältigungsstückes eines Werkes </a:t>
            </a:r>
            <a:r>
              <a:rPr lang="de-DE" dirty="0">
                <a:solidFill>
                  <a:schemeClr val="accent2">
                    <a:lumMod val="50000"/>
                  </a:schemeClr>
                </a:solidFill>
              </a:rPr>
              <a:t>(§ 17 UrhG</a:t>
            </a:r>
            <a:r>
              <a:rPr lang="de-DE" dirty="0" smtClean="0">
                <a:solidFill>
                  <a:schemeClr val="accent2">
                    <a:lumMod val="50000"/>
                  </a:schemeClr>
                </a:solidFill>
              </a:rPr>
              <a:t>)</a:t>
            </a:r>
          </a:p>
          <a:p>
            <a:pPr marL="723900" lvl="1" eaLnBrk="1" hangingPunct="1">
              <a:buClrTx/>
              <a:buSzTx/>
              <a:buFont typeface="Wingdings" pitchFamily="2" charset="2"/>
              <a:buChar char="Ø"/>
              <a:tabLst/>
              <a:defRPr/>
            </a:pPr>
            <a:r>
              <a:rPr lang="de-DE" dirty="0" smtClean="0">
                <a:solidFill>
                  <a:schemeClr val="accent2">
                    <a:lumMod val="50000"/>
                  </a:schemeClr>
                </a:solidFill>
              </a:rPr>
              <a:t>Beispiele: Verkaufen, Verschenken</a:t>
            </a:r>
            <a:r>
              <a:rPr lang="de-DE" dirty="0">
                <a:solidFill>
                  <a:schemeClr val="accent2">
                    <a:lumMod val="50000"/>
                  </a:schemeClr>
                </a:solidFill>
              </a:rPr>
              <a:t>, Verleihen und </a:t>
            </a:r>
            <a:r>
              <a:rPr lang="de-DE" dirty="0" smtClean="0">
                <a:solidFill>
                  <a:schemeClr val="accent2">
                    <a:lumMod val="50000"/>
                  </a:schemeClr>
                </a:solidFill>
              </a:rPr>
              <a:t>Vermieten</a:t>
            </a:r>
          </a:p>
          <a:p>
            <a:pPr marL="1200150" lvl="2" eaLnBrk="1" hangingPunct="1">
              <a:buClrTx/>
              <a:buSzTx/>
              <a:buFont typeface="Wingdings" pitchFamily="2" charset="2"/>
              <a:buChar char="Ø"/>
              <a:tabLst/>
              <a:defRPr/>
            </a:pPr>
            <a:endParaRPr lang="de-DE" sz="2000" dirty="0">
              <a:solidFill>
                <a:schemeClr val="accent2">
                  <a:lumMod val="50000"/>
                </a:schemeClr>
              </a:solidFill>
            </a:endParaRPr>
          </a:p>
          <a:p>
            <a:pPr marL="1200150" lvl="2" eaLnBrk="1" hangingPunct="1">
              <a:buClrTx/>
              <a:buSzTx/>
              <a:buFont typeface="Wingdings" pitchFamily="2" charset="2"/>
              <a:buChar char="Ø"/>
              <a:tabLst/>
              <a:defRPr/>
            </a:pPr>
            <a:endParaRPr lang="de-DE" sz="2000" dirty="0">
              <a:solidFill>
                <a:schemeClr val="accent2">
                  <a:lumMod val="50000"/>
                </a:schemeClr>
              </a:solidFill>
            </a:endParaRPr>
          </a:p>
          <a:p>
            <a:pPr marL="914400" lvl="2" indent="0" eaLnBrk="1" hangingPunct="1">
              <a:buClrTx/>
              <a:buSzTx/>
              <a:buFont typeface="Wingdings" pitchFamily="2" charset="2"/>
              <a:buNone/>
              <a:tabLst/>
              <a:defRPr/>
            </a:pPr>
            <a:endParaRPr lang="de-DE" sz="2000" dirty="0">
              <a:solidFill>
                <a:schemeClr val="accent2">
                  <a:lumMod val="50000"/>
                </a:schemeClr>
              </a:solidFill>
            </a:endParaRPr>
          </a:p>
          <a:p>
            <a:pPr marL="1200150" lvl="2" eaLnBrk="1" hangingPunct="1">
              <a:buClrTx/>
              <a:buSzTx/>
              <a:buFont typeface="Wingdings" pitchFamily="2" charset="2"/>
              <a:buChar char="Ø"/>
              <a:tabLst/>
              <a:defRPr/>
            </a:pPr>
            <a:endParaRPr lang="de-DE" sz="2000" dirty="0" smtClean="0">
              <a:solidFill>
                <a:schemeClr val="accent2">
                  <a:lumMod val="50000"/>
                </a:schemeClr>
              </a:solidFill>
            </a:endParaRPr>
          </a:p>
          <a:p>
            <a:pPr marL="1200150" lvl="2" eaLnBrk="1" hangingPunct="1">
              <a:buClrTx/>
              <a:buSzTx/>
              <a:buFont typeface="Wingdings" pitchFamily="2" charset="2"/>
              <a:buChar char="Ø"/>
              <a:tabLst/>
              <a:defRPr/>
            </a:pPr>
            <a:endParaRPr lang="de-DE" sz="2000" dirty="0">
              <a:solidFill>
                <a:schemeClr val="accent2">
                  <a:lumMod val="50000"/>
                </a:schemeClr>
              </a:solidFill>
            </a:endParaRPr>
          </a:p>
          <a:p>
            <a:pPr marL="723900" lvl="1" eaLnBrk="1" hangingPunct="1">
              <a:buClrTx/>
              <a:buSzTx/>
              <a:buFont typeface="Wingdings" pitchFamily="2" charset="2"/>
              <a:buChar char="Ø"/>
              <a:tabLst/>
              <a:defRPr/>
            </a:pPr>
            <a:r>
              <a:rPr lang="de-DE" dirty="0" smtClean="0">
                <a:solidFill>
                  <a:schemeClr val="accent2">
                    <a:lumMod val="50000"/>
                  </a:schemeClr>
                </a:solidFill>
              </a:rPr>
              <a:t>Nach </a:t>
            </a:r>
            <a:r>
              <a:rPr lang="de-DE" dirty="0">
                <a:solidFill>
                  <a:schemeClr val="accent2">
                    <a:lumMod val="50000"/>
                  </a:schemeClr>
                </a:solidFill>
              </a:rPr>
              <a:t>Verkauf ist Weiterverbreitung durch neuen Werkeigentümer </a:t>
            </a:r>
            <a:r>
              <a:rPr lang="de-DE" dirty="0" smtClean="0">
                <a:solidFill>
                  <a:schemeClr val="accent2">
                    <a:lumMod val="50000"/>
                  </a:schemeClr>
                </a:solidFill>
              </a:rPr>
              <a:t>zulässig sog. Erschöpfungsgrundsatz</a:t>
            </a:r>
          </a:p>
          <a:p>
            <a:pPr>
              <a:defRPr/>
            </a:pPr>
            <a:endParaRPr lang="de-DE" dirty="0">
              <a:solidFill>
                <a:schemeClr val="accent2">
                  <a:lumMod val="50000"/>
                </a:schemeClr>
              </a:solidFill>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08358"/>
            <a:ext cx="1714500" cy="123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078" y="3717032"/>
            <a:ext cx="2028825" cy="1350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7338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algn="ctr">
              <a:defRPr/>
            </a:pPr>
            <a:r>
              <a:rPr lang="de-DE" dirty="0" smtClean="0">
                <a:ea typeface="+mj-ea"/>
                <a:cs typeface="+mj-cs"/>
              </a:rPr>
              <a:t>Erschöpfungsgrundsatz</a:t>
            </a:r>
            <a:endParaRPr lang="de-DE" dirty="0">
              <a:ea typeface="+mj-ea"/>
              <a:cs typeface="+mj-cs"/>
            </a:endParaRPr>
          </a:p>
        </p:txBody>
      </p:sp>
      <p:sp>
        <p:nvSpPr>
          <p:cNvPr id="35843" name="Rectangle 3"/>
          <p:cNvSpPr>
            <a:spLocks noGrp="1" noChangeArrowheads="1"/>
          </p:cNvSpPr>
          <p:nvPr>
            <p:ph type="body" idx="1"/>
          </p:nvPr>
        </p:nvSpPr>
        <p:spPr/>
        <p:txBody>
          <a:bodyPr>
            <a:normAutofit lnSpcReduction="10000"/>
          </a:bodyPr>
          <a:lstStyle/>
          <a:p>
            <a:pPr>
              <a:defRPr/>
            </a:pPr>
            <a:r>
              <a:rPr lang="de-DE" dirty="0" smtClean="0">
                <a:solidFill>
                  <a:schemeClr val="accent2">
                    <a:lumMod val="50000"/>
                  </a:schemeClr>
                </a:solidFill>
                <a:ea typeface="ＭＳ Ｐゴシック" pitchFamily="34" charset="-128"/>
              </a:rPr>
              <a:t>Erschöpfung des Verbreitungsrechts,§ 17 Abs. 2 UrhG</a:t>
            </a:r>
          </a:p>
          <a:p>
            <a:pPr>
              <a:buFont typeface="Wingdings" pitchFamily="2" charset="2"/>
              <a:buNone/>
              <a:defRPr/>
            </a:pPr>
            <a:endParaRPr lang="de-DE" dirty="0" smtClean="0">
              <a:solidFill>
                <a:schemeClr val="accent2">
                  <a:lumMod val="50000"/>
                </a:schemeClr>
              </a:solidFill>
              <a:ea typeface="ＭＳ Ｐゴシック" pitchFamily="34" charset="-128"/>
            </a:endParaRPr>
          </a:p>
          <a:p>
            <a:pPr>
              <a:buFont typeface="Wingdings" pitchFamily="2" charset="2"/>
              <a:buChar char="Ø"/>
              <a:defRPr/>
            </a:pPr>
            <a:r>
              <a:rPr lang="de-DE" sz="2000" dirty="0" smtClean="0">
                <a:solidFill>
                  <a:schemeClr val="accent2">
                    <a:lumMod val="50000"/>
                  </a:schemeClr>
                </a:solidFill>
                <a:ea typeface="ＭＳ Ｐゴシック" pitchFamily="34" charset="-128"/>
              </a:rPr>
              <a:t>Das Verbreitungsrecht erschöpft sich, sobald das Original oder Vervielfältigungsstücke des Werkes mit Zustimmung des zur Verbreitung Berechtigten im Gebiet der EU </a:t>
            </a:r>
            <a:r>
              <a:rPr lang="de-DE" sz="2000" b="1" dirty="0" smtClean="0">
                <a:solidFill>
                  <a:schemeClr val="accent2">
                    <a:lumMod val="50000"/>
                  </a:schemeClr>
                </a:solidFill>
                <a:ea typeface="ＭＳ Ｐゴシック" pitchFamily="34" charset="-128"/>
              </a:rPr>
              <a:t>im Wege der Veräußerung </a:t>
            </a:r>
            <a:r>
              <a:rPr lang="de-DE" sz="2000" dirty="0" smtClean="0">
                <a:solidFill>
                  <a:schemeClr val="accent2">
                    <a:lumMod val="50000"/>
                  </a:schemeClr>
                </a:solidFill>
                <a:ea typeface="ＭＳ Ｐゴシック" pitchFamily="34" charset="-128"/>
              </a:rPr>
              <a:t>in Verkehr gebracht worden ist.</a:t>
            </a:r>
          </a:p>
          <a:p>
            <a:pPr>
              <a:buFont typeface="Wingdings" pitchFamily="2" charset="2"/>
              <a:buChar char="Ø"/>
              <a:defRPr/>
            </a:pPr>
            <a:endParaRPr lang="de-DE" sz="2000" dirty="0" smtClean="0">
              <a:solidFill>
                <a:schemeClr val="accent2">
                  <a:lumMod val="50000"/>
                </a:schemeClr>
              </a:solidFill>
              <a:ea typeface="ＭＳ Ｐゴシック" pitchFamily="34" charset="-128"/>
            </a:endParaRPr>
          </a:p>
          <a:p>
            <a:pPr>
              <a:buFont typeface="Wingdings" pitchFamily="2" charset="2"/>
              <a:buChar char="Ø"/>
              <a:defRPr/>
            </a:pPr>
            <a:r>
              <a:rPr lang="de-DE" sz="2000" dirty="0" smtClean="0">
                <a:solidFill>
                  <a:schemeClr val="accent2">
                    <a:lumMod val="50000"/>
                  </a:schemeClr>
                </a:solidFill>
                <a:ea typeface="ＭＳ Ｐゴシック" pitchFamily="34" charset="-128"/>
              </a:rPr>
              <a:t>Eine gekaufte CD darf zB weiterverkauft werden, ohne dass der Urheber an den Weiterverkauf profitiert</a:t>
            </a:r>
            <a:r>
              <a:rPr lang="de-DE" sz="2000" dirty="0">
                <a:solidFill>
                  <a:schemeClr val="accent2">
                    <a:lumMod val="50000"/>
                  </a:schemeClr>
                </a:solidFill>
                <a:ea typeface="ＭＳ Ｐゴシック" pitchFamily="34" charset="-128"/>
              </a:rPr>
              <a:t>.</a:t>
            </a:r>
            <a:endParaRPr lang="de-DE" sz="2000" dirty="0" smtClean="0">
              <a:solidFill>
                <a:srgbClr val="FF0000"/>
              </a:solidFill>
              <a:ea typeface="ＭＳ Ｐゴシック" pitchFamily="34" charset="-128"/>
            </a:endParaRPr>
          </a:p>
          <a:p>
            <a:pPr>
              <a:buFont typeface="Wingdings" pitchFamily="2" charset="2"/>
              <a:buChar char="Ø"/>
              <a:defRPr/>
            </a:pPr>
            <a:endParaRPr lang="de-DE" sz="2000" dirty="0" smtClean="0">
              <a:solidFill>
                <a:srgbClr val="FF0000"/>
              </a:solidFill>
              <a:ea typeface="ＭＳ Ｐゴシック" pitchFamily="34" charset="-128"/>
            </a:endParaRPr>
          </a:p>
          <a:p>
            <a:pPr marL="0" indent="0">
              <a:buFont typeface="Wingdings" pitchFamily="2" charset="2"/>
              <a:buNone/>
              <a:defRPr/>
            </a:pPr>
            <a:r>
              <a:rPr lang="de-DE" sz="2000" dirty="0" smtClean="0">
                <a:solidFill>
                  <a:srgbClr val="FF0000"/>
                </a:solidFill>
                <a:ea typeface="ＭＳ Ｐゴシック" pitchFamily="34" charset="-128"/>
              </a:rPr>
              <a:t> </a:t>
            </a:r>
          </a:p>
        </p:txBody>
      </p:sp>
    </p:spTree>
    <p:extLst>
      <p:ext uri="{BB962C8B-B14F-4D97-AF65-F5344CB8AC3E}">
        <p14:creationId xmlns:p14="http://schemas.microsoft.com/office/powerpoint/2010/main" val="2738205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61" name="Rectangle 13"/>
          <p:cNvSpPr>
            <a:spLocks noGrp="1" noChangeArrowheads="1"/>
          </p:cNvSpPr>
          <p:nvPr>
            <p:ph type="title"/>
          </p:nvPr>
        </p:nvSpPr>
        <p:spPr/>
        <p:txBody>
          <a:bodyPr>
            <a:normAutofit fontScale="90000"/>
          </a:bodyPr>
          <a:lstStyle/>
          <a:p>
            <a:pPr>
              <a:defRPr/>
            </a:pPr>
            <a:r>
              <a:rPr lang="de-DE" dirty="0" smtClean="0">
                <a:ea typeface="+mj-ea"/>
                <a:cs typeface="+mj-cs"/>
              </a:rPr>
              <a:t>Öffentliche </a:t>
            </a:r>
            <a:r>
              <a:rPr lang="de-DE" dirty="0">
                <a:ea typeface="+mj-ea"/>
                <a:cs typeface="+mj-cs"/>
              </a:rPr>
              <a:t>Z</a:t>
            </a:r>
            <a:r>
              <a:rPr lang="de-DE" dirty="0" smtClean="0">
                <a:ea typeface="+mj-ea"/>
                <a:cs typeface="+mj-cs"/>
              </a:rPr>
              <a:t>ugänglichmachung und Senderecht</a:t>
            </a:r>
            <a:endParaRPr lang="de-DE" dirty="0">
              <a:ea typeface="+mj-ea"/>
              <a:cs typeface="+mj-cs"/>
            </a:endParaRPr>
          </a:p>
        </p:txBody>
      </p:sp>
      <p:graphicFrame>
        <p:nvGraphicFramePr>
          <p:cNvPr id="437299" name="Group 51"/>
          <p:cNvGraphicFramePr>
            <a:graphicFrameLocks noGrp="1"/>
          </p:cNvGraphicFramePr>
          <p:nvPr>
            <p:ph sz="half" idx="1"/>
          </p:nvPr>
        </p:nvGraphicFramePr>
        <p:xfrm>
          <a:off x="381000" y="1295400"/>
          <a:ext cx="8763000" cy="5334000"/>
        </p:xfrm>
        <a:graphic>
          <a:graphicData uri="http://schemas.openxmlformats.org/drawingml/2006/table">
            <a:tbl>
              <a:tblPr/>
              <a:tblGrid>
                <a:gridCol w="4381500"/>
                <a:gridCol w="4381500"/>
              </a:tblGrid>
              <a:tr h="5334000">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Öffentliche Zugänglichmachung,</a:t>
                      </a:r>
                      <a:b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b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 19a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 Online-Übermittlungsrecht („</a:t>
                      </a:r>
                      <a:r>
                        <a:rPr kumimoji="0" lang="de-DE" sz="2000" b="0" i="0" u="none" strike="noStrike" cap="none" normalizeH="0" baseline="0" dirty="0" err="1" smtClean="0">
                          <a:ln>
                            <a:noFill/>
                          </a:ln>
                          <a:solidFill>
                            <a:schemeClr val="accent2">
                              <a:lumMod val="50000"/>
                            </a:schemeClr>
                          </a:solidFill>
                          <a:effectLst/>
                          <a:latin typeface="Arial" charset="0"/>
                          <a:ea typeface="ＭＳ Ｐゴシック" charset="-128"/>
                        </a:rPr>
                        <a:t>making</a:t>
                      </a: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 </a:t>
                      </a:r>
                      <a:r>
                        <a:rPr kumimoji="0" lang="de-DE" sz="2000" b="0" i="0" u="none" strike="noStrike" cap="none" normalizeH="0" baseline="0" dirty="0" err="1" smtClean="0">
                          <a:ln>
                            <a:noFill/>
                          </a:ln>
                          <a:solidFill>
                            <a:schemeClr val="accent2">
                              <a:lumMod val="50000"/>
                            </a:schemeClr>
                          </a:solidFill>
                          <a:effectLst/>
                          <a:latin typeface="Arial" charset="0"/>
                          <a:ea typeface="ＭＳ Ｐゴシック" charset="-128"/>
                        </a:rPr>
                        <a:t>available</a:t>
                      </a: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Zeitversetzter Empfang</a:t>
                      </a:r>
                      <a:b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b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(Abruf, „on </a:t>
                      </a:r>
                      <a:r>
                        <a:rPr kumimoji="0" lang="de-DE" sz="2000" b="0" i="0" u="none" strike="noStrike" cap="none" normalizeH="0" baseline="0" dirty="0" err="1" smtClean="0">
                          <a:ln>
                            <a:noFill/>
                          </a:ln>
                          <a:solidFill>
                            <a:schemeClr val="accent2">
                              <a:lumMod val="50000"/>
                            </a:schemeClr>
                          </a:solidFill>
                          <a:effectLst/>
                          <a:latin typeface="Arial" charset="0"/>
                          <a:ea typeface="ＭＳ Ｐゴシック" charset="-128"/>
                        </a:rPr>
                        <a:t>demand</a:t>
                      </a: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Sendung,</a:t>
                      </a:r>
                      <a:b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b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 20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 Rundfunk</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0" fontAlgn="base" latinLnBrk="0" hangingPunct="0">
                        <a:lnSpc>
                          <a:spcPct val="100000"/>
                        </a:lnSpc>
                        <a:spcBef>
                          <a:spcPct val="20000"/>
                        </a:spcBef>
                        <a:spcAft>
                          <a:spcPct val="0"/>
                        </a:spcAft>
                        <a:buClr>
                          <a:srgbClr val="000066"/>
                        </a:buClr>
                        <a:buSzPct val="60000"/>
                        <a:buFont typeface="Wingdings"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accent2">
                              <a:lumMod val="50000"/>
                            </a:schemeClr>
                          </a:solidFill>
                          <a:effectLst/>
                          <a:latin typeface="Arial" charset="0"/>
                          <a:ea typeface="ＭＳ Ｐゴシック" charset="-128"/>
                        </a:rPr>
                        <a:t>Zeitgleiche und zeitfestgelegte Aussendung</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5067" name="Picture 28" descr="MCj04415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3141663"/>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29" descr="MCj04415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221163"/>
            <a:ext cx="792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30" descr="MCj044153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4075" y="4724400"/>
            <a:ext cx="8953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AutoShape 31"/>
          <p:cNvSpPr>
            <a:spLocks noChangeArrowheads="1"/>
          </p:cNvSpPr>
          <p:nvPr/>
        </p:nvSpPr>
        <p:spPr bwMode="auto">
          <a:xfrm rot="10235291">
            <a:off x="1692275" y="3644900"/>
            <a:ext cx="863600" cy="288925"/>
          </a:xfrm>
          <a:prstGeom prst="rightArrow">
            <a:avLst>
              <a:gd name="adj1" fmla="val 50000"/>
              <a:gd name="adj2" fmla="val 74725"/>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45071" name="AutoShape 32"/>
          <p:cNvSpPr>
            <a:spLocks noChangeArrowheads="1"/>
          </p:cNvSpPr>
          <p:nvPr/>
        </p:nvSpPr>
        <p:spPr bwMode="auto">
          <a:xfrm rot="-9532259">
            <a:off x="1908175" y="4219575"/>
            <a:ext cx="863600" cy="288925"/>
          </a:xfrm>
          <a:prstGeom prst="rightArrow">
            <a:avLst>
              <a:gd name="adj1" fmla="val 50000"/>
              <a:gd name="adj2" fmla="val 74725"/>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45072" name="AutoShape 33"/>
          <p:cNvSpPr>
            <a:spLocks noChangeArrowheads="1"/>
          </p:cNvSpPr>
          <p:nvPr/>
        </p:nvSpPr>
        <p:spPr bwMode="auto">
          <a:xfrm rot="-8097913">
            <a:off x="1547813" y="4579937"/>
            <a:ext cx="863600" cy="288925"/>
          </a:xfrm>
          <a:prstGeom prst="rightArrow">
            <a:avLst>
              <a:gd name="adj1" fmla="val 50000"/>
              <a:gd name="adj2" fmla="val 74725"/>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pic>
        <p:nvPicPr>
          <p:cNvPr id="45073" name="Picture 34" descr="MCj042477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8888" y="3716338"/>
            <a:ext cx="4794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39" descr="MCj028068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003800" y="3789363"/>
            <a:ext cx="9779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48" descr="MCj04398190000[1]"/>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684213" y="3429000"/>
            <a:ext cx="574675" cy="574675"/>
          </a:xfrm>
        </p:spPr>
      </p:pic>
      <p:sp>
        <p:nvSpPr>
          <p:cNvPr id="45076" name="AutoShape 52"/>
          <p:cNvSpPr>
            <a:spLocks noChangeArrowheads="1"/>
          </p:cNvSpPr>
          <p:nvPr/>
        </p:nvSpPr>
        <p:spPr bwMode="auto">
          <a:xfrm>
            <a:off x="6156325" y="3357563"/>
            <a:ext cx="1152525" cy="287337"/>
          </a:xfrm>
          <a:prstGeom prst="rightArrow">
            <a:avLst>
              <a:gd name="adj1" fmla="val 50000"/>
              <a:gd name="adj2" fmla="val 100276"/>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45077" name="AutoShape 53"/>
          <p:cNvSpPr>
            <a:spLocks noChangeArrowheads="1"/>
          </p:cNvSpPr>
          <p:nvPr/>
        </p:nvSpPr>
        <p:spPr bwMode="auto">
          <a:xfrm>
            <a:off x="6156325" y="4005263"/>
            <a:ext cx="1152525" cy="287337"/>
          </a:xfrm>
          <a:prstGeom prst="rightArrow">
            <a:avLst>
              <a:gd name="adj1" fmla="val 50000"/>
              <a:gd name="adj2" fmla="val 100276"/>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sp>
        <p:nvSpPr>
          <p:cNvPr id="45078" name="AutoShape 54"/>
          <p:cNvSpPr>
            <a:spLocks noChangeArrowheads="1"/>
          </p:cNvSpPr>
          <p:nvPr/>
        </p:nvSpPr>
        <p:spPr bwMode="auto">
          <a:xfrm>
            <a:off x="6156325" y="4725988"/>
            <a:ext cx="1152525" cy="287337"/>
          </a:xfrm>
          <a:prstGeom prst="rightArrow">
            <a:avLst>
              <a:gd name="adj1" fmla="val 50000"/>
              <a:gd name="adj2" fmla="val 100276"/>
            </a:avLst>
          </a:prstGeom>
          <a:solidFill>
            <a:srgbClr val="FF3300"/>
          </a:solidFill>
          <a:ln w="12700">
            <a:solidFill>
              <a:srgbClr val="FF3300"/>
            </a:solidFill>
            <a:miter lim="800000"/>
            <a:headEnd/>
            <a:tailEnd/>
          </a:ln>
        </p:spPr>
        <p:txBody>
          <a:bodyPr wrap="none" lIns="90000" tIns="46800" rIns="90000" bIns="46800" anchor="ctr">
            <a:spAutoFit/>
          </a:bodyPr>
          <a:lstStyle/>
          <a:p>
            <a:endParaRPr lang="de-DE"/>
          </a:p>
        </p:txBody>
      </p:sp>
      <p:pic>
        <p:nvPicPr>
          <p:cNvPr id="45079" name="Picture 55" descr="MPj043878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850" y="2997200"/>
            <a:ext cx="11160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59" descr="MPj043878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850" y="3789363"/>
            <a:ext cx="11160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60" descr="MPj043878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3775" y="4537075"/>
            <a:ext cx="111601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64" descr="MCj0434778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7900" y="33575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0683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lgn="ctr">
              <a:defRPr/>
            </a:pPr>
            <a:r>
              <a:rPr lang="de-DE" dirty="0" smtClean="0"/>
              <a:t>Recht der öffentlichen Zugänglichmachung </a:t>
            </a:r>
            <a:r>
              <a:rPr lang="de-DE" sz="2400" dirty="0" smtClean="0"/>
              <a:t>(§ 19a UrhG)</a:t>
            </a:r>
            <a:endParaRPr lang="de-DE" dirty="0"/>
          </a:p>
        </p:txBody>
      </p:sp>
      <p:sp>
        <p:nvSpPr>
          <p:cNvPr id="7" name="Inhaltsplatzhalter 6"/>
          <p:cNvSpPr>
            <a:spLocks noGrp="1"/>
          </p:cNvSpPr>
          <p:nvPr>
            <p:ph idx="1"/>
          </p:nvPr>
        </p:nvSpPr>
        <p:spPr/>
        <p:txBody>
          <a:bodyPr/>
          <a:lstStyle/>
          <a:p>
            <a:pPr marL="457200" indent="-342900" eaLnBrk="1" fontAlgn="auto" hangingPunct="1">
              <a:spcAft>
                <a:spcPts val="0"/>
              </a:spcAft>
              <a:buClr>
                <a:srgbClr val="4F81BD"/>
              </a:buClr>
              <a:buSzPct val="100000"/>
              <a:buFont typeface="Wingdings" pitchFamily="2" charset="2"/>
              <a:buChar char="Ø"/>
              <a:tabLst/>
              <a:defRPr/>
            </a:pPr>
            <a:r>
              <a:rPr lang="de-DE" sz="2000" kern="1200" dirty="0" smtClean="0">
                <a:solidFill>
                  <a:schemeClr val="accent2">
                    <a:lumMod val="50000"/>
                  </a:schemeClr>
                </a:solidFill>
                <a:ea typeface="+mn-ea"/>
                <a:cs typeface="Calibri" pitchFamily="34" charset="0"/>
              </a:rPr>
              <a:t>Recht, das Werk drahtgebunden oder drahtlos der Öffentlichkeit in einer Weise zugänglich zu machen, dass es Mitgliedern der Öffentlichkeit von Orten und zu Zeiten ihrer Wahl zugänglich macht .</a:t>
            </a:r>
          </a:p>
          <a:p>
            <a:pPr marL="457200" indent="-342900" eaLnBrk="1" fontAlgn="auto" hangingPunct="1">
              <a:spcAft>
                <a:spcPts val="0"/>
              </a:spcAft>
              <a:buClr>
                <a:srgbClr val="4F81BD"/>
              </a:buClr>
              <a:buSzPct val="100000"/>
              <a:buFont typeface="Wingdings" pitchFamily="2" charset="2"/>
              <a:buChar char="Ø"/>
              <a:tabLst/>
              <a:defRPr/>
            </a:pPr>
            <a:endParaRPr lang="de-DE" sz="2000" kern="1200" dirty="0" smtClean="0">
              <a:solidFill>
                <a:schemeClr val="accent2">
                  <a:lumMod val="50000"/>
                </a:schemeClr>
              </a:solidFill>
              <a:ea typeface="+mn-ea"/>
              <a:cs typeface="Calibri" pitchFamily="34" charset="0"/>
            </a:endParaRPr>
          </a:p>
          <a:p>
            <a:pPr marL="457200" indent="-342900" eaLnBrk="1" fontAlgn="auto" hangingPunct="1">
              <a:spcAft>
                <a:spcPts val="0"/>
              </a:spcAft>
              <a:buClr>
                <a:srgbClr val="4F81BD"/>
              </a:buClr>
              <a:buSzPct val="100000"/>
              <a:buFont typeface="Wingdings" pitchFamily="2" charset="2"/>
              <a:buChar char="Ø"/>
              <a:tabLst/>
              <a:defRPr/>
            </a:pPr>
            <a:r>
              <a:rPr lang="de-DE" sz="2000" kern="1200" dirty="0" smtClean="0">
                <a:solidFill>
                  <a:schemeClr val="accent2">
                    <a:lumMod val="50000"/>
                  </a:schemeClr>
                </a:solidFill>
                <a:ea typeface="+mn-ea"/>
                <a:cs typeface="Calibri" pitchFamily="34" charset="0"/>
              </a:rPr>
              <a:t>Bereithalten </a:t>
            </a:r>
            <a:r>
              <a:rPr lang="de-DE" sz="2000" kern="1200" dirty="0">
                <a:solidFill>
                  <a:schemeClr val="accent2">
                    <a:lumMod val="50000"/>
                  </a:schemeClr>
                </a:solidFill>
                <a:ea typeface="+mn-ea"/>
                <a:cs typeface="Calibri" pitchFamily="34" charset="0"/>
              </a:rPr>
              <a:t>des Werkes in Netzwerken zum Download für die </a:t>
            </a:r>
            <a:r>
              <a:rPr lang="de-DE" sz="2000" b="1" kern="1200" dirty="0">
                <a:solidFill>
                  <a:schemeClr val="accent2">
                    <a:lumMod val="50000"/>
                  </a:schemeClr>
                </a:solidFill>
                <a:ea typeface="+mn-ea"/>
                <a:cs typeface="Calibri" pitchFamily="34" charset="0"/>
              </a:rPr>
              <a:t>Öffentlichkeit</a:t>
            </a:r>
            <a:r>
              <a:rPr lang="de-DE" sz="2000" kern="1200" dirty="0">
                <a:solidFill>
                  <a:schemeClr val="accent2">
                    <a:lumMod val="50000"/>
                  </a:schemeClr>
                </a:solidFill>
                <a:ea typeface="+mn-ea"/>
                <a:cs typeface="Calibri" pitchFamily="34" charset="0"/>
              </a:rPr>
              <a:t> grundsätzlich </a:t>
            </a:r>
            <a:r>
              <a:rPr lang="de-DE" sz="2000" b="1" kern="1200" dirty="0">
                <a:solidFill>
                  <a:schemeClr val="accent2">
                    <a:lumMod val="50000"/>
                  </a:schemeClr>
                </a:solidFill>
                <a:ea typeface="+mn-ea"/>
                <a:cs typeface="Calibri" pitchFamily="34" charset="0"/>
              </a:rPr>
              <a:t>nur mit Zustimmung </a:t>
            </a:r>
            <a:r>
              <a:rPr lang="de-DE" sz="2000" kern="1200" dirty="0">
                <a:solidFill>
                  <a:schemeClr val="accent2">
                    <a:lumMod val="50000"/>
                  </a:schemeClr>
                </a:solidFill>
                <a:ea typeface="+mn-ea"/>
                <a:cs typeface="Calibri" pitchFamily="34" charset="0"/>
              </a:rPr>
              <a:t>des Rechteinhabers </a:t>
            </a:r>
            <a:r>
              <a:rPr lang="de-DE" sz="2000" kern="1200" dirty="0" smtClean="0">
                <a:solidFill>
                  <a:schemeClr val="accent2">
                    <a:lumMod val="50000"/>
                  </a:schemeClr>
                </a:solidFill>
                <a:ea typeface="+mn-ea"/>
                <a:cs typeface="Calibri" pitchFamily="34" charset="0"/>
              </a:rPr>
              <a:t>zulässig zB On-Demand-Dienste</a:t>
            </a:r>
            <a:r>
              <a:rPr lang="de-DE" sz="2000" kern="1200" dirty="0">
                <a:solidFill>
                  <a:schemeClr val="accent2">
                    <a:lumMod val="50000"/>
                  </a:schemeClr>
                </a:solidFill>
                <a:ea typeface="+mn-ea"/>
                <a:cs typeface="Calibri" pitchFamily="34" charset="0"/>
              </a:rPr>
              <a:t>.</a:t>
            </a:r>
          </a:p>
          <a:p>
            <a:pPr marL="457200" indent="-342900" eaLnBrk="1" fontAlgn="auto" hangingPunct="1">
              <a:spcAft>
                <a:spcPts val="0"/>
              </a:spcAft>
              <a:buClr>
                <a:srgbClr val="4F81BD"/>
              </a:buClr>
              <a:buSzPct val="100000"/>
              <a:buFont typeface="Wingdings" pitchFamily="2" charset="2"/>
              <a:buChar char="Ø"/>
              <a:tabLst/>
              <a:defRPr/>
            </a:pPr>
            <a:endParaRPr lang="de-DE" sz="2000" kern="1200" dirty="0" smtClean="0">
              <a:solidFill>
                <a:schemeClr val="accent2">
                  <a:lumMod val="50000"/>
                </a:schemeClr>
              </a:solidFill>
              <a:ea typeface="+mn-ea"/>
              <a:cs typeface="Calibri" pitchFamily="34" charset="0"/>
            </a:endParaRPr>
          </a:p>
          <a:p>
            <a:pPr marL="457200" indent="-342900" eaLnBrk="1" fontAlgn="auto" hangingPunct="1">
              <a:spcAft>
                <a:spcPts val="0"/>
              </a:spcAft>
              <a:buClr>
                <a:srgbClr val="4F81BD"/>
              </a:buClr>
              <a:buSzPct val="100000"/>
              <a:buFont typeface="Wingdings" pitchFamily="2" charset="2"/>
              <a:buChar char="Ø"/>
              <a:tabLst/>
              <a:defRPr/>
            </a:pPr>
            <a:r>
              <a:rPr lang="de-DE" sz="2000" kern="1200" dirty="0" err="1" smtClean="0">
                <a:solidFill>
                  <a:schemeClr val="accent2">
                    <a:lumMod val="50000"/>
                  </a:schemeClr>
                </a:solidFill>
                <a:ea typeface="+mn-ea"/>
                <a:cs typeface="Calibri" pitchFamily="34" charset="0"/>
              </a:rPr>
              <a:t>Erfasst</a:t>
            </a:r>
            <a:r>
              <a:rPr lang="de-DE" sz="2000" kern="1200" dirty="0" smtClean="0">
                <a:solidFill>
                  <a:schemeClr val="accent2">
                    <a:lumMod val="50000"/>
                  </a:schemeClr>
                </a:solidFill>
                <a:ea typeface="+mn-ea"/>
                <a:cs typeface="Calibri" pitchFamily="34" charset="0"/>
              </a:rPr>
              <a:t> </a:t>
            </a:r>
            <a:r>
              <a:rPr lang="de-DE" sz="2000" kern="1200" dirty="0">
                <a:solidFill>
                  <a:schemeClr val="accent2">
                    <a:lumMod val="50000"/>
                  </a:schemeClr>
                </a:solidFill>
                <a:ea typeface="+mn-ea"/>
                <a:cs typeface="Calibri" pitchFamily="34" charset="0"/>
              </a:rPr>
              <a:t>Bereithaltung im Internet, in lokalen Netzwerken (LAN) und in Intranets unabhängig von der </a:t>
            </a:r>
            <a:r>
              <a:rPr lang="de-DE" sz="2000" kern="1200" dirty="0" smtClean="0">
                <a:solidFill>
                  <a:schemeClr val="accent2">
                    <a:lumMod val="50000"/>
                  </a:schemeClr>
                </a:solidFill>
                <a:ea typeface="+mn-ea"/>
                <a:cs typeface="Calibri" pitchFamily="34" charset="0"/>
              </a:rPr>
              <a:t>Übertragungstechnik.</a:t>
            </a:r>
            <a:endParaRPr lang="de-DE" sz="2000" kern="1200" dirty="0">
              <a:solidFill>
                <a:schemeClr val="accent2">
                  <a:lumMod val="50000"/>
                </a:schemeClr>
              </a:solidFill>
              <a:ea typeface="+mn-ea"/>
              <a:cs typeface="Calibri" pitchFamily="34" charset="0"/>
            </a:endParaRPr>
          </a:p>
          <a:p>
            <a:pPr>
              <a:defRPr/>
            </a:pPr>
            <a:endParaRPr lang="de-DE" dirty="0"/>
          </a:p>
        </p:txBody>
      </p:sp>
    </p:spTree>
    <p:extLst>
      <p:ext uri="{BB962C8B-B14F-4D97-AF65-F5344CB8AC3E}">
        <p14:creationId xmlns:p14="http://schemas.microsoft.com/office/powerpoint/2010/main" val="2401572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Öffentlichkeitsbegriff</a:t>
            </a:r>
            <a:br>
              <a:rPr lang="de-DE" dirty="0" smtClean="0"/>
            </a:br>
            <a:r>
              <a:rPr lang="de-DE" sz="2400" dirty="0" smtClean="0"/>
              <a:t>§ 15 Abs. 3 UrhG</a:t>
            </a:r>
            <a:endParaRPr lang="de-DE" dirty="0"/>
          </a:p>
        </p:txBody>
      </p:sp>
      <p:sp>
        <p:nvSpPr>
          <p:cNvPr id="3" name="Inhaltsplatzhalter 2"/>
          <p:cNvSpPr>
            <a:spLocks noGrp="1"/>
          </p:cNvSpPr>
          <p:nvPr>
            <p:ph idx="1"/>
          </p:nvPr>
        </p:nvSpPr>
        <p:spPr/>
        <p:txBody>
          <a:bodyPr>
            <a:normAutofit fontScale="85000" lnSpcReduction="20000"/>
          </a:bodyPr>
          <a:lstStyle/>
          <a:p>
            <a:pPr marL="342900" indent="-228600" eaLnBrk="1" fontAlgn="auto" hangingPunct="1">
              <a:lnSpc>
                <a:spcPct val="150000"/>
              </a:lnSpc>
              <a:spcAft>
                <a:spcPts val="0"/>
              </a:spcAft>
              <a:buClr>
                <a:srgbClr val="4F81BD"/>
              </a:buClr>
              <a:buSzTx/>
              <a:buFont typeface="Wingdings" pitchFamily="2" charset="2"/>
              <a:buNone/>
              <a:tabLst/>
              <a:defRPr/>
            </a:pPr>
            <a:endParaRPr lang="de-DE" i="1" kern="1200" dirty="0" smtClean="0">
              <a:solidFill>
                <a:schemeClr val="accent2">
                  <a:lumMod val="50000"/>
                </a:schemeClr>
              </a:solidFill>
              <a:latin typeface="Calibri" pitchFamily="34" charset="0"/>
              <a:ea typeface="+mn-ea"/>
              <a:cs typeface="Calibri" pitchFamily="34" charset="0"/>
            </a:endParaRPr>
          </a:p>
          <a:p>
            <a:pPr marL="342900" indent="-228600" eaLnBrk="1" fontAlgn="auto" hangingPunct="1">
              <a:lnSpc>
                <a:spcPct val="150000"/>
              </a:lnSpc>
              <a:spcAft>
                <a:spcPts val="0"/>
              </a:spcAft>
              <a:buClr>
                <a:srgbClr val="4F81BD"/>
              </a:buClr>
              <a:buSzTx/>
              <a:buFont typeface="Wingdings" pitchFamily="2" charset="2"/>
              <a:buNone/>
              <a:tabLst/>
              <a:defRPr/>
            </a:pPr>
            <a:r>
              <a:rPr lang="de-DE" i="1" kern="1200" dirty="0">
                <a:solidFill>
                  <a:schemeClr val="accent2">
                    <a:lumMod val="50000"/>
                  </a:schemeClr>
                </a:solidFill>
                <a:latin typeface="Calibri" pitchFamily="34" charset="0"/>
                <a:ea typeface="+mn-ea"/>
                <a:cs typeface="Calibri" pitchFamily="34" charset="0"/>
              </a:rPr>
              <a:t>	</a:t>
            </a:r>
            <a:r>
              <a:rPr lang="de-DE" i="1" kern="1200" dirty="0" smtClean="0">
                <a:solidFill>
                  <a:schemeClr val="accent2">
                    <a:lumMod val="50000"/>
                  </a:schemeClr>
                </a:solidFill>
                <a:ea typeface="+mn-ea"/>
                <a:cs typeface="Calibri" pitchFamily="34" charset="0"/>
              </a:rPr>
              <a:t>„Die </a:t>
            </a:r>
            <a:r>
              <a:rPr lang="de-DE" i="1" kern="1200" dirty="0">
                <a:solidFill>
                  <a:schemeClr val="accent2">
                    <a:lumMod val="50000"/>
                  </a:schemeClr>
                </a:solidFill>
                <a:ea typeface="+mn-ea"/>
                <a:cs typeface="Calibri" pitchFamily="34" charset="0"/>
              </a:rPr>
              <a:t>Wiedergabe ist öffentlich, wenn sie für eine Mehrzahl von Mitgliedern der Öffentlichkeit bestimmt ist. Zur Öffentlichkeit gehört jeder, der nicht mit demjenigen, der das Werk verwertet, oder mit den anderen Personen, denen das Werk wahrnehmbar oder zugänglich gemacht wird, </a:t>
            </a:r>
            <a:r>
              <a:rPr lang="de-DE" i="1" u="sng" kern="1200" dirty="0">
                <a:solidFill>
                  <a:schemeClr val="accent2">
                    <a:lumMod val="50000"/>
                  </a:schemeClr>
                </a:solidFill>
                <a:ea typeface="+mn-ea"/>
                <a:cs typeface="Calibri" pitchFamily="34" charset="0"/>
              </a:rPr>
              <a:t>durch persönliche Beziehungen verbunden</a:t>
            </a:r>
            <a:r>
              <a:rPr lang="de-DE" i="1" kern="1200" dirty="0">
                <a:solidFill>
                  <a:schemeClr val="accent2">
                    <a:lumMod val="50000"/>
                  </a:schemeClr>
                </a:solidFill>
                <a:ea typeface="+mn-ea"/>
                <a:cs typeface="Calibri" pitchFamily="34" charset="0"/>
              </a:rPr>
              <a:t> ist.“ </a:t>
            </a:r>
          </a:p>
          <a:p>
            <a:pPr>
              <a:defRPr/>
            </a:pPr>
            <a:endParaRPr lang="de-DE" dirty="0"/>
          </a:p>
        </p:txBody>
      </p:sp>
    </p:spTree>
    <p:extLst>
      <p:ext uri="{BB962C8B-B14F-4D97-AF65-F5344CB8AC3E}">
        <p14:creationId xmlns:p14="http://schemas.microsoft.com/office/powerpoint/2010/main" val="791109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fünf</a:t>
            </a:r>
          </a:p>
          <a:p>
            <a:r>
              <a:rPr lang="de-DE" dirty="0" smtClean="0"/>
              <a:t>Ohne PowerPoint Arbeitspapier sechs und sieben</a:t>
            </a:r>
            <a:endParaRPr lang="de-DE" dirty="0"/>
          </a:p>
        </p:txBody>
      </p:sp>
    </p:spTree>
    <p:extLst>
      <p:ext uri="{BB962C8B-B14F-4D97-AF65-F5344CB8AC3E}">
        <p14:creationId xmlns:p14="http://schemas.microsoft.com/office/powerpoint/2010/main" val="3935945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dirty="0"/>
          </a:p>
        </p:txBody>
      </p:sp>
      <p:sp>
        <p:nvSpPr>
          <p:cNvPr id="6" name="Inhaltsplatzhalter 5"/>
          <p:cNvSpPr>
            <a:spLocks noGrp="1"/>
          </p:cNvSpPr>
          <p:nvPr>
            <p:ph idx="1"/>
          </p:nvPr>
        </p:nvSpPr>
        <p:spPr/>
        <p:txBody>
          <a:bodyPr/>
          <a:lstStyle/>
          <a:p>
            <a:endParaRPr lang="de-DE"/>
          </a:p>
        </p:txBody>
      </p:sp>
    </p:spTree>
    <p:extLst>
      <p:ext uri="{BB962C8B-B14F-4D97-AF65-F5344CB8AC3E}">
        <p14:creationId xmlns:p14="http://schemas.microsoft.com/office/powerpoint/2010/main" val="3561957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Ergänzender Leistungsschutz</a:t>
            </a:r>
            <a:endParaRPr lang="de-DE" dirty="0"/>
          </a:p>
        </p:txBody>
      </p:sp>
      <p:sp>
        <p:nvSpPr>
          <p:cNvPr id="3" name="Inhaltsplatzhalter 2"/>
          <p:cNvSpPr>
            <a:spLocks noGrp="1"/>
          </p:cNvSpPr>
          <p:nvPr>
            <p:ph idx="1"/>
          </p:nvPr>
        </p:nvSpPr>
        <p:spPr>
          <a:xfrm>
            <a:off x="381000" y="1295400"/>
            <a:ext cx="8763000" cy="5334000"/>
          </a:xfrm>
        </p:spPr>
        <p:txBody>
          <a:bodyPr>
            <a:normAutofit fontScale="85000" lnSpcReduction="10000"/>
          </a:bodyPr>
          <a:lstStyle/>
          <a:p>
            <a:pPr>
              <a:buFont typeface="Wingdings" charset="2"/>
              <a:buNone/>
              <a:defRPr/>
            </a:pPr>
            <a:r>
              <a:rPr lang="de-DE" dirty="0" smtClean="0">
                <a:latin typeface="Calibri" pitchFamily="34" charset="0"/>
                <a:cs typeface="Calibri" pitchFamily="34" charset="0"/>
              </a:rPr>
              <a:t>			</a:t>
            </a:r>
          </a:p>
          <a:p>
            <a:pPr>
              <a:buFont typeface="Wingdings" charset="2"/>
              <a:buNone/>
              <a:defRPr/>
            </a:pPr>
            <a:endParaRPr lang="de-DE" sz="2800" dirty="0" smtClean="0">
              <a:latin typeface="Calibri" pitchFamily="34" charset="0"/>
              <a:cs typeface="Calibri" pitchFamily="34" charset="0"/>
            </a:endParaRPr>
          </a:p>
          <a:p>
            <a:pPr>
              <a:buFont typeface="Wingdings" charset="2"/>
              <a:buNone/>
              <a:defRPr/>
            </a:pPr>
            <a:endParaRPr lang="de-DE" sz="2800" dirty="0" smtClean="0">
              <a:latin typeface="Calibri" pitchFamily="34" charset="0"/>
              <a:cs typeface="Calibri" pitchFamily="34" charset="0"/>
            </a:endParaRPr>
          </a:p>
          <a:p>
            <a:pPr algn="ctr">
              <a:buFont typeface="Wingdings" charset="2"/>
              <a:buNone/>
              <a:defRPr/>
            </a:pPr>
            <a:r>
              <a:rPr lang="de-DE" sz="2800" dirty="0" smtClean="0">
                <a:latin typeface="Calibri" pitchFamily="34" charset="0"/>
                <a:cs typeface="Calibri" pitchFamily="34" charset="0"/>
              </a:rPr>
              <a:t>				</a:t>
            </a:r>
            <a:endParaRPr lang="de-DE" dirty="0" smtClean="0">
              <a:latin typeface="Calibri" pitchFamily="34" charset="0"/>
              <a:cs typeface="Calibri" pitchFamily="34" charset="0"/>
            </a:endParaRPr>
          </a:p>
          <a:p>
            <a:pPr>
              <a:buSzPct val="100000"/>
              <a:buFont typeface="Arial" pitchFamily="34" charset="0"/>
              <a:buChar char="•"/>
              <a:defRPr/>
            </a:pPr>
            <a:endParaRPr lang="de-DE" dirty="0" smtClean="0">
              <a:latin typeface="Calibri" pitchFamily="34" charset="0"/>
              <a:cs typeface="Calibri" pitchFamily="34" charset="0"/>
            </a:endParaRPr>
          </a:p>
          <a:p>
            <a:pPr>
              <a:buSzPct val="100000"/>
              <a:buFont typeface="Wingdings" charset="2"/>
              <a:buNone/>
              <a:defRPr/>
            </a:pPr>
            <a:endParaRPr lang="de-DE" dirty="0" smtClean="0">
              <a:latin typeface="Calibri" pitchFamily="34" charset="0"/>
              <a:cs typeface="Calibri" pitchFamily="34" charset="0"/>
            </a:endParaRPr>
          </a:p>
          <a:p>
            <a:pPr>
              <a:buSzPct val="100000"/>
              <a:buFont typeface="Arial" pitchFamily="34" charset="0"/>
              <a:buChar char="•"/>
              <a:defRPr/>
            </a:pPr>
            <a:endParaRPr lang="de-DE" dirty="0" smtClean="0">
              <a:latin typeface="Calibri" pitchFamily="34" charset="0"/>
              <a:cs typeface="Calibri" pitchFamily="34" charset="0"/>
            </a:endParaRPr>
          </a:p>
          <a:p>
            <a:pPr>
              <a:spcAft>
                <a:spcPts val="600"/>
              </a:spcAft>
              <a:buSzPct val="100000"/>
              <a:buFont typeface="Wingdings" charset="2"/>
              <a:buChar char="q"/>
              <a:defRPr/>
            </a:pPr>
            <a:r>
              <a:rPr lang="de-DE" dirty="0" smtClean="0">
                <a:solidFill>
                  <a:srgbClr val="002060"/>
                </a:solidFill>
                <a:latin typeface="Calibri" pitchFamily="34" charset="0"/>
                <a:cs typeface="Calibri" pitchFamily="34" charset="0"/>
              </a:rPr>
              <a:t>Einige geistige Leistungen, die keine „Werke“ sind, werden trotzdem geschützt, weil</a:t>
            </a:r>
          </a:p>
          <a:p>
            <a:pPr indent="0">
              <a:spcBef>
                <a:spcPts val="0"/>
              </a:spcBef>
              <a:buSzPct val="100000"/>
              <a:buFont typeface="Wingdings" pitchFamily="2" charset="2"/>
              <a:buChar char="Ø"/>
              <a:defRPr/>
            </a:pPr>
            <a:r>
              <a:rPr lang="de-DE" dirty="0" smtClean="0">
                <a:solidFill>
                  <a:srgbClr val="002060"/>
                </a:solidFill>
                <a:latin typeface="Calibri" pitchFamily="34" charset="0"/>
                <a:cs typeface="Calibri" pitchFamily="34" charset="0"/>
              </a:rPr>
              <a:t> 	sie die Darbietung eines Werkes zum Gegenstand haben</a:t>
            </a:r>
          </a:p>
          <a:p>
            <a:pPr indent="0">
              <a:spcBef>
                <a:spcPts val="0"/>
              </a:spcBef>
              <a:buSzPct val="100000"/>
              <a:buFont typeface="Wingdings" pitchFamily="2" charset="2"/>
              <a:buChar char="Ø"/>
              <a:defRPr/>
            </a:pPr>
            <a:r>
              <a:rPr lang="de-DE" dirty="0" smtClean="0">
                <a:solidFill>
                  <a:srgbClr val="002060"/>
                </a:solidFill>
                <a:latin typeface="Calibri" pitchFamily="34" charset="0"/>
                <a:cs typeface="Calibri" pitchFamily="34" charset="0"/>
              </a:rPr>
              <a:t>	oder ein Investitionsrisiko ausgeglichen werden soll</a:t>
            </a:r>
          </a:p>
          <a:p>
            <a:pPr>
              <a:buSzPct val="100000"/>
              <a:buFont typeface="Symbol" pitchFamily="18" charset="2"/>
              <a:buChar char="-"/>
              <a:defRPr/>
            </a:pPr>
            <a:endParaRPr lang="de-DE" dirty="0" smtClean="0">
              <a:latin typeface="Calibri" pitchFamily="34" charset="0"/>
              <a:cs typeface="Calibri" pitchFamily="34" charset="0"/>
            </a:endParaRPr>
          </a:p>
          <a:p>
            <a:pPr>
              <a:buSzPct val="100000"/>
              <a:buFont typeface="Arial" pitchFamily="34" charset="0"/>
              <a:buChar char="•"/>
              <a:defRPr/>
            </a:pPr>
            <a:endParaRPr lang="de-DE" dirty="0">
              <a:latin typeface="Calibri" pitchFamily="34" charset="0"/>
              <a:cs typeface="Calibri" pitchFamily="34" charset="0"/>
            </a:endParaRPr>
          </a:p>
        </p:txBody>
      </p:sp>
      <p:pic>
        <p:nvPicPr>
          <p:cNvPr id="74756" name="Picture 20" descr="MCj029589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38" y="1616075"/>
            <a:ext cx="9779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feld 5"/>
          <p:cNvSpPr txBox="1">
            <a:spLocks noChangeArrowheads="1"/>
          </p:cNvSpPr>
          <p:nvPr/>
        </p:nvSpPr>
        <p:spPr bwMode="auto">
          <a:xfrm>
            <a:off x="2555875" y="2876550"/>
            <a:ext cx="357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z="2400" b="1">
                <a:solidFill>
                  <a:srgbClr val="FF0000"/>
                </a:solidFill>
                <a:latin typeface="Calibri" pitchFamily="34" charset="0"/>
              </a:rPr>
              <a:t>Ergänzender Leistungsschutz </a:t>
            </a:r>
          </a:p>
          <a:p>
            <a:pPr eaLnBrk="1" hangingPunct="1"/>
            <a:r>
              <a:rPr lang="de-DE" sz="2400" b="1">
                <a:solidFill>
                  <a:srgbClr val="FF0000"/>
                </a:solidFill>
                <a:latin typeface="Calibri" pitchFamily="34" charset="0"/>
              </a:rPr>
              <a:t>im UrhG</a:t>
            </a:r>
          </a:p>
        </p:txBody>
      </p:sp>
      <p:pic>
        <p:nvPicPr>
          <p:cNvPr id="74758" name="Picture 13" descr="MCj043387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85750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21" descr="MPj043311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29289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92569"/>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algn="ctr">
              <a:defRPr/>
            </a:pPr>
            <a:r>
              <a:rPr lang="de-DE" dirty="0" smtClean="0">
                <a:ea typeface="+mj-ea"/>
                <a:cs typeface="+mj-cs"/>
              </a:rPr>
              <a:t>Leistungsschutzrechte</a:t>
            </a:r>
            <a:endParaRPr lang="de-DE" dirty="0">
              <a:ea typeface="+mj-ea"/>
              <a:cs typeface="+mj-cs"/>
            </a:endParaRPr>
          </a:p>
        </p:txBody>
      </p:sp>
      <p:sp>
        <p:nvSpPr>
          <p:cNvPr id="75779" name="Rectangle 3"/>
          <p:cNvSpPr>
            <a:spLocks noGrp="1" noChangeArrowheads="1"/>
          </p:cNvSpPr>
          <p:nvPr>
            <p:ph type="body" idx="1"/>
          </p:nvPr>
        </p:nvSpPr>
        <p:spPr/>
        <p:txBody>
          <a:bodyPr>
            <a:normAutofit fontScale="77500" lnSpcReduction="20000"/>
          </a:bodyPr>
          <a:lstStyle/>
          <a:p>
            <a:r>
              <a:rPr lang="de-DE" dirty="0" smtClean="0">
                <a:ea typeface="ＭＳ Ｐゴシック" pitchFamily="34" charset="-128"/>
              </a:rPr>
              <a:t>Parias </a:t>
            </a:r>
            <a:r>
              <a:rPr lang="de-DE" smtClean="0">
                <a:ea typeface="ＭＳ Ｐゴシック" pitchFamily="34" charset="-128"/>
              </a:rPr>
              <a:t>des Urheberrechts</a:t>
            </a:r>
            <a:endParaRPr lang="de-DE" dirty="0" smtClean="0">
              <a:ea typeface="ＭＳ Ｐゴシック" pitchFamily="34" charset="-128"/>
            </a:endParaRPr>
          </a:p>
          <a:p>
            <a:r>
              <a:rPr lang="de-DE" dirty="0" smtClean="0">
                <a:ea typeface="ＭＳ Ｐゴシック" pitchFamily="34" charset="-128"/>
              </a:rPr>
              <a:t>Nicht kreativ, tragen aber organisatorisch zum Gelingen von Kreativität bei</a:t>
            </a:r>
          </a:p>
          <a:p>
            <a:r>
              <a:rPr lang="de-DE" dirty="0" smtClean="0">
                <a:ea typeface="ＭＳ Ｐゴシック" pitchFamily="34" charset="-128"/>
              </a:rPr>
              <a:t>bieten für bestimmte nicht-schöpferische Leistungen einen (im Vergleich zum </a:t>
            </a:r>
            <a:r>
              <a:rPr lang="de-DE" dirty="0" err="1" smtClean="0">
                <a:ea typeface="ＭＳ Ｐゴシック" pitchFamily="34" charset="-128"/>
              </a:rPr>
              <a:t>UrhR</a:t>
            </a:r>
            <a:r>
              <a:rPr lang="de-DE" dirty="0" smtClean="0">
                <a:ea typeface="ＭＳ Ｐゴシック" pitchFamily="34" charset="-128"/>
              </a:rPr>
              <a:t> verminderten) Schutz</a:t>
            </a:r>
          </a:p>
          <a:p>
            <a:r>
              <a:rPr lang="de-DE" dirty="0" smtClean="0">
                <a:ea typeface="ＭＳ Ｐゴシック" pitchFamily="34" charset="-128"/>
              </a:rPr>
              <a:t>geschützt sind (wichtigste):</a:t>
            </a:r>
          </a:p>
          <a:p>
            <a:pPr lvl="1"/>
            <a:r>
              <a:rPr lang="de-DE" dirty="0" smtClean="0">
                <a:ea typeface="ＭＳ Ｐゴシック" pitchFamily="34" charset="-128"/>
              </a:rPr>
              <a:t>Lichtbildschutz (§ 72) und Laufbildschutz (§ 95)</a:t>
            </a:r>
            <a:endParaRPr lang="de-DE" b="1" dirty="0" smtClean="0">
              <a:ea typeface="ＭＳ Ｐゴシック" pitchFamily="34" charset="-128"/>
            </a:endParaRPr>
          </a:p>
          <a:p>
            <a:pPr lvl="1"/>
            <a:r>
              <a:rPr lang="de-DE" dirty="0" smtClean="0">
                <a:ea typeface="ＭＳ Ｐゴシック" pitchFamily="34" charset="-128"/>
              </a:rPr>
              <a:t>Schutz des ausübenden Künstlers (§§ 73 ff.) </a:t>
            </a:r>
            <a:endParaRPr lang="de-DE" b="1" dirty="0" smtClean="0">
              <a:ea typeface="ＭＳ Ｐゴシック" pitchFamily="34" charset="-128"/>
            </a:endParaRPr>
          </a:p>
          <a:p>
            <a:pPr lvl="1"/>
            <a:r>
              <a:rPr lang="de-DE" dirty="0" smtClean="0">
                <a:ea typeface="ＭＳ Ｐゴシック" pitchFamily="34" charset="-128"/>
              </a:rPr>
              <a:t>Schutz des Konzert- und Theaterveranstalters (§ 81)</a:t>
            </a:r>
            <a:endParaRPr lang="de-DE" b="1" dirty="0" smtClean="0">
              <a:ea typeface="ＭＳ Ｐゴシック" pitchFamily="34" charset="-128"/>
            </a:endParaRPr>
          </a:p>
          <a:p>
            <a:pPr lvl="1"/>
            <a:r>
              <a:rPr lang="de-DE" dirty="0" smtClean="0">
                <a:ea typeface="ＭＳ Ｐゴシック" pitchFamily="34" charset="-128"/>
              </a:rPr>
              <a:t>Schutz des Tonträgerherstellers (§§ 85 f.)</a:t>
            </a:r>
            <a:endParaRPr lang="de-DE" b="1" dirty="0" smtClean="0">
              <a:ea typeface="ＭＳ Ｐゴシック" pitchFamily="34" charset="-128"/>
            </a:endParaRPr>
          </a:p>
          <a:p>
            <a:pPr lvl="1"/>
            <a:r>
              <a:rPr lang="de-DE" dirty="0" smtClean="0">
                <a:ea typeface="ＭＳ Ｐゴシック" pitchFamily="34" charset="-128"/>
              </a:rPr>
              <a:t>Schutz des Sendeunternehmens (§ 87)</a:t>
            </a:r>
            <a:endParaRPr lang="de-DE" b="1" dirty="0" smtClean="0">
              <a:ea typeface="ＭＳ Ｐゴシック" pitchFamily="34" charset="-128"/>
            </a:endParaRPr>
          </a:p>
          <a:p>
            <a:pPr lvl="1"/>
            <a:r>
              <a:rPr lang="de-DE" dirty="0" smtClean="0">
                <a:ea typeface="ＭＳ Ｐゴシック" pitchFamily="34" charset="-128"/>
              </a:rPr>
              <a:t>Schutz des Datenbankherstellers (§§ 87a-e)</a:t>
            </a:r>
            <a:endParaRPr lang="de-DE" b="1" dirty="0" smtClean="0">
              <a:ea typeface="ＭＳ Ｐゴシック" pitchFamily="34" charset="-128"/>
            </a:endParaRPr>
          </a:p>
          <a:p>
            <a:pPr lvl="1"/>
            <a:r>
              <a:rPr lang="de-DE" dirty="0" smtClean="0">
                <a:ea typeface="ＭＳ Ｐゴシック" pitchFamily="34" charset="-128"/>
              </a:rPr>
              <a:t>Schutz des Filmherstellers (§ 94)</a:t>
            </a:r>
            <a:endParaRPr lang="de-DE" b="1" dirty="0" smtClean="0">
              <a:ea typeface="ＭＳ Ｐゴシック" pitchFamily="34" charset="-128"/>
            </a:endParaRPr>
          </a:p>
          <a:p>
            <a:endParaRPr lang="de-DE" dirty="0" smtClean="0">
              <a:ea typeface="ＭＳ Ｐゴシック" pitchFamily="34" charset="-128"/>
            </a:endParaRPr>
          </a:p>
        </p:txBody>
      </p:sp>
    </p:spTree>
    <p:extLst>
      <p:ext uri="{BB962C8B-B14F-4D97-AF65-F5344CB8AC3E}">
        <p14:creationId xmlns:p14="http://schemas.microsoft.com/office/powerpoint/2010/main" val="3568048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Ausgaben</a:t>
            </a:r>
            <a:endParaRPr lang="de-DE" dirty="0"/>
          </a:p>
        </p:txBody>
      </p:sp>
      <p:sp>
        <p:nvSpPr>
          <p:cNvPr id="3" name="Inhaltsplatzhalter 2"/>
          <p:cNvSpPr>
            <a:spLocks noGrp="1"/>
          </p:cNvSpPr>
          <p:nvPr>
            <p:ph idx="1"/>
          </p:nvPr>
        </p:nvSpPr>
        <p:spPr/>
        <p:txBody>
          <a:bodyPr/>
          <a:lstStyle/>
          <a:p>
            <a:r>
              <a:rPr lang="de-DE" dirty="0" smtClean="0"/>
              <a:t>Wissenschaftlich – kritische Ausgaben § 70</a:t>
            </a:r>
          </a:p>
          <a:p>
            <a:pPr lvl="1"/>
            <a:r>
              <a:rPr lang="de-DE" dirty="0" smtClean="0"/>
              <a:t>Schutz für 25 Jahre nach Erscheinen</a:t>
            </a:r>
          </a:p>
          <a:p>
            <a:r>
              <a:rPr lang="de-DE" dirty="0" smtClean="0"/>
              <a:t>Nachgelassene Werke § 71</a:t>
            </a:r>
          </a:p>
          <a:p>
            <a:pPr lvl="1"/>
            <a:r>
              <a:rPr lang="de-DE" dirty="0" smtClean="0"/>
              <a:t>Nicht erschienenes Werk erstmals </a:t>
            </a:r>
            <a:r>
              <a:rPr lang="de-DE" dirty="0" err="1" smtClean="0"/>
              <a:t>erscheinenlassen</a:t>
            </a:r>
            <a:endParaRPr lang="de-DE" dirty="0" smtClean="0"/>
          </a:p>
          <a:p>
            <a:pPr lvl="1"/>
            <a:r>
              <a:rPr lang="de-DE" dirty="0" smtClean="0"/>
              <a:t>Schutz für 25 Jahre nach Erscheinen</a:t>
            </a:r>
          </a:p>
          <a:p>
            <a:pPr lvl="1"/>
            <a:r>
              <a:rPr lang="de-DE" dirty="0" err="1" smtClean="0"/>
              <a:t>Motezumas</a:t>
            </a:r>
            <a:r>
              <a:rPr lang="de-DE" smtClean="0"/>
              <a:t> Erbe-Vivaldi Oper als Abschrift (OLG Düsseldorf)</a:t>
            </a:r>
            <a:endParaRPr lang="de-DE" dirty="0"/>
          </a:p>
        </p:txBody>
      </p:sp>
    </p:spTree>
    <p:extLst>
      <p:ext uri="{BB962C8B-B14F-4D97-AF65-F5344CB8AC3E}">
        <p14:creationId xmlns:p14="http://schemas.microsoft.com/office/powerpoint/2010/main" val="5785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Schutz durch das Grundgesetz</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Art. 14: Eigentum</a:t>
            </a:r>
          </a:p>
          <a:p>
            <a:r>
              <a:rPr lang="de-DE" dirty="0" smtClean="0"/>
              <a:t>Art. 5: Kunstfreiheit</a:t>
            </a:r>
          </a:p>
          <a:p>
            <a:r>
              <a:rPr lang="de-DE" dirty="0" smtClean="0"/>
              <a:t>Art. 2 Abs. 1: allgemeine Handlungsfreiheit</a:t>
            </a:r>
          </a:p>
          <a:p>
            <a:endParaRPr lang="de-DE" dirty="0"/>
          </a:p>
          <a:p>
            <a:pPr lvl="1">
              <a:buFont typeface="Wingdings" pitchFamily="2" charset="2"/>
              <a:buChar char="Ø"/>
              <a:defRPr/>
            </a:pPr>
            <a:r>
              <a:rPr lang="de-DE" dirty="0">
                <a:solidFill>
                  <a:schemeClr val="accent2">
                    <a:lumMod val="50000"/>
                  </a:schemeClr>
                </a:solidFill>
              </a:rPr>
              <a:t>Es ist als Ausschließlichkeitsrecht ausgestaltet, d. h es ermöglicht dem Urheber, die Benutzung des Werkes durch Dritte zu erlauben oder zu verbieten.</a:t>
            </a:r>
          </a:p>
          <a:p>
            <a:pPr marL="476250" lvl="1" indent="0">
              <a:buFontTx/>
              <a:buNone/>
              <a:defRPr/>
            </a:pPr>
            <a:endParaRPr lang="de-DE" dirty="0">
              <a:solidFill>
                <a:schemeClr val="accent2">
                  <a:lumMod val="50000"/>
                </a:schemeClr>
              </a:solidFill>
            </a:endParaRPr>
          </a:p>
          <a:p>
            <a:pPr lvl="1">
              <a:buFont typeface="Wingdings" pitchFamily="2" charset="2"/>
              <a:buChar char="Ø"/>
              <a:defRPr/>
            </a:pPr>
            <a:r>
              <a:rPr lang="de-DE" dirty="0">
                <a:solidFill>
                  <a:schemeClr val="accent2">
                    <a:lumMod val="50000"/>
                  </a:schemeClr>
                </a:solidFill>
              </a:rPr>
              <a:t>Dieses Verbotsrecht unterliegt allerdings Schranken, die wesentlich auf der Sozialbindung des Eigentums beruhen.</a:t>
            </a:r>
          </a:p>
          <a:p>
            <a:endParaRPr lang="de-DE" dirty="0"/>
          </a:p>
        </p:txBody>
      </p:sp>
    </p:spTree>
    <p:extLst>
      <p:ext uri="{BB962C8B-B14F-4D97-AF65-F5344CB8AC3E}">
        <p14:creationId xmlns:p14="http://schemas.microsoft.com/office/powerpoint/2010/main" val="1409133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Ausübende Künstler</a:t>
            </a:r>
            <a:endParaRPr lang="de-DE" dirty="0"/>
          </a:p>
        </p:txBody>
      </p:sp>
      <p:sp>
        <p:nvSpPr>
          <p:cNvPr id="3" name="Inhaltsplatzhalter 2"/>
          <p:cNvSpPr>
            <a:spLocks noGrp="1"/>
          </p:cNvSpPr>
          <p:nvPr>
            <p:ph idx="1"/>
          </p:nvPr>
        </p:nvSpPr>
        <p:spPr/>
        <p:txBody>
          <a:bodyPr/>
          <a:lstStyle/>
          <a:p>
            <a:r>
              <a:rPr lang="de-DE" dirty="0" smtClean="0"/>
              <a:t>Definiert in § 73: Aufführung eines Werkes oder eine Ausdrucksform der Volkskunst</a:t>
            </a:r>
          </a:p>
          <a:p>
            <a:pPr lvl="1"/>
            <a:r>
              <a:rPr lang="de-DE" dirty="0" smtClean="0"/>
              <a:t>Heino</a:t>
            </a:r>
          </a:p>
          <a:p>
            <a:pPr lvl="1"/>
            <a:r>
              <a:rPr lang="de-DE" dirty="0" smtClean="0"/>
              <a:t>Thomas Gottschalk bei Wetten dass</a:t>
            </a:r>
          </a:p>
          <a:p>
            <a:pPr lvl="1"/>
            <a:r>
              <a:rPr lang="de-DE" dirty="0" smtClean="0"/>
              <a:t>Zauberkünstler?</a:t>
            </a:r>
          </a:p>
          <a:p>
            <a:pPr lvl="1"/>
            <a:r>
              <a:rPr lang="de-DE" dirty="0" smtClean="0"/>
              <a:t>Fußballspieler?</a:t>
            </a:r>
            <a:endParaRPr lang="de-DE" dirty="0"/>
          </a:p>
        </p:txBody>
      </p:sp>
    </p:spTree>
    <p:extLst>
      <p:ext uri="{BB962C8B-B14F-4D97-AF65-F5344CB8AC3E}">
        <p14:creationId xmlns:p14="http://schemas.microsoft.com/office/powerpoint/2010/main" val="4290394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Ausübende Künstler</a:t>
            </a:r>
            <a:endParaRPr lang="de-DE" dirty="0"/>
          </a:p>
        </p:txBody>
      </p:sp>
      <p:sp>
        <p:nvSpPr>
          <p:cNvPr id="3" name="Inhaltsplatzhalter 2"/>
          <p:cNvSpPr>
            <a:spLocks noGrp="1"/>
          </p:cNvSpPr>
          <p:nvPr>
            <p:ph idx="1"/>
          </p:nvPr>
        </p:nvSpPr>
        <p:spPr/>
        <p:txBody>
          <a:bodyPr>
            <a:normAutofit lnSpcReduction="10000"/>
          </a:bodyPr>
          <a:lstStyle/>
          <a:p>
            <a:r>
              <a:rPr lang="de-DE" dirty="0" smtClean="0"/>
              <a:t>Rechte wie Urheber</a:t>
            </a:r>
          </a:p>
          <a:p>
            <a:r>
              <a:rPr lang="de-DE" dirty="0" smtClean="0"/>
              <a:t>Persönlichkeitsrechte: Anerkennung und Entstellungsverbot (§ 74 und 75)</a:t>
            </a:r>
          </a:p>
          <a:p>
            <a:r>
              <a:rPr lang="de-DE" dirty="0" smtClean="0"/>
              <a:t>Verwertungsrechte: Vervielfältigung und Verbreitung und öffentliche Wiedergabe (§ 77 und § 78)</a:t>
            </a:r>
          </a:p>
          <a:p>
            <a:pPr lvl="1"/>
            <a:r>
              <a:rPr lang="de-DE" dirty="0" smtClean="0"/>
              <a:t>Ausnahme: nur Geld kein Verbotsrecht in den Fällen des § 78 Abs. 2</a:t>
            </a:r>
          </a:p>
          <a:p>
            <a:r>
              <a:rPr lang="de-DE" dirty="0" smtClean="0"/>
              <a:t>Schutzdauer unterschiedlich vom Urheber</a:t>
            </a:r>
            <a:endParaRPr lang="de-DE" dirty="0"/>
          </a:p>
        </p:txBody>
      </p:sp>
    </p:spTree>
    <p:extLst>
      <p:ext uri="{BB962C8B-B14F-4D97-AF65-F5344CB8AC3E}">
        <p14:creationId xmlns:p14="http://schemas.microsoft.com/office/powerpoint/2010/main" val="152695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Tonträgerhersteller</a:t>
            </a:r>
            <a:endParaRPr lang="de-DE" dirty="0"/>
          </a:p>
        </p:txBody>
      </p:sp>
      <p:sp>
        <p:nvSpPr>
          <p:cNvPr id="3" name="Inhaltsplatzhalter 2"/>
          <p:cNvSpPr>
            <a:spLocks noGrp="1"/>
          </p:cNvSpPr>
          <p:nvPr>
            <p:ph idx="1"/>
          </p:nvPr>
        </p:nvSpPr>
        <p:spPr/>
        <p:txBody>
          <a:bodyPr/>
          <a:lstStyle/>
          <a:p>
            <a:r>
              <a:rPr lang="de-DE" dirty="0" smtClean="0"/>
              <a:t>Geregelt in § 85</a:t>
            </a:r>
          </a:p>
          <a:p>
            <a:r>
              <a:rPr lang="de-DE" dirty="0" smtClean="0"/>
              <a:t>Wer ist Hersteller eines Tonträgers?</a:t>
            </a:r>
          </a:p>
          <a:p>
            <a:r>
              <a:rPr lang="de-DE" dirty="0" smtClean="0"/>
              <a:t>Moses </a:t>
            </a:r>
            <a:r>
              <a:rPr lang="de-DE" dirty="0" err="1" smtClean="0"/>
              <a:t>Pelham</a:t>
            </a:r>
            <a:r>
              <a:rPr lang="de-DE" dirty="0" smtClean="0"/>
              <a:t> gegen Kraftwerk: Schutz gegen Sampling für Tonträgerhersteller (BGH: ja/Hören, Bundesverfassungsgericht: Nein)</a:t>
            </a:r>
          </a:p>
          <a:p>
            <a:r>
              <a:rPr lang="de-DE" dirty="0" smtClean="0"/>
              <a:t>Schutzdauer 70 Jahre nach Erscheinen des Tonträgers</a:t>
            </a:r>
            <a:endParaRPr lang="de-DE" dirty="0"/>
          </a:p>
        </p:txBody>
      </p:sp>
    </p:spTree>
    <p:extLst>
      <p:ext uri="{BB962C8B-B14F-4D97-AF65-F5344CB8AC3E}">
        <p14:creationId xmlns:p14="http://schemas.microsoft.com/office/powerpoint/2010/main" val="2849717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Sendeanstalt/Filmhersteller</a:t>
            </a:r>
            <a:endParaRPr lang="de-DE" dirty="0"/>
          </a:p>
        </p:txBody>
      </p:sp>
      <p:sp>
        <p:nvSpPr>
          <p:cNvPr id="3" name="Inhaltsplatzhalter 2"/>
          <p:cNvSpPr>
            <a:spLocks noGrp="1"/>
          </p:cNvSpPr>
          <p:nvPr>
            <p:ph idx="1"/>
          </p:nvPr>
        </p:nvSpPr>
        <p:spPr/>
        <p:txBody>
          <a:bodyPr>
            <a:normAutofit fontScale="92500"/>
          </a:bodyPr>
          <a:lstStyle/>
          <a:p>
            <a:r>
              <a:rPr lang="de-DE" dirty="0" smtClean="0"/>
              <a:t>Geregelt in § 87:</a:t>
            </a:r>
          </a:p>
          <a:p>
            <a:pPr lvl="1"/>
            <a:r>
              <a:rPr lang="de-DE" dirty="0" smtClean="0"/>
              <a:t>Leistungsschutzrecht bezogen auf Funksendungen</a:t>
            </a:r>
          </a:p>
          <a:p>
            <a:pPr lvl="1"/>
            <a:r>
              <a:rPr lang="de-DE" dirty="0" smtClean="0"/>
              <a:t>Für 50 Jahre ab der ersten Funksendung</a:t>
            </a:r>
          </a:p>
          <a:p>
            <a:pPr lvl="1"/>
            <a:r>
              <a:rPr lang="de-DE" dirty="0" smtClean="0"/>
              <a:t>Kontrahierungszwang in 87 Abs. 5</a:t>
            </a:r>
          </a:p>
          <a:p>
            <a:endParaRPr lang="de-DE" dirty="0"/>
          </a:p>
          <a:p>
            <a:r>
              <a:rPr lang="de-DE" dirty="0"/>
              <a:t>Plus </a:t>
            </a:r>
            <a:r>
              <a:rPr lang="de-DE" dirty="0" smtClean="0"/>
              <a:t>Filmproduzenten (§ 94)</a:t>
            </a:r>
          </a:p>
          <a:p>
            <a:pPr lvl="1"/>
            <a:r>
              <a:rPr lang="de-DE" dirty="0" smtClean="0"/>
              <a:t>Schutz der organisatorischen und wirtschaftlichen Leistung</a:t>
            </a:r>
          </a:p>
          <a:p>
            <a:pPr lvl="1"/>
            <a:r>
              <a:rPr lang="de-DE" dirty="0" smtClean="0"/>
              <a:t>Probleme bei Auftragsproduktion und Koproduktion</a:t>
            </a:r>
            <a:endParaRPr lang="de-DE" dirty="0"/>
          </a:p>
        </p:txBody>
      </p:sp>
    </p:spTree>
    <p:extLst>
      <p:ext uri="{BB962C8B-B14F-4D97-AF65-F5344CB8AC3E}">
        <p14:creationId xmlns:p14="http://schemas.microsoft.com/office/powerpoint/2010/main" val="1626860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Verleger?</a:t>
            </a:r>
            <a:endParaRPr lang="de-DE" dirty="0"/>
          </a:p>
        </p:txBody>
      </p:sp>
      <p:sp>
        <p:nvSpPr>
          <p:cNvPr id="3" name="Inhaltsplatzhalter 2"/>
          <p:cNvSpPr>
            <a:spLocks noGrp="1"/>
          </p:cNvSpPr>
          <p:nvPr>
            <p:ph idx="1"/>
          </p:nvPr>
        </p:nvSpPr>
        <p:spPr/>
        <p:txBody>
          <a:bodyPr/>
          <a:lstStyle/>
          <a:p>
            <a:r>
              <a:rPr lang="de-DE" dirty="0" smtClean="0"/>
              <a:t>Tucholsky: Schmeißfliegen</a:t>
            </a:r>
          </a:p>
          <a:p>
            <a:r>
              <a:rPr lang="de-DE" dirty="0" smtClean="0"/>
              <a:t>Verlagsgesetz 1909</a:t>
            </a:r>
          </a:p>
          <a:p>
            <a:r>
              <a:rPr lang="de-DE" dirty="0" smtClean="0"/>
              <a:t>Erster Regelungsversuche in § 87 f bis h</a:t>
            </a:r>
          </a:p>
          <a:p>
            <a:pPr lvl="1"/>
            <a:r>
              <a:rPr lang="de-DE" dirty="0" smtClean="0"/>
              <a:t>Anwendung verboten durch den </a:t>
            </a:r>
            <a:r>
              <a:rPr lang="de-DE" dirty="0" err="1" smtClean="0"/>
              <a:t>EuGH</a:t>
            </a:r>
            <a:r>
              <a:rPr lang="de-DE" dirty="0" smtClean="0"/>
              <a:t> wegen </a:t>
            </a:r>
            <a:r>
              <a:rPr lang="de-DE" dirty="0" err="1" smtClean="0"/>
              <a:t>Verstosses</a:t>
            </a:r>
            <a:r>
              <a:rPr lang="de-DE" dirty="0" smtClean="0"/>
              <a:t> gegen die Transparenzrichtlinie</a:t>
            </a:r>
          </a:p>
          <a:p>
            <a:r>
              <a:rPr lang="de-DE" dirty="0" smtClean="0"/>
              <a:t>Urheberrechtsrichtlinie 2019: noch nicht umgesetzt</a:t>
            </a:r>
            <a:endParaRPr lang="de-DE" dirty="0"/>
          </a:p>
        </p:txBody>
      </p:sp>
    </p:spTree>
    <p:extLst>
      <p:ext uri="{BB962C8B-B14F-4D97-AF65-F5344CB8AC3E}">
        <p14:creationId xmlns:p14="http://schemas.microsoft.com/office/powerpoint/2010/main" val="120179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sz="2400" dirty="0" smtClean="0"/>
              <a:t>§§ 87a – 87e UrhG</a:t>
            </a:r>
            <a:br>
              <a:rPr lang="de-DE" sz="2400" dirty="0" smtClean="0"/>
            </a:br>
            <a:r>
              <a:rPr lang="de-DE" sz="2400" dirty="0" smtClean="0"/>
              <a:t>Leistungsschutz von Datenbankherstellern</a:t>
            </a:r>
            <a:endParaRPr lang="de-DE" sz="2400" dirty="0"/>
          </a:p>
        </p:txBody>
      </p:sp>
      <p:sp>
        <p:nvSpPr>
          <p:cNvPr id="3" name="Inhaltsplatzhalter 2"/>
          <p:cNvSpPr>
            <a:spLocks noGrp="1"/>
          </p:cNvSpPr>
          <p:nvPr>
            <p:ph idx="1"/>
          </p:nvPr>
        </p:nvSpPr>
        <p:spPr/>
        <p:txBody>
          <a:bodyPr>
            <a:normAutofit fontScale="85000" lnSpcReduction="20000"/>
          </a:bodyPr>
          <a:lstStyle/>
          <a:p>
            <a:pPr>
              <a:buFont typeface="Wingdings" charset="2"/>
              <a:buChar char="q"/>
              <a:defRPr/>
            </a:pPr>
            <a:r>
              <a:rPr lang="de-DE" sz="2000" dirty="0"/>
              <a:t>S</a:t>
            </a:r>
            <a:r>
              <a:rPr lang="de-DE" sz="2000" dirty="0" smtClean="0"/>
              <a:t>ui generis </a:t>
            </a:r>
            <a:r>
              <a:rPr lang="de-DE" sz="2000" b="1" dirty="0" smtClean="0"/>
              <a:t>Recht des Datenbankherstellers</a:t>
            </a:r>
            <a:r>
              <a:rPr lang="de-DE" sz="2000" dirty="0" smtClean="0"/>
              <a:t> für </a:t>
            </a:r>
            <a:r>
              <a:rPr lang="de-DE" sz="2000" b="1" dirty="0" smtClean="0"/>
              <a:t>Datenbanken zusätzlich zu § 4</a:t>
            </a:r>
            <a:endParaRPr lang="de-DE" sz="2000" u="sng" dirty="0" smtClean="0"/>
          </a:p>
          <a:p>
            <a:pPr marL="0" indent="0">
              <a:buFont typeface="Wingdings" charset="2"/>
              <a:buNone/>
              <a:defRPr/>
            </a:pPr>
            <a:endParaRPr lang="de-DE" sz="2000" u="sng" dirty="0"/>
          </a:p>
          <a:p>
            <a:pPr>
              <a:buFont typeface="Wingdings" charset="2"/>
              <a:buChar char="q"/>
              <a:defRPr/>
            </a:pPr>
            <a:r>
              <a:rPr lang="de-DE" sz="2000" u="sng" dirty="0" smtClean="0"/>
              <a:t>Schutzgegenstand</a:t>
            </a:r>
            <a:r>
              <a:rPr lang="de-DE" sz="2000" dirty="0" smtClean="0"/>
              <a:t>: Die in der Datenbank verkörperte (wesentliche) </a:t>
            </a:r>
            <a:r>
              <a:rPr lang="de-DE" sz="2000" b="1" dirty="0" smtClean="0"/>
              <a:t>Investition</a:t>
            </a:r>
          </a:p>
          <a:p>
            <a:pPr lvl="1">
              <a:buFont typeface="Wingdings" charset="2"/>
              <a:buChar char="q"/>
              <a:defRPr/>
            </a:pPr>
            <a:r>
              <a:rPr lang="de-DE" sz="1600" b="1" dirty="0" smtClean="0"/>
              <a:t>Nicht unerheblicher Aufwand an Zeit und Geld</a:t>
            </a:r>
          </a:p>
          <a:p>
            <a:pPr lvl="1">
              <a:buFont typeface="Wingdings" charset="2"/>
              <a:buChar char="q"/>
              <a:defRPr/>
            </a:pPr>
            <a:r>
              <a:rPr lang="de-DE" sz="1600" b="1" dirty="0" smtClean="0"/>
              <a:t>Aufwand in die Strukturierung, nicht in die Erzeugung oder den Kauf (</a:t>
            </a:r>
            <a:r>
              <a:rPr lang="de-DE" sz="1600" b="1" dirty="0" err="1" smtClean="0"/>
              <a:t>EuGH</a:t>
            </a:r>
            <a:r>
              <a:rPr lang="de-DE" sz="1600" b="1" dirty="0" smtClean="0"/>
              <a:t>, British </a:t>
            </a:r>
            <a:r>
              <a:rPr lang="de-DE" sz="1600" b="1" dirty="0" err="1" smtClean="0"/>
              <a:t>Horse</a:t>
            </a:r>
            <a:r>
              <a:rPr lang="de-DE" sz="1600" b="1" dirty="0" smtClean="0"/>
              <a:t> Racing)  </a:t>
            </a:r>
          </a:p>
          <a:p>
            <a:pPr marL="114300" indent="0">
              <a:buFont typeface="Wingdings" charset="2"/>
              <a:buNone/>
              <a:defRPr/>
            </a:pPr>
            <a:r>
              <a:rPr lang="de-DE" sz="2000" dirty="0" smtClean="0"/>
              <a:t>   		</a:t>
            </a:r>
          </a:p>
          <a:p>
            <a:pPr marL="114300" indent="0">
              <a:buFont typeface="Wingdings" charset="2"/>
              <a:buNone/>
              <a:defRPr/>
            </a:pPr>
            <a:endParaRPr lang="de-DE" sz="2000" dirty="0"/>
          </a:p>
          <a:p>
            <a:pPr marL="114300" indent="0">
              <a:buFont typeface="Wingdings" charset="2"/>
              <a:buNone/>
              <a:defRPr/>
            </a:pPr>
            <a:endParaRPr lang="de-DE" sz="2000" dirty="0" smtClean="0"/>
          </a:p>
          <a:p>
            <a:pPr>
              <a:buFont typeface="Wingdings" charset="2"/>
              <a:buChar char="q"/>
              <a:defRPr/>
            </a:pPr>
            <a:r>
              <a:rPr lang="de-DE" sz="2000" u="sng" dirty="0" smtClean="0"/>
              <a:t>Schutzdauer</a:t>
            </a:r>
            <a:r>
              <a:rPr lang="de-DE" sz="2000" dirty="0" smtClean="0"/>
              <a:t>: 15 Jahre, aber Neubeginn bei Änderungen, die ihrerseits eine wesentliche Investition darstellen (§ 87 a I 2 UrhG)</a:t>
            </a:r>
          </a:p>
          <a:p>
            <a:pPr>
              <a:buFont typeface="Wingdings" charset="2"/>
              <a:buChar char="q"/>
              <a:defRPr/>
            </a:pPr>
            <a:r>
              <a:rPr lang="de-DE" sz="2000" u="sng" dirty="0" smtClean="0"/>
              <a:t>Kritik</a:t>
            </a:r>
            <a:r>
              <a:rPr lang="de-DE" sz="2000" dirty="0" smtClean="0"/>
              <a:t>: </a:t>
            </a:r>
          </a:p>
          <a:p>
            <a:pPr lvl="1">
              <a:defRPr/>
            </a:pPr>
            <a:r>
              <a:rPr lang="de-DE" dirty="0"/>
              <a:t>Ewiger Schutz bei permanenter Neuinvestition durch </a:t>
            </a:r>
            <a:r>
              <a:rPr lang="de-DE" dirty="0" err="1"/>
              <a:t>Updating</a:t>
            </a:r>
            <a:endParaRPr lang="de-DE" dirty="0"/>
          </a:p>
          <a:p>
            <a:pPr lvl="1">
              <a:defRPr/>
            </a:pPr>
            <a:r>
              <a:rPr lang="de-DE" dirty="0" smtClean="0"/>
              <a:t>Urheberrechtsbezug?</a:t>
            </a:r>
          </a:p>
          <a:p>
            <a:pPr lvl="1">
              <a:defRPr/>
            </a:pPr>
            <a:r>
              <a:rPr lang="de-DE" dirty="0" smtClean="0"/>
              <a:t>Monopolisierung von Informationen </a:t>
            </a:r>
          </a:p>
          <a:p>
            <a:pPr lvl="1">
              <a:defRPr/>
            </a:pPr>
            <a:r>
              <a:rPr lang="de-DE" dirty="0" smtClean="0"/>
              <a:t>USA und Schweiz?</a:t>
            </a: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33099"/>
            <a:ext cx="3311525"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3563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Weiteres Arbeitspapier 8</a:t>
            </a:r>
            <a:endParaRPr lang="de-DE" dirty="0"/>
          </a:p>
        </p:txBody>
      </p:sp>
    </p:spTree>
    <p:extLst>
      <p:ext uri="{BB962C8B-B14F-4D97-AF65-F5344CB8AC3E}">
        <p14:creationId xmlns:p14="http://schemas.microsoft.com/office/powerpoint/2010/main" val="3822700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166533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Rechtemanagement</a:t>
            </a:r>
            <a:endParaRPr lang="de-DE" dirty="0"/>
          </a:p>
        </p:txBody>
      </p:sp>
      <p:sp>
        <p:nvSpPr>
          <p:cNvPr id="3" name="Inhaltsplatzhalter 2"/>
          <p:cNvSpPr>
            <a:spLocks noGrp="1"/>
          </p:cNvSpPr>
          <p:nvPr>
            <p:ph idx="1"/>
          </p:nvPr>
        </p:nvSpPr>
        <p:spPr/>
        <p:txBody>
          <a:bodyPr/>
          <a:lstStyle/>
          <a:p>
            <a:r>
              <a:rPr lang="de-DE" dirty="0" err="1" smtClean="0"/>
              <a:t>Statutory</a:t>
            </a:r>
            <a:r>
              <a:rPr lang="de-DE" dirty="0" smtClean="0"/>
              <a:t> Licensing</a:t>
            </a:r>
          </a:p>
          <a:p>
            <a:r>
              <a:rPr lang="de-DE" dirty="0" smtClean="0"/>
              <a:t>Collective Licensing</a:t>
            </a:r>
          </a:p>
          <a:p>
            <a:r>
              <a:rPr lang="de-DE" dirty="0" smtClean="0"/>
              <a:t>Single Licensing</a:t>
            </a:r>
          </a:p>
          <a:p>
            <a:r>
              <a:rPr lang="de-DE" dirty="0" smtClean="0"/>
              <a:t>Technical Licensing</a:t>
            </a:r>
          </a:p>
          <a:p>
            <a:r>
              <a:rPr lang="de-DE" dirty="0" err="1" smtClean="0"/>
              <a:t>No</a:t>
            </a:r>
            <a:r>
              <a:rPr lang="de-DE" dirty="0" smtClean="0"/>
              <a:t> Licensing</a:t>
            </a:r>
            <a:endParaRPr lang="de-DE" dirty="0"/>
          </a:p>
        </p:txBody>
      </p:sp>
    </p:spTree>
    <p:extLst>
      <p:ext uri="{BB962C8B-B14F-4D97-AF65-F5344CB8AC3E}">
        <p14:creationId xmlns:p14="http://schemas.microsoft.com/office/powerpoint/2010/main" val="3729419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lgn="ctr">
              <a:defRPr/>
            </a:pPr>
            <a:r>
              <a:rPr lang="de-DE" dirty="0" err="1" smtClean="0">
                <a:ea typeface="+mj-ea"/>
                <a:cs typeface="+mj-cs"/>
              </a:rPr>
              <a:t>Statutory</a:t>
            </a:r>
            <a:r>
              <a:rPr lang="de-DE" dirty="0" smtClean="0">
                <a:ea typeface="+mj-ea"/>
                <a:cs typeface="+mj-cs"/>
              </a:rPr>
              <a:t> </a:t>
            </a:r>
            <a:r>
              <a:rPr lang="de-DE" dirty="0" err="1" smtClean="0">
                <a:ea typeface="+mj-ea"/>
                <a:cs typeface="+mj-cs"/>
              </a:rPr>
              <a:t>licensing</a:t>
            </a:r>
            <a:endParaRPr lang="de-DE" dirty="0">
              <a:ea typeface="+mj-ea"/>
              <a:cs typeface="+mj-cs"/>
            </a:endParaRPr>
          </a:p>
        </p:txBody>
      </p:sp>
      <p:sp>
        <p:nvSpPr>
          <p:cNvPr id="58371" name="Rectangle 3"/>
          <p:cNvSpPr>
            <a:spLocks noGrp="1" noChangeArrowheads="1"/>
          </p:cNvSpPr>
          <p:nvPr>
            <p:ph type="body" idx="1"/>
          </p:nvPr>
        </p:nvSpPr>
        <p:spPr/>
        <p:txBody>
          <a:bodyPr/>
          <a:lstStyle/>
          <a:p>
            <a:pPr>
              <a:buFont typeface="Wingdings" pitchFamily="2" charset="2"/>
              <a:buNone/>
            </a:pPr>
            <a:r>
              <a:rPr lang="de-DE" dirty="0" smtClean="0">
                <a:ea typeface="ＭＳ Ｐゴシック" pitchFamily="34" charset="-128"/>
              </a:rPr>
              <a:t>= Schranken des Urheberrechts</a:t>
            </a:r>
          </a:p>
          <a:p>
            <a:r>
              <a:rPr lang="de-DE" dirty="0" smtClean="0">
                <a:ea typeface="ＭＳ Ｐゴシック" pitchFamily="34" charset="-128"/>
              </a:rPr>
              <a:t>Urheberrecht ist nicht unbeschränkt</a:t>
            </a:r>
          </a:p>
          <a:p>
            <a:r>
              <a:rPr lang="de-DE" dirty="0" smtClean="0">
                <a:ea typeface="ＭＳ Ｐゴシック" pitchFamily="34" charset="-128"/>
              </a:rPr>
              <a:t>denn Interessengegensatz:</a:t>
            </a:r>
          </a:p>
          <a:p>
            <a:endParaRPr lang="de-DE" dirty="0" smtClean="0">
              <a:ea typeface="ＭＳ Ｐゴシック" pitchFamily="34" charset="-128"/>
            </a:endParaRPr>
          </a:p>
          <a:p>
            <a:endParaRPr lang="de-DE" dirty="0" smtClean="0">
              <a:ea typeface="ＭＳ Ｐゴシック" pitchFamily="34" charset="-128"/>
            </a:endParaRPr>
          </a:p>
          <a:p>
            <a:endParaRPr lang="de-DE" dirty="0" smtClean="0">
              <a:ea typeface="ＭＳ Ｐゴシック" pitchFamily="34" charset="-128"/>
            </a:endParaRPr>
          </a:p>
          <a:p>
            <a:endParaRPr lang="de-DE" dirty="0" smtClean="0">
              <a:ea typeface="ＭＳ Ｐゴシック" pitchFamily="34" charset="-128"/>
            </a:endParaRPr>
          </a:p>
          <a:p>
            <a:endParaRPr lang="de-DE" dirty="0" smtClean="0">
              <a:ea typeface="ＭＳ Ｐゴシック" pitchFamily="34" charset="-128"/>
            </a:endParaRPr>
          </a:p>
          <a:p>
            <a:endParaRPr lang="de-DE" dirty="0" smtClean="0">
              <a:ea typeface="ＭＳ Ｐゴシック" pitchFamily="34" charset="-128"/>
            </a:endParaRPr>
          </a:p>
          <a:p>
            <a:pPr>
              <a:buFont typeface="Wingdings" pitchFamily="2" charset="2"/>
              <a:buNone/>
            </a:pPr>
            <a:endParaRPr lang="de-DE" dirty="0" smtClean="0">
              <a:ea typeface="ＭＳ Ｐゴシック" pitchFamily="34" charset="-128"/>
            </a:endParaRPr>
          </a:p>
          <a:p>
            <a:pPr>
              <a:buFont typeface="Wingdings" pitchFamily="2" charset="2"/>
              <a:buNone/>
            </a:pPr>
            <a:endParaRPr lang="de-DE" dirty="0" smtClean="0">
              <a:ea typeface="ＭＳ Ｐゴシック" pitchFamily="34" charset="-128"/>
            </a:endParaRPr>
          </a:p>
        </p:txBody>
      </p:sp>
      <p:pic>
        <p:nvPicPr>
          <p:cNvPr id="58372" name="Picture 4" descr="MCj030778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417" y="4005064"/>
            <a:ext cx="3673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MCj04401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444" y="3428206"/>
            <a:ext cx="3540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MCj043981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6081" y="3500437"/>
            <a:ext cx="503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Oval 7"/>
          <p:cNvSpPr>
            <a:spLocks noChangeArrowheads="1"/>
          </p:cNvSpPr>
          <p:nvPr/>
        </p:nvSpPr>
        <p:spPr bwMode="auto">
          <a:xfrm>
            <a:off x="3057338" y="3427412"/>
            <a:ext cx="720725" cy="647700"/>
          </a:xfrm>
          <a:prstGeom prst="ellipse">
            <a:avLst/>
          </a:prstGeom>
          <a:noFill/>
          <a:ln w="76200" cmpd="tri">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de-DE"/>
          </a:p>
        </p:txBody>
      </p:sp>
      <p:pic>
        <p:nvPicPr>
          <p:cNvPr id="58376" name="Picture 8" descr="MCj024034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231" y="3374884"/>
            <a:ext cx="131921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 Box 9"/>
          <p:cNvSpPr txBox="1">
            <a:spLocks noChangeArrowheads="1"/>
          </p:cNvSpPr>
          <p:nvPr/>
        </p:nvSpPr>
        <p:spPr bwMode="auto">
          <a:xfrm>
            <a:off x="395288" y="3101975"/>
            <a:ext cx="2232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a:t>Interesse des Urhebers an ausschließlichen Rechten</a:t>
            </a:r>
          </a:p>
        </p:txBody>
      </p:sp>
      <p:sp>
        <p:nvSpPr>
          <p:cNvPr id="58378" name="Text Box 10"/>
          <p:cNvSpPr txBox="1">
            <a:spLocks noChangeArrowheads="1"/>
          </p:cNvSpPr>
          <p:nvPr/>
        </p:nvSpPr>
        <p:spPr bwMode="auto">
          <a:xfrm>
            <a:off x="6156325" y="3036888"/>
            <a:ext cx="22320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a:t>Interesse der Allgemeinheit an freier Nutzung </a:t>
            </a:r>
          </a:p>
          <a:p>
            <a:pPr eaLnBrk="1" hangingPunct="1">
              <a:spcBef>
                <a:spcPct val="50000"/>
              </a:spcBef>
            </a:pPr>
            <a:r>
              <a:rPr lang="de-DE"/>
              <a:t>(kulturelles Leben)</a:t>
            </a:r>
          </a:p>
        </p:txBody>
      </p:sp>
      <p:sp>
        <p:nvSpPr>
          <p:cNvPr id="58379" name="Text Box 11"/>
          <p:cNvSpPr txBox="1">
            <a:spLocks noChangeArrowheads="1"/>
          </p:cNvSpPr>
          <p:nvPr/>
        </p:nvSpPr>
        <p:spPr bwMode="auto">
          <a:xfrm>
            <a:off x="468313" y="5667375"/>
            <a:ext cx="835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de-DE"/>
              <a:t>beachte: der reine Konsum (lesen, anhören, anschauen…) ist idR urheberrechtlich irrelevant, d.h. es sind keine entsprechenden Rechte erf.</a:t>
            </a:r>
          </a:p>
        </p:txBody>
      </p:sp>
    </p:spTree>
    <p:extLst>
      <p:ext uri="{BB962C8B-B14F-4D97-AF65-F5344CB8AC3E}">
        <p14:creationId xmlns:p14="http://schemas.microsoft.com/office/powerpoint/2010/main" val="10302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 des Urheberrechts</a:t>
            </a:r>
            <a:endParaRPr lang="de-DE" dirty="0"/>
          </a:p>
        </p:txBody>
      </p:sp>
      <p:sp>
        <p:nvSpPr>
          <p:cNvPr id="3" name="Inhaltsplatzhalter 2"/>
          <p:cNvSpPr>
            <a:spLocks noGrp="1"/>
          </p:cNvSpPr>
          <p:nvPr>
            <p:ph idx="1"/>
          </p:nvPr>
        </p:nvSpPr>
        <p:spPr/>
        <p:txBody>
          <a:bodyPr/>
          <a:lstStyle/>
          <a:p>
            <a:r>
              <a:rPr lang="de-DE" dirty="0" smtClean="0"/>
              <a:t>Griechenland und Rom: Nix</a:t>
            </a:r>
          </a:p>
          <a:p>
            <a:r>
              <a:rPr lang="de-DE" dirty="0" smtClean="0"/>
              <a:t>Mittelalter: Bücher Flüche, sonst Nix</a:t>
            </a:r>
          </a:p>
          <a:p>
            <a:r>
              <a:rPr lang="de-DE" dirty="0" err="1" smtClean="0"/>
              <a:t>Guttenberg</a:t>
            </a:r>
            <a:r>
              <a:rPr lang="de-DE" dirty="0" smtClean="0"/>
              <a:t>, frühe Neuzeit: </a:t>
            </a:r>
            <a:r>
              <a:rPr lang="de-DE" dirty="0" err="1" smtClean="0"/>
              <a:t>Privilegienwesen</a:t>
            </a:r>
            <a:r>
              <a:rPr lang="de-DE" dirty="0" smtClean="0"/>
              <a:t> in Florenz und Venedig</a:t>
            </a:r>
          </a:p>
          <a:p>
            <a:pPr lvl="1"/>
            <a:r>
              <a:rPr lang="de-DE" dirty="0" smtClean="0"/>
              <a:t>Territorial begrenzt auf den Stadtstaat</a:t>
            </a:r>
          </a:p>
          <a:p>
            <a:pPr lvl="1"/>
            <a:r>
              <a:rPr lang="de-DE" dirty="0" smtClean="0"/>
              <a:t>Druckerprivilegien für einzelne Drucker</a:t>
            </a:r>
          </a:p>
          <a:p>
            <a:pPr lvl="1"/>
            <a:r>
              <a:rPr lang="de-DE" dirty="0" smtClean="0"/>
              <a:t>Keine Autorenprivilegien</a:t>
            </a:r>
          </a:p>
          <a:p>
            <a:pPr lvl="1"/>
            <a:r>
              <a:rPr lang="de-DE" dirty="0" smtClean="0"/>
              <a:t>Anfang des </a:t>
            </a:r>
            <a:r>
              <a:rPr lang="de-DE" dirty="0" err="1" smtClean="0"/>
              <a:t>Territorialitäts</a:t>
            </a:r>
            <a:r>
              <a:rPr lang="de-DE" dirty="0" smtClean="0"/>
              <a:t> Prinzips</a:t>
            </a:r>
            <a:endParaRPr lang="de-DE" dirty="0"/>
          </a:p>
        </p:txBody>
      </p:sp>
    </p:spTree>
    <p:extLst>
      <p:ext uri="{BB962C8B-B14F-4D97-AF65-F5344CB8AC3E}">
        <p14:creationId xmlns:p14="http://schemas.microsoft.com/office/powerpoint/2010/main" val="4512296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3" name="Rectangle 13"/>
          <p:cNvSpPr>
            <a:spLocks noGrp="1" noChangeArrowheads="1"/>
          </p:cNvSpPr>
          <p:nvPr>
            <p:ph type="title"/>
          </p:nvPr>
        </p:nvSpPr>
        <p:spPr/>
        <p:txBody>
          <a:bodyPr>
            <a:normAutofit fontScale="90000"/>
          </a:bodyPr>
          <a:lstStyle/>
          <a:p>
            <a:pPr algn="ctr">
              <a:defRPr/>
            </a:pPr>
            <a:r>
              <a:rPr lang="de-DE" dirty="0" smtClean="0">
                <a:ea typeface="+mj-ea"/>
                <a:cs typeface="+mj-cs"/>
              </a:rPr>
              <a:t>Schranken des Urheberrechts</a:t>
            </a:r>
            <a:endParaRPr lang="de-DE" dirty="0">
              <a:ea typeface="+mj-ea"/>
              <a:cs typeface="+mj-cs"/>
            </a:endParaRPr>
          </a:p>
        </p:txBody>
      </p:sp>
      <p:sp>
        <p:nvSpPr>
          <p:cNvPr id="59395" name="Rectangle 3"/>
          <p:cNvSpPr>
            <a:spLocks noGrp="1" noChangeArrowheads="1"/>
          </p:cNvSpPr>
          <p:nvPr>
            <p:ph type="body" sz="half" idx="1"/>
          </p:nvPr>
        </p:nvSpPr>
        <p:spPr/>
        <p:txBody>
          <a:bodyPr/>
          <a:lstStyle/>
          <a:p>
            <a:pPr>
              <a:buFont typeface="Wingdings" pitchFamily="2" charset="2"/>
              <a:buNone/>
            </a:pPr>
            <a:r>
              <a:rPr lang="de-DE" sz="2000" smtClean="0">
                <a:ea typeface="ＭＳ Ｐゴシック" pitchFamily="34" charset="-128"/>
              </a:rPr>
              <a:t>Überblick über die Schranken</a:t>
            </a:r>
          </a:p>
        </p:txBody>
      </p:sp>
      <p:graphicFrame>
        <p:nvGraphicFramePr>
          <p:cNvPr id="460833" name="Group 33"/>
          <p:cNvGraphicFramePr>
            <a:graphicFrameLocks noGrp="1"/>
          </p:cNvGraphicFramePr>
          <p:nvPr>
            <p:ph sz="half" idx="2"/>
            <p:extLst>
              <p:ext uri="{D42A27DB-BD31-4B8C-83A1-F6EECF244321}">
                <p14:modId xmlns:p14="http://schemas.microsoft.com/office/powerpoint/2010/main" val="826967968"/>
              </p:ext>
            </p:extLst>
          </p:nvPr>
        </p:nvGraphicFramePr>
        <p:xfrm>
          <a:off x="468313" y="1773238"/>
          <a:ext cx="8370887" cy="4759156"/>
        </p:xfrm>
        <a:graphic>
          <a:graphicData uri="http://schemas.openxmlformats.org/drawingml/2006/table">
            <a:tbl>
              <a:tblPr/>
              <a:tblGrid>
                <a:gridCol w="8370887"/>
              </a:tblGrid>
              <a:tr h="934825">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Zeitliche Schranke: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64 ff. UrhG: 70 Jahre </a:t>
                      </a:r>
                      <a:r>
                        <a:rPr kumimoji="0" lang="de-DE" sz="2000" b="0" i="0" u="none" strike="noStrike" cap="none" normalizeH="0" baseline="0" dirty="0" err="1" smtClean="0">
                          <a:ln>
                            <a:noFill/>
                          </a:ln>
                          <a:solidFill>
                            <a:schemeClr val="tx1"/>
                          </a:solidFill>
                          <a:effectLst/>
                          <a:latin typeface="Arial" charset="0"/>
                          <a:ea typeface="ＭＳ Ｐゴシック" charset="-128"/>
                        </a:rPr>
                        <a:t>pma</a:t>
                      </a:r>
                      <a:r>
                        <a:rPr kumimoji="0" lang="de-DE" sz="2000" b="0" i="0" u="none" strike="noStrike" cap="none" normalizeH="0" baseline="0" dirty="0" smtClean="0">
                          <a:ln>
                            <a:noFill/>
                          </a:ln>
                          <a:solidFill>
                            <a:schemeClr val="tx1"/>
                          </a:solidFill>
                          <a:effectLst/>
                          <a:latin typeface="Arial" charset="0"/>
                          <a:ea typeface="ＭＳ Ｐゴシック" charset="-128"/>
                        </a:rPr>
                        <a:t>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endParaRPr kumimoji="0" lang="de-DE" sz="2000" b="0" i="0" u="none" strike="noStrike" cap="none" normalizeH="0" baseline="0" dirty="0" smtClean="0">
                        <a:ln>
                          <a:noFill/>
                        </a:ln>
                        <a:solidFill>
                          <a:schemeClr val="tx1"/>
                        </a:solidFill>
                        <a:effectLst/>
                        <a:latin typeface="Arial" charset="0"/>
                        <a:ea typeface="ＭＳ Ｐゴシック" charset="-128"/>
                      </a:endParaRPr>
                    </a:p>
                  </a:txBody>
                  <a:tcPr marL="90000" marR="90000" marT="46789" marB="467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9237">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Inhaltliche Schranken (§§ 44a – 63a)</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z.B.:</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45a: Behinderte Menschen</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49: Zeitungsartikel und Rundfunkkommentare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50: Berichterstattung über Tagesereignisse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51: Zitate</a:t>
                      </a:r>
                      <a:br>
                        <a:rPr kumimoji="0" lang="de-DE" sz="2000" b="0" i="0" u="none" strike="noStrike" cap="none" normalizeH="0" baseline="0" dirty="0" smtClean="0">
                          <a:ln>
                            <a:noFill/>
                          </a:ln>
                          <a:solidFill>
                            <a:schemeClr val="tx1"/>
                          </a:solidFill>
                          <a:effectLst/>
                          <a:latin typeface="Arial" charset="0"/>
                          <a:ea typeface="ＭＳ Ｐゴシック" charset="-128"/>
                        </a:rPr>
                      </a:br>
                      <a:r>
                        <a:rPr kumimoji="0" lang="de-DE" sz="2000" b="0" i="0" u="none" strike="noStrike" cap="none" normalizeH="0" baseline="0" dirty="0" smtClean="0">
                          <a:ln>
                            <a:noFill/>
                          </a:ln>
                          <a:solidFill>
                            <a:schemeClr val="tx1"/>
                          </a:solidFill>
                          <a:effectLst/>
                          <a:latin typeface="Arial" charset="0"/>
                          <a:ea typeface="ＭＳ Ｐゴシック" charset="-128"/>
                        </a:rPr>
                        <a:t>	§ 52a: </a:t>
                      </a:r>
                      <a:r>
                        <a:rPr kumimoji="0" lang="de-DE" sz="2000" b="0" i="0" u="none" strike="noStrike" cap="none" normalizeH="0" baseline="0" dirty="0" err="1" smtClean="0">
                          <a:ln>
                            <a:noFill/>
                          </a:ln>
                          <a:solidFill>
                            <a:schemeClr val="tx1"/>
                          </a:solidFill>
                          <a:effectLst/>
                          <a:latin typeface="Arial" charset="0"/>
                          <a:ea typeface="ＭＳ Ｐゴシック" charset="-128"/>
                        </a:rPr>
                        <a:t>Öff</a:t>
                      </a:r>
                      <a:r>
                        <a:rPr kumimoji="0" lang="de-DE" sz="2000" b="0" i="0" u="none" strike="noStrike" cap="none" normalizeH="0" baseline="0" dirty="0" smtClean="0">
                          <a:ln>
                            <a:noFill/>
                          </a:ln>
                          <a:solidFill>
                            <a:schemeClr val="tx1"/>
                          </a:solidFill>
                          <a:effectLst/>
                          <a:latin typeface="Arial" charset="0"/>
                          <a:ea typeface="ＭＳ Ｐゴシック" charset="-128"/>
                        </a:rPr>
                        <a:t>. Zugänglichmachung für Unterricht und Forschung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53: Privatkopie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a:t>
                      </a:r>
                      <a:r>
                        <a:rPr kumimoji="0" lang="de-DE" sz="1800" b="0" i="0" u="none" strike="noStrike" cap="none" normalizeH="0" baseline="0" dirty="0" smtClean="0">
                          <a:ln>
                            <a:noFill/>
                          </a:ln>
                          <a:solidFill>
                            <a:schemeClr val="tx1"/>
                          </a:solidFill>
                          <a:effectLst/>
                          <a:latin typeface="Arial" charset="0"/>
                          <a:ea typeface="ＭＳ Ｐゴシック" charset="-128"/>
                        </a:rPr>
                        <a:t>beachte zu § 53 Vergütungspflichten nach §§ 54-54c</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…und weitere	</a:t>
                      </a:r>
                    </a:p>
                  </a:txBody>
                  <a:tcPr marL="90000" marR="90000" marT="46789" marB="467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3971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Dauer des Urheberschutzes</a:t>
            </a:r>
            <a:endParaRPr lang="de-DE" dirty="0"/>
          </a:p>
        </p:txBody>
      </p:sp>
      <p:sp>
        <p:nvSpPr>
          <p:cNvPr id="3" name="Inhaltsplatzhalter 2"/>
          <p:cNvSpPr>
            <a:spLocks noGrp="1"/>
          </p:cNvSpPr>
          <p:nvPr>
            <p:ph idx="1"/>
          </p:nvPr>
        </p:nvSpPr>
        <p:spPr/>
        <p:txBody>
          <a:bodyPr>
            <a:normAutofit lnSpcReduction="10000"/>
          </a:bodyPr>
          <a:lstStyle/>
          <a:p>
            <a:pPr marL="0" indent="0" defTabSz="906463" eaLnBrk="1" hangingPunct="1">
              <a:buClrTx/>
              <a:buSzTx/>
              <a:buFont typeface="Wingdings" pitchFamily="2" charset="2"/>
              <a:buNone/>
              <a:tabLst/>
              <a:defRPr/>
            </a:pPr>
            <a:endParaRPr lang="de-DE" sz="1400" b="1" dirty="0">
              <a:solidFill>
                <a:srgbClr val="00305E"/>
              </a:solidFill>
              <a:ea typeface="+mn-ea"/>
              <a:cs typeface="+mn-cs"/>
            </a:endParaRPr>
          </a:p>
          <a:p>
            <a:pPr eaLnBrk="1" hangingPunct="1">
              <a:buClrTx/>
              <a:buSzTx/>
              <a:buFont typeface="Wingdings" pitchFamily="2" charset="2"/>
              <a:buChar char="Ø"/>
              <a:tabLst/>
              <a:defRPr/>
            </a:pPr>
            <a:r>
              <a:rPr lang="de-DE" sz="2000" dirty="0">
                <a:solidFill>
                  <a:srgbClr val="3333CC">
                    <a:lumMod val="50000"/>
                  </a:srgbClr>
                </a:solidFill>
                <a:cs typeface="+mn-cs"/>
              </a:rPr>
              <a:t>Erlöschen 70 Jahre nach Tod des Urhebers</a:t>
            </a:r>
          </a:p>
          <a:p>
            <a:pPr eaLnBrk="1" hangingPunct="1">
              <a:buClrTx/>
              <a:buSzTx/>
              <a:buFont typeface="Wingdings" pitchFamily="2" charset="2"/>
              <a:buChar char="Ø"/>
              <a:tabLst/>
              <a:defRPr/>
            </a:pPr>
            <a:r>
              <a:rPr lang="de-DE" sz="2000" dirty="0">
                <a:solidFill>
                  <a:srgbClr val="3333CC">
                    <a:lumMod val="50000"/>
                  </a:srgbClr>
                </a:solidFill>
                <a:cs typeface="+mn-cs"/>
              </a:rPr>
              <a:t>Zwischenzeitlich Rechtewahrnehmung durch Erben</a:t>
            </a:r>
          </a:p>
          <a:p>
            <a:pPr eaLnBrk="1" hangingPunct="1">
              <a:buClrTx/>
              <a:buSzTx/>
              <a:buFont typeface="Wingdings" pitchFamily="2" charset="2"/>
              <a:buChar char="Ø"/>
              <a:tabLst/>
              <a:defRPr/>
            </a:pPr>
            <a:r>
              <a:rPr lang="de-DE" sz="2000" dirty="0">
                <a:solidFill>
                  <a:srgbClr val="3333CC">
                    <a:lumMod val="50000"/>
                  </a:srgbClr>
                </a:solidFill>
                <a:cs typeface="+mn-cs"/>
              </a:rPr>
              <a:t>Nach Erlöschen wird Werk gemeinfrei, d.h. </a:t>
            </a:r>
            <a:r>
              <a:rPr lang="de-DE" sz="2000" b="1" kern="1200" dirty="0">
                <a:solidFill>
                  <a:srgbClr val="FF0000"/>
                </a:solidFill>
                <a:cs typeface="Calibri" pitchFamily="34" charset="0"/>
              </a:rPr>
              <a:t>frei verwendbar</a:t>
            </a:r>
          </a:p>
          <a:p>
            <a:pPr marL="341313" indent="-341313" defTabSz="906463" eaLnBrk="1" hangingPunct="1">
              <a:buClrTx/>
              <a:buSzTx/>
              <a:buFont typeface="Wingdings" pitchFamily="2" charset="2"/>
              <a:buBlip>
                <a:blip r:embed="rId3"/>
              </a:buBlip>
              <a:tabLst/>
              <a:defRPr/>
            </a:pPr>
            <a:endParaRPr lang="de-DE" sz="1400" b="1" dirty="0" smtClean="0">
              <a:solidFill>
                <a:srgbClr val="00305E"/>
              </a:solidFill>
              <a:ea typeface="+mn-ea"/>
              <a:cs typeface="+mn-cs"/>
            </a:endParaRPr>
          </a:p>
          <a:p>
            <a:pPr marL="341313" indent="-341313" defTabSz="906463" eaLnBrk="1" hangingPunct="1">
              <a:buClrTx/>
              <a:buSzTx/>
              <a:buFont typeface="Wingdings" pitchFamily="2" charset="2"/>
              <a:buBlip>
                <a:blip r:embed="rId3"/>
              </a:buBlip>
              <a:tabLst/>
              <a:defRPr/>
            </a:pPr>
            <a:endParaRPr lang="de-DE" sz="1400" b="1" dirty="0" smtClean="0">
              <a:solidFill>
                <a:srgbClr val="00305E"/>
              </a:solidFill>
              <a:ea typeface="+mn-ea"/>
              <a:cs typeface="+mn-cs"/>
            </a:endParaRPr>
          </a:p>
          <a:p>
            <a:pPr marL="0" indent="0" defTabSz="906463" eaLnBrk="1" hangingPunct="1">
              <a:buClrTx/>
              <a:buSzTx/>
              <a:buFont typeface="Wingdings" pitchFamily="2" charset="2"/>
              <a:buNone/>
              <a:tabLst/>
              <a:defRPr/>
            </a:pPr>
            <a:endParaRPr lang="de-DE" sz="1400" b="1" dirty="0">
              <a:solidFill>
                <a:srgbClr val="00305E"/>
              </a:solidFill>
              <a:ea typeface="+mn-ea"/>
              <a:cs typeface="+mn-cs"/>
            </a:endParaRPr>
          </a:p>
          <a:p>
            <a:pPr marL="341313" indent="-341313" defTabSz="906463" eaLnBrk="1" hangingPunct="1">
              <a:buClrTx/>
              <a:buSzTx/>
              <a:buFont typeface="Wingdings" pitchFamily="2" charset="2"/>
              <a:buBlip>
                <a:blip r:embed="rId3"/>
              </a:buBlip>
              <a:tabLst/>
              <a:defRPr/>
            </a:pPr>
            <a:r>
              <a:rPr lang="de-DE" sz="1400" b="1" dirty="0" smtClean="0">
                <a:solidFill>
                  <a:schemeClr val="accent2">
                    <a:lumMod val="50000"/>
                  </a:schemeClr>
                </a:solidFill>
                <a:ea typeface="+mn-ea"/>
                <a:cs typeface="+mn-cs"/>
              </a:rPr>
              <a:t>Vincent </a:t>
            </a:r>
            <a:r>
              <a:rPr lang="de-DE" sz="1400" b="1" dirty="0">
                <a:solidFill>
                  <a:schemeClr val="accent2">
                    <a:lumMod val="50000"/>
                  </a:schemeClr>
                </a:solidFill>
                <a:ea typeface="+mn-ea"/>
                <a:cs typeface="+mn-cs"/>
              </a:rPr>
              <a:t>van Gogh (gest. 1890)</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Johannes Brahms (gest. 1897)</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Antonin </a:t>
            </a:r>
            <a:r>
              <a:rPr lang="de-DE" sz="1400" b="1" dirty="0" err="1">
                <a:solidFill>
                  <a:schemeClr val="accent2">
                    <a:lumMod val="50000"/>
                  </a:schemeClr>
                </a:solidFill>
                <a:ea typeface="+mn-ea"/>
                <a:cs typeface="+mn-cs"/>
              </a:rPr>
              <a:t>Dvoràk</a:t>
            </a:r>
            <a:r>
              <a:rPr lang="de-DE" sz="1400" b="1" dirty="0">
                <a:solidFill>
                  <a:schemeClr val="accent2">
                    <a:lumMod val="50000"/>
                  </a:schemeClr>
                </a:solidFill>
                <a:ea typeface="+mn-ea"/>
                <a:cs typeface="+mn-cs"/>
              </a:rPr>
              <a:t> (gest. 1904)</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Franz Marc (gest. 1916)</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Marcel Proust (gest. 1922)</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Franz Kafka (gest. 1924)</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Maxim Gorki (gest. 1936)</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George Gershwin (gest. 1937)</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Maurice Ravel (gest. 1937)</a:t>
            </a:r>
          </a:p>
          <a:p>
            <a:pPr marL="341313" indent="-341313" defTabSz="906463" eaLnBrk="1" hangingPunct="1">
              <a:buClrTx/>
              <a:buSzTx/>
              <a:buFont typeface="Wingdings" pitchFamily="2" charset="2"/>
              <a:buBlip>
                <a:blip r:embed="rId3"/>
              </a:buBlip>
              <a:tabLst/>
              <a:defRPr/>
            </a:pPr>
            <a:r>
              <a:rPr lang="de-DE" sz="1400" b="1" dirty="0" err="1">
                <a:solidFill>
                  <a:schemeClr val="accent2">
                    <a:lumMod val="50000"/>
                  </a:schemeClr>
                </a:solidFill>
                <a:ea typeface="+mn-ea"/>
                <a:cs typeface="+mn-cs"/>
              </a:rPr>
              <a:t>Ödön</a:t>
            </a:r>
            <a:r>
              <a:rPr lang="de-DE" sz="1400" b="1" dirty="0">
                <a:solidFill>
                  <a:schemeClr val="accent2">
                    <a:lumMod val="50000"/>
                  </a:schemeClr>
                </a:solidFill>
                <a:ea typeface="+mn-ea"/>
                <a:cs typeface="+mn-cs"/>
              </a:rPr>
              <a:t> von Horvath (gest. 1938)</a:t>
            </a:r>
          </a:p>
          <a:p>
            <a:pPr>
              <a:defRPr/>
            </a:pPr>
            <a:endParaRPr lang="de-DE" dirty="0"/>
          </a:p>
        </p:txBody>
      </p:sp>
      <p:pic>
        <p:nvPicPr>
          <p:cNvPr id="184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775" y="5005388"/>
            <a:ext cx="8763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063" y="3068638"/>
            <a:ext cx="80962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3300413"/>
            <a:ext cx="839788"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125" y="5014913"/>
            <a:ext cx="10795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8000" y="5005388"/>
            <a:ext cx="8429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7025" y="3171825"/>
            <a:ext cx="10509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5435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a:t>Dauer des </a:t>
            </a:r>
            <a:r>
              <a:rPr lang="de-DE" dirty="0" smtClean="0"/>
              <a:t>Urheberschutzes?</a:t>
            </a:r>
            <a:endParaRPr lang="de-DE" dirty="0"/>
          </a:p>
        </p:txBody>
      </p:sp>
      <p:sp>
        <p:nvSpPr>
          <p:cNvPr id="3" name="Inhaltsplatzhalter 2"/>
          <p:cNvSpPr>
            <a:spLocks noGrp="1"/>
          </p:cNvSpPr>
          <p:nvPr>
            <p:ph idx="1"/>
          </p:nvPr>
        </p:nvSpPr>
        <p:spPr>
          <a:xfrm>
            <a:off x="342900" y="1270000"/>
            <a:ext cx="8458200" cy="5334000"/>
          </a:xfrm>
        </p:spPr>
        <p:txBody>
          <a:bodyPr/>
          <a:lstStyle/>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George Orwell (gest. 1950)</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Thomas Mann (gest. 1955)</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Bertolt Brecht (gest. 1956)</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Igor </a:t>
            </a:r>
            <a:r>
              <a:rPr lang="de-DE" sz="1400" b="1" dirty="0" err="1">
                <a:solidFill>
                  <a:schemeClr val="accent2">
                    <a:lumMod val="50000"/>
                  </a:schemeClr>
                </a:solidFill>
                <a:ea typeface="+mn-ea"/>
                <a:cs typeface="+mn-cs"/>
              </a:rPr>
              <a:t>Strawinski</a:t>
            </a:r>
            <a:r>
              <a:rPr lang="de-DE" sz="1400" b="1" dirty="0">
                <a:solidFill>
                  <a:schemeClr val="accent2">
                    <a:lumMod val="50000"/>
                  </a:schemeClr>
                </a:solidFill>
                <a:ea typeface="+mn-ea"/>
                <a:cs typeface="+mn-cs"/>
              </a:rPr>
              <a:t> (gest. 1971)</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Pablo Picasso (gest. 1973)</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Duke Ellington (gest. 1974)</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Carl Orff (gest. 1982)</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Marc Chagall (gest. 1985)</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Andy Warhol (gest. 1987)</a:t>
            </a:r>
          </a:p>
          <a:p>
            <a:pPr marL="341313" indent="-341313" defTabSz="906463" eaLnBrk="1" hangingPunct="1">
              <a:buClrTx/>
              <a:buSzTx/>
              <a:buFont typeface="Wingdings" pitchFamily="2" charset="2"/>
              <a:buBlip>
                <a:blip r:embed="rId3"/>
              </a:buBlip>
              <a:tabLst/>
              <a:defRPr/>
            </a:pPr>
            <a:r>
              <a:rPr lang="de-DE" sz="1400" b="1" dirty="0">
                <a:solidFill>
                  <a:schemeClr val="accent2">
                    <a:lumMod val="50000"/>
                  </a:schemeClr>
                </a:solidFill>
                <a:ea typeface="+mn-ea"/>
                <a:cs typeface="+mn-cs"/>
              </a:rPr>
              <a:t>Salvador Dalí (gest. 1989)</a:t>
            </a:r>
          </a:p>
          <a:p>
            <a:pPr>
              <a:defRPr/>
            </a:pPr>
            <a:endParaRPr lang="de-DE" dirty="0"/>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1484313"/>
            <a:ext cx="1222375"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1522413"/>
            <a:ext cx="1171575"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4297363"/>
            <a:ext cx="1177925"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352925"/>
            <a:ext cx="1158875"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4268788"/>
            <a:ext cx="1309687"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3213" y="4343400"/>
            <a:ext cx="14478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849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algn="ctr">
              <a:defRPr/>
            </a:pPr>
            <a:r>
              <a:rPr lang="de-DE" dirty="0" smtClean="0">
                <a:ea typeface="+mj-ea"/>
                <a:cs typeface="+mj-cs"/>
              </a:rPr>
              <a:t>Gemeinfreie Werke</a:t>
            </a:r>
            <a:endParaRPr lang="de-DE" dirty="0">
              <a:ea typeface="+mj-ea"/>
              <a:cs typeface="+mj-cs"/>
            </a:endParaRPr>
          </a:p>
        </p:txBody>
      </p:sp>
      <p:sp>
        <p:nvSpPr>
          <p:cNvPr id="560132" name="Rectangle 4"/>
          <p:cNvSpPr>
            <a:spLocks noChangeArrowheads="1"/>
          </p:cNvSpPr>
          <p:nvPr/>
        </p:nvSpPr>
        <p:spPr bwMode="auto">
          <a:xfrm>
            <a:off x="7488238" y="5356225"/>
            <a:ext cx="1476375" cy="1230313"/>
          </a:xfrm>
          <a:prstGeom prst="rect">
            <a:avLst/>
          </a:prstGeom>
          <a:solidFill>
            <a:schemeClr val="bg1"/>
          </a:solidFill>
          <a:ln w="9525">
            <a:noFill/>
            <a:miter lim="800000"/>
            <a:headEnd/>
            <a:tailEnd/>
          </a:ln>
          <a:effectLst/>
        </p:spPr>
        <p:txBody>
          <a:bodyPr lIns="71172" tIns="0" rIns="23724" bIns="0">
            <a:spAutoFit/>
          </a:bodyPr>
          <a:lstStyle/>
          <a:p>
            <a:pPr algn="l" eaLnBrk="0" hangingPunct="0">
              <a:defRPr/>
            </a:pPr>
            <a:r>
              <a:rPr lang="de-DE" sz="2000" b="1" dirty="0">
                <a:solidFill>
                  <a:srgbClr val="000066"/>
                </a:solidFill>
                <a:effectLst>
                  <a:outerShdw blurRad="38100" dist="38100" dir="2700000" algn="tl">
                    <a:srgbClr val="000000"/>
                  </a:outerShdw>
                </a:effectLst>
                <a:ea typeface="+mn-ea"/>
              </a:rPr>
              <a:t>Gemeinfrei</a:t>
            </a:r>
          </a:p>
          <a:p>
            <a:pPr eaLnBrk="0" hangingPunct="0">
              <a:defRPr/>
            </a:pPr>
            <a:r>
              <a:rPr lang="de-DE" sz="2000" b="1" dirty="0">
                <a:solidFill>
                  <a:srgbClr val="000066"/>
                </a:solidFill>
                <a:effectLst>
                  <a:outerShdw blurRad="38100" dist="38100" dir="2700000" algn="tl">
                    <a:srgbClr val="000000"/>
                  </a:outerShdw>
                </a:effectLst>
                <a:ea typeface="+mn-ea"/>
              </a:rPr>
              <a:t>=</a:t>
            </a:r>
          </a:p>
          <a:p>
            <a:pPr eaLnBrk="0" hangingPunct="0">
              <a:defRPr/>
            </a:pPr>
            <a:r>
              <a:rPr lang="de-DE" sz="2000" b="1" dirty="0">
                <a:solidFill>
                  <a:srgbClr val="000066"/>
                </a:solidFill>
                <a:effectLst>
                  <a:outerShdw blurRad="38100" dist="38100" dir="2700000" algn="tl">
                    <a:srgbClr val="000000"/>
                  </a:outerShdw>
                </a:effectLst>
                <a:ea typeface="+mn-ea"/>
              </a:rPr>
              <a:t>Zeitl. Schranke</a:t>
            </a:r>
          </a:p>
        </p:txBody>
      </p:sp>
      <p:pic>
        <p:nvPicPr>
          <p:cNvPr id="60420" name="Picture 5" descr="180px-Franz_Marc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16954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180px-Franz_Marc_Blaues_Pferd_1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25538"/>
            <a:ext cx="13525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descr="180px-Franz_Marc_Eichbäumchen_19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1125538"/>
            <a:ext cx="22637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180px-Franz_mark_Hors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1125538"/>
            <a:ext cx="276701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9" descr="180px-Marc-elepha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997200"/>
            <a:ext cx="1374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descr="180px-VanGogh_1887_Selbstbildn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2997200"/>
            <a:ext cx="14366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1" descr="180px-Vangogh-berglandschaf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870450"/>
            <a:ext cx="22494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2" descr="180px-VanGogh-starry_nigh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4870450"/>
            <a:ext cx="22558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3" descr="180px-Vincent_Willem_van_Gogh_0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1725" y="2997200"/>
            <a:ext cx="1403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4" descr="180px-Vincent_Willem_van_Gogh_1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2997200"/>
            <a:ext cx="1587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5" descr="180px-Vincent_Willem_van_Gogh_1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938" y="2997200"/>
            <a:ext cx="22812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6" descr="180px-Van_gogh-boote_am_ufer_der_ois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5238" y="4870450"/>
            <a:ext cx="220186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588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3" name="Rectangle 13"/>
          <p:cNvSpPr>
            <a:spLocks noGrp="1" noChangeArrowheads="1"/>
          </p:cNvSpPr>
          <p:nvPr>
            <p:ph type="title"/>
          </p:nvPr>
        </p:nvSpPr>
        <p:spPr/>
        <p:txBody>
          <a:bodyPr>
            <a:normAutofit fontScale="90000"/>
          </a:bodyPr>
          <a:lstStyle/>
          <a:p>
            <a:pPr algn="ctr">
              <a:defRPr/>
            </a:pPr>
            <a:r>
              <a:rPr lang="de-DE" dirty="0" smtClean="0">
                <a:ea typeface="+mj-ea"/>
                <a:cs typeface="+mj-cs"/>
              </a:rPr>
              <a:t>Schranken des Urheberrechts</a:t>
            </a:r>
            <a:endParaRPr lang="de-DE" dirty="0">
              <a:ea typeface="+mj-ea"/>
              <a:cs typeface="+mj-cs"/>
            </a:endParaRPr>
          </a:p>
        </p:txBody>
      </p:sp>
      <p:sp>
        <p:nvSpPr>
          <p:cNvPr id="61443" name="Rectangle 3"/>
          <p:cNvSpPr>
            <a:spLocks noGrp="1" noChangeArrowheads="1"/>
          </p:cNvSpPr>
          <p:nvPr>
            <p:ph type="body" sz="half" idx="1"/>
          </p:nvPr>
        </p:nvSpPr>
        <p:spPr/>
        <p:txBody>
          <a:bodyPr/>
          <a:lstStyle/>
          <a:p>
            <a:pPr>
              <a:buFont typeface="Wingdings" pitchFamily="2" charset="2"/>
              <a:buNone/>
            </a:pPr>
            <a:r>
              <a:rPr lang="de-DE" sz="2000" smtClean="0">
                <a:ea typeface="ＭＳ Ｐゴシック" pitchFamily="34" charset="-128"/>
              </a:rPr>
              <a:t>Überblick über die Schranken</a:t>
            </a:r>
          </a:p>
        </p:txBody>
      </p:sp>
      <p:graphicFrame>
        <p:nvGraphicFramePr>
          <p:cNvPr id="460833" name="Group 33"/>
          <p:cNvGraphicFramePr>
            <a:graphicFrameLocks noGrp="1"/>
          </p:cNvGraphicFramePr>
          <p:nvPr>
            <p:ph sz="half" idx="2"/>
            <p:extLst>
              <p:ext uri="{D42A27DB-BD31-4B8C-83A1-F6EECF244321}">
                <p14:modId xmlns:p14="http://schemas.microsoft.com/office/powerpoint/2010/main" val="946367083"/>
              </p:ext>
            </p:extLst>
          </p:nvPr>
        </p:nvGraphicFramePr>
        <p:xfrm>
          <a:off x="468313" y="1773238"/>
          <a:ext cx="8370887" cy="4564083"/>
        </p:xfrm>
        <a:graphic>
          <a:graphicData uri="http://schemas.openxmlformats.org/drawingml/2006/table">
            <a:tbl>
              <a:tblPr/>
              <a:tblGrid>
                <a:gridCol w="8370887"/>
              </a:tblGrid>
              <a:tr h="934825">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Zeitliche Schranke:	 </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64 ff. UrhG: 70 Jahre </a:t>
                      </a:r>
                      <a:r>
                        <a:rPr kumimoji="0" lang="de-DE" sz="2000" b="0" i="0" u="none" strike="noStrike" cap="none" normalizeH="0" baseline="0" dirty="0" err="1" smtClean="0">
                          <a:ln>
                            <a:noFill/>
                          </a:ln>
                          <a:solidFill>
                            <a:schemeClr val="tx1"/>
                          </a:solidFill>
                          <a:effectLst/>
                          <a:latin typeface="Arial" charset="0"/>
                          <a:ea typeface="ＭＳ Ｐゴシック" charset="-128"/>
                        </a:rPr>
                        <a:t>p.m.a</a:t>
                      </a:r>
                      <a:r>
                        <a:rPr kumimoji="0" lang="de-DE" sz="2000" b="0" i="0" u="none" strike="noStrike" cap="none" normalizeH="0" baseline="0" dirty="0" smtClean="0">
                          <a:ln>
                            <a:noFill/>
                          </a:ln>
                          <a:solidFill>
                            <a:schemeClr val="tx1"/>
                          </a:solidFill>
                          <a:effectLst/>
                          <a:latin typeface="Arial" charset="0"/>
                          <a:ea typeface="ＭＳ Ｐゴシック" charset="-128"/>
                        </a:rPr>
                        <a:t>.</a:t>
                      </a:r>
                    </a:p>
                  </a:txBody>
                  <a:tcPr marL="90000" marR="90000" marT="46789" marB="467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9237">
                <a:tc>
                  <a:txBody>
                    <a:bodyPr/>
                    <a:lstStyle/>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Inhaltliche Schranken (§ 44a – 63a UrhG)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z.B.:</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45a: Behinderte Menschen</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49: Zeitungsartikel und Rundfunkkommentare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50: Berichterstattung über Tagesereignisse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51: Zitate</a:t>
                      </a:r>
                      <a:br>
                        <a:rPr kumimoji="0" lang="de-DE" sz="2000" b="0" i="0" u="none" strike="noStrike" cap="none" normalizeH="0" baseline="0" dirty="0" smtClean="0">
                          <a:ln>
                            <a:noFill/>
                          </a:ln>
                          <a:solidFill>
                            <a:schemeClr val="tx1"/>
                          </a:solidFill>
                          <a:effectLst/>
                          <a:latin typeface="Arial" charset="0"/>
                          <a:ea typeface="ＭＳ Ｐゴシック" charset="-128"/>
                        </a:rPr>
                      </a:br>
                      <a:r>
                        <a:rPr kumimoji="0" lang="de-DE" sz="2000" b="0" i="0" u="none" strike="noStrike" cap="none" normalizeH="0" baseline="0" dirty="0" smtClean="0">
                          <a:ln>
                            <a:noFill/>
                          </a:ln>
                          <a:solidFill>
                            <a:schemeClr val="tx1"/>
                          </a:solidFill>
                          <a:effectLst/>
                          <a:latin typeface="Arial" charset="0"/>
                          <a:ea typeface="ＭＳ Ｐゴシック" charset="-128"/>
                        </a:rPr>
                        <a:t>	§ 52a: </a:t>
                      </a:r>
                      <a:r>
                        <a:rPr kumimoji="0" lang="de-DE" sz="2000" b="0" i="0" u="none" strike="noStrike" cap="none" normalizeH="0" baseline="0" dirty="0" err="1" smtClean="0">
                          <a:ln>
                            <a:noFill/>
                          </a:ln>
                          <a:solidFill>
                            <a:schemeClr val="tx1"/>
                          </a:solidFill>
                          <a:effectLst/>
                          <a:latin typeface="Arial" charset="0"/>
                          <a:ea typeface="ＭＳ Ｐゴシック" charset="-128"/>
                        </a:rPr>
                        <a:t>Öff</a:t>
                      </a:r>
                      <a:r>
                        <a:rPr kumimoji="0" lang="de-DE" sz="2000" b="0" i="0" u="none" strike="noStrike" cap="none" normalizeH="0" baseline="0" dirty="0" smtClean="0">
                          <a:ln>
                            <a:noFill/>
                          </a:ln>
                          <a:solidFill>
                            <a:schemeClr val="tx1"/>
                          </a:solidFill>
                          <a:effectLst/>
                          <a:latin typeface="Arial" charset="0"/>
                          <a:ea typeface="ＭＳ Ｐゴシック" charset="-128"/>
                        </a:rPr>
                        <a:t>. Zugänglichmachung für Unterricht und Forschung</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 53: Privatkopie</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a:t>
                      </a:r>
                      <a:r>
                        <a:rPr kumimoji="0" lang="de-DE" sz="1800" b="0" i="0" u="none" strike="noStrike" cap="none" normalizeH="0" baseline="0" dirty="0" smtClean="0">
                          <a:ln>
                            <a:noFill/>
                          </a:ln>
                          <a:solidFill>
                            <a:schemeClr val="tx1"/>
                          </a:solidFill>
                          <a:effectLst/>
                          <a:latin typeface="Arial" charset="0"/>
                          <a:ea typeface="ＭＳ Ｐゴシック" charset="-128"/>
                        </a:rPr>
                        <a:t>beachte zu § 53 Vergütungspflichten nach §§ 54-54c</a:t>
                      </a:r>
                    </a:p>
                    <a:p>
                      <a:pPr marL="0" marR="0" lvl="0" indent="0" algn="l" defTabSz="914400" rtl="0" eaLnBrk="0" fontAlgn="base" latinLnBrk="0" hangingPunct="0">
                        <a:lnSpc>
                          <a:spcPct val="100000"/>
                        </a:lnSpc>
                        <a:spcBef>
                          <a:spcPct val="20000"/>
                        </a:spcBef>
                        <a:spcAft>
                          <a:spcPct val="0"/>
                        </a:spcAft>
                        <a:buClr>
                          <a:srgbClr val="000066"/>
                        </a:buClr>
                        <a:buSzPct val="60000"/>
                        <a:buFont typeface="Wingdings" pitchFamily="2" charset="2"/>
                        <a:buNone/>
                        <a:tabLst>
                          <a:tab pos="285750" algn="l"/>
                          <a:tab pos="762000" algn="l"/>
                          <a:tab pos="1238250" algn="l"/>
                          <a:tab pos="1714500" algn="l"/>
                          <a:tab pos="2190750" algn="l"/>
                        </a:tabLst>
                      </a:pPr>
                      <a:r>
                        <a:rPr kumimoji="0" lang="de-DE" sz="2000" b="0" i="0" u="none" strike="noStrike" cap="none" normalizeH="0" baseline="0" dirty="0" smtClean="0">
                          <a:ln>
                            <a:noFill/>
                          </a:ln>
                          <a:solidFill>
                            <a:schemeClr val="tx1"/>
                          </a:solidFill>
                          <a:effectLst/>
                          <a:latin typeface="Arial" charset="0"/>
                          <a:ea typeface="ＭＳ Ｐゴシック" charset="-128"/>
                        </a:rPr>
                        <a:t>	…und weitere	</a:t>
                      </a:r>
                    </a:p>
                  </a:txBody>
                  <a:tcPr marL="90000" marR="90000" marT="46789" marB="4678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221021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 44a Urheberrechtsgesetz	</a:t>
            </a:r>
            <a:endParaRPr lang="de-DE" dirty="0"/>
          </a:p>
        </p:txBody>
      </p:sp>
      <p:sp>
        <p:nvSpPr>
          <p:cNvPr id="64515" name="Inhaltsplatzhalter 2"/>
          <p:cNvSpPr>
            <a:spLocks noGrp="1"/>
          </p:cNvSpPr>
          <p:nvPr>
            <p:ph idx="1"/>
          </p:nvPr>
        </p:nvSpPr>
        <p:spPr/>
        <p:txBody>
          <a:bodyPr>
            <a:normAutofit lnSpcReduction="10000"/>
          </a:bodyPr>
          <a:lstStyle/>
          <a:p>
            <a:r>
              <a:rPr lang="de-DE" sz="2600" smtClean="0">
                <a:ea typeface="ＭＳ Ｐゴシック" pitchFamily="34" charset="-128"/>
              </a:rPr>
              <a:t>Zulässig sind </a:t>
            </a:r>
            <a:r>
              <a:rPr lang="de-DE" sz="2600" u="sng" smtClean="0">
                <a:ea typeface="ＭＳ Ｐゴシック" pitchFamily="34" charset="-128"/>
              </a:rPr>
              <a:t>vorübergehende Vervielfältigungs-handlungen</a:t>
            </a:r>
            <a:r>
              <a:rPr lang="de-DE" sz="2600" smtClean="0">
                <a:ea typeface="ＭＳ Ｐゴシック" pitchFamily="34" charset="-128"/>
              </a:rPr>
              <a:t>, </a:t>
            </a:r>
          </a:p>
          <a:p>
            <a:r>
              <a:rPr lang="de-DE" sz="2600" smtClean="0">
                <a:ea typeface="ＭＳ Ｐゴシック" pitchFamily="34" charset="-128"/>
              </a:rPr>
              <a:t>die </a:t>
            </a:r>
            <a:r>
              <a:rPr lang="de-DE" sz="2600" b="1" smtClean="0">
                <a:ea typeface="ＭＳ Ｐゴシック" pitchFamily="34" charset="-128"/>
              </a:rPr>
              <a:t>flüchtig oder begleitend </a:t>
            </a:r>
            <a:r>
              <a:rPr lang="de-DE" sz="2600" smtClean="0">
                <a:ea typeface="ＭＳ Ｐゴシック" pitchFamily="34" charset="-128"/>
              </a:rPr>
              <a:t>sind und </a:t>
            </a:r>
          </a:p>
          <a:p>
            <a:r>
              <a:rPr lang="de-DE" sz="2600" smtClean="0">
                <a:ea typeface="ＭＳ Ｐゴシック" pitchFamily="34" charset="-128"/>
              </a:rPr>
              <a:t>einen integralen und wesentlichen </a:t>
            </a:r>
            <a:r>
              <a:rPr lang="de-DE" sz="2600" b="1" smtClean="0">
                <a:ea typeface="ＭＳ Ｐゴシック" pitchFamily="34" charset="-128"/>
              </a:rPr>
              <a:t>Teil eines technischen Verfahrens</a:t>
            </a:r>
            <a:r>
              <a:rPr lang="de-DE" sz="2600" smtClean="0">
                <a:ea typeface="ＭＳ Ｐゴシック" pitchFamily="34" charset="-128"/>
              </a:rPr>
              <a:t> darstellen und deren alleiniger Zweck es ist, </a:t>
            </a:r>
          </a:p>
          <a:p>
            <a:pPr lvl="1"/>
            <a:r>
              <a:rPr lang="de-DE" sz="2600" smtClean="0">
                <a:ea typeface="ＭＳ Ｐゴシック" pitchFamily="34" charset="-128"/>
              </a:rPr>
              <a:t>1. eine Übertragung in einem Netz zwischen Dritten durch einen Vermittler oder </a:t>
            </a:r>
          </a:p>
          <a:p>
            <a:pPr lvl="1"/>
            <a:r>
              <a:rPr lang="de-DE" sz="2600" smtClean="0">
                <a:ea typeface="ＭＳ Ｐゴシック" pitchFamily="34" charset="-128"/>
              </a:rPr>
              <a:t>2. eine rechtmäßige Nutzung eines Werkes oder sonstiger Schutzgegenstands </a:t>
            </a:r>
          </a:p>
          <a:p>
            <a:r>
              <a:rPr lang="de-DE" sz="2600" smtClean="0">
                <a:ea typeface="ＭＳ Ｐゴシック" pitchFamily="34" charset="-128"/>
              </a:rPr>
              <a:t>zu ermöglichen, und die </a:t>
            </a:r>
            <a:r>
              <a:rPr lang="de-DE" sz="2600" b="1" smtClean="0">
                <a:ea typeface="ＭＳ Ｐゴシック" pitchFamily="34" charset="-128"/>
              </a:rPr>
              <a:t>keine eigenständige wirtschaftliche Bedeutung</a:t>
            </a:r>
            <a:r>
              <a:rPr lang="de-DE" sz="2600" smtClean="0">
                <a:ea typeface="ＭＳ Ｐゴシック" pitchFamily="34" charset="-128"/>
              </a:rPr>
              <a:t> haben.  </a:t>
            </a:r>
          </a:p>
        </p:txBody>
      </p:sp>
    </p:spTree>
    <p:extLst>
      <p:ext uri="{BB962C8B-B14F-4D97-AF65-F5344CB8AC3E}">
        <p14:creationId xmlns:p14="http://schemas.microsoft.com/office/powerpoint/2010/main" val="3332117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Vorübergehende Vervielfältigung</a:t>
            </a:r>
            <a:endParaRPr lang="de-DE" dirty="0"/>
          </a:p>
        </p:txBody>
      </p:sp>
      <p:sp>
        <p:nvSpPr>
          <p:cNvPr id="3" name="Inhaltsplatzhalter 2"/>
          <p:cNvSpPr>
            <a:spLocks noGrp="1"/>
          </p:cNvSpPr>
          <p:nvPr>
            <p:ph idx="1"/>
          </p:nvPr>
        </p:nvSpPr>
        <p:spPr/>
        <p:txBody>
          <a:bodyPr>
            <a:normAutofit fontScale="77500" lnSpcReduction="20000"/>
          </a:bodyPr>
          <a:lstStyle/>
          <a:p>
            <a:pPr marL="114300" indent="0">
              <a:buFont typeface="Wingdings" charset="2"/>
              <a:buNone/>
              <a:defRPr/>
            </a:pPr>
            <a:r>
              <a:rPr lang="de-DE" dirty="0" smtClean="0"/>
              <a:t>§ 44a UrhG</a:t>
            </a:r>
          </a:p>
          <a:p>
            <a:pPr>
              <a:buFont typeface="Wingdings" charset="2"/>
              <a:buChar char="q"/>
              <a:defRPr/>
            </a:pPr>
            <a:r>
              <a:rPr lang="de-DE" dirty="0" smtClean="0"/>
              <a:t>Resultiert aus dem weiten Vervielfältigungsbegriff des § 16 UrhG -&gt; Bsp. Speicherung in Servern von Netzwerken oder in Arbeitsspeichern von Computern</a:t>
            </a:r>
          </a:p>
          <a:p>
            <a:pPr>
              <a:buFont typeface="Wingdings" charset="2"/>
              <a:buChar char="q"/>
              <a:defRPr/>
            </a:pPr>
            <a:r>
              <a:rPr lang="de-DE" dirty="0" smtClean="0"/>
              <a:t>Voraussetzungen:</a:t>
            </a:r>
          </a:p>
          <a:p>
            <a:pPr lvl="1">
              <a:defRPr/>
            </a:pPr>
            <a:r>
              <a:rPr lang="de-DE" u="sng" dirty="0" smtClean="0"/>
              <a:t>Vorübergehende</a:t>
            </a:r>
            <a:r>
              <a:rPr lang="de-DE" dirty="0" smtClean="0"/>
              <a:t> Vervielfältigung, die flüchtig oder begleitend ist</a:t>
            </a:r>
          </a:p>
          <a:p>
            <a:pPr lvl="1">
              <a:defRPr/>
            </a:pPr>
            <a:r>
              <a:rPr lang="de-DE" dirty="0" smtClean="0"/>
              <a:t>Vervielfältigung muss </a:t>
            </a:r>
            <a:r>
              <a:rPr lang="de-DE" u="sng" dirty="0" smtClean="0"/>
              <a:t>Teil eines technischen Verfahrens </a:t>
            </a:r>
            <a:r>
              <a:rPr lang="de-DE" dirty="0" smtClean="0"/>
              <a:t>sein</a:t>
            </a:r>
          </a:p>
          <a:p>
            <a:pPr lvl="1">
              <a:defRPr/>
            </a:pPr>
            <a:r>
              <a:rPr lang="de-DE" dirty="0" smtClean="0"/>
              <a:t>Zweck der Vervielfältigung muss </a:t>
            </a:r>
          </a:p>
          <a:p>
            <a:pPr lvl="2">
              <a:buFont typeface="Wingdings" charset="2"/>
              <a:buChar char="q"/>
              <a:defRPr/>
            </a:pPr>
            <a:r>
              <a:rPr lang="de-DE" dirty="0" smtClean="0"/>
              <a:t>eine </a:t>
            </a:r>
            <a:r>
              <a:rPr lang="de-DE" u="sng" dirty="0" smtClean="0"/>
              <a:t>Übertragung in einem Netz </a:t>
            </a:r>
            <a:r>
              <a:rPr lang="de-DE" dirty="0" smtClean="0"/>
              <a:t>zwischen Dritten durch einen Vermittler </a:t>
            </a:r>
          </a:p>
          <a:p>
            <a:pPr lvl="2">
              <a:buFont typeface="Wingdings" charset="2"/>
              <a:buChar char="q"/>
              <a:defRPr/>
            </a:pPr>
            <a:r>
              <a:rPr lang="de-DE" dirty="0" smtClean="0"/>
              <a:t>oder eine </a:t>
            </a:r>
            <a:r>
              <a:rPr lang="de-DE" u="sng" dirty="0" smtClean="0"/>
              <a:t>rechtmäßige Nutzung </a:t>
            </a:r>
            <a:r>
              <a:rPr lang="de-DE" dirty="0" smtClean="0"/>
              <a:t>sein</a:t>
            </a:r>
          </a:p>
          <a:p>
            <a:pPr lvl="1">
              <a:defRPr/>
            </a:pPr>
            <a:r>
              <a:rPr lang="de-DE" dirty="0" smtClean="0"/>
              <a:t>Die Vervielfältigungshandlung darf </a:t>
            </a:r>
            <a:r>
              <a:rPr lang="de-DE" u="sng" dirty="0" smtClean="0"/>
              <a:t>keine eigenständige wirtschaftliche Bedeutung</a:t>
            </a:r>
            <a:r>
              <a:rPr lang="de-DE" dirty="0" smtClean="0"/>
              <a:t> haben</a:t>
            </a:r>
          </a:p>
          <a:p>
            <a:pPr>
              <a:buFont typeface="Wingdings" charset="2"/>
              <a:buChar char="q"/>
              <a:defRPr/>
            </a:pPr>
            <a:endParaRPr lang="de-DE" dirty="0" smtClean="0"/>
          </a:p>
          <a:p>
            <a:pPr lvl="1">
              <a:defRPr/>
            </a:pPr>
            <a:endParaRPr lang="de-DE" dirty="0"/>
          </a:p>
        </p:txBody>
      </p:sp>
    </p:spTree>
    <p:extLst>
      <p:ext uri="{BB962C8B-B14F-4D97-AF65-F5344CB8AC3E}">
        <p14:creationId xmlns:p14="http://schemas.microsoft.com/office/powerpoint/2010/main" val="23526077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Alles frei?</a:t>
            </a:r>
            <a:endParaRPr lang="de-D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291556"/>
            <a:ext cx="4267200" cy="3143250"/>
          </a:xfrm>
          <a:noFill/>
        </p:spPr>
      </p:pic>
    </p:spTree>
    <p:extLst>
      <p:ext uri="{BB962C8B-B14F-4D97-AF65-F5344CB8AC3E}">
        <p14:creationId xmlns:p14="http://schemas.microsoft.com/office/powerpoint/2010/main" val="2443483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defRPr/>
            </a:pPr>
            <a:r>
              <a:rPr lang="de-DE" dirty="0" smtClean="0"/>
              <a:t>Nutzung von </a:t>
            </a:r>
            <a:r>
              <a:rPr lang="de-DE" dirty="0" err="1" smtClean="0"/>
              <a:t>Streamingportalen</a:t>
            </a:r>
            <a:endParaRPr lang="de-DE" dirty="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7358062"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118277"/>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de-DE" dirty="0" smtClean="0"/>
              <a:t>Privatkopie </a:t>
            </a:r>
            <a:r>
              <a:rPr lang="de-DE" sz="3000" dirty="0" smtClean="0"/>
              <a:t>(§ </a:t>
            </a:r>
            <a:r>
              <a:rPr lang="de-DE" sz="3000" dirty="0"/>
              <a:t>53 </a:t>
            </a:r>
            <a:r>
              <a:rPr lang="de-DE" sz="3000" dirty="0" smtClean="0"/>
              <a:t>I UrhG)</a:t>
            </a:r>
            <a:endParaRPr lang="de-DE" sz="3000" dirty="0"/>
          </a:p>
        </p:txBody>
      </p:sp>
      <p:sp>
        <p:nvSpPr>
          <p:cNvPr id="3" name="Inhaltsplatzhalter 2"/>
          <p:cNvSpPr>
            <a:spLocks noGrp="1"/>
          </p:cNvSpPr>
          <p:nvPr>
            <p:ph idx="1"/>
          </p:nvPr>
        </p:nvSpPr>
        <p:spPr/>
        <p:txBody>
          <a:bodyPr>
            <a:normAutofit fontScale="92500" lnSpcReduction="20000"/>
          </a:bodyPr>
          <a:lstStyle/>
          <a:p>
            <a:pPr indent="-396000">
              <a:spcBef>
                <a:spcPts val="600"/>
              </a:spcBef>
              <a:buFont typeface="Wingdings" charset="2"/>
              <a:buNone/>
              <a:defRPr/>
            </a:pPr>
            <a:r>
              <a:rPr lang="de-DE" b="1" u="sng" dirty="0" smtClean="0">
                <a:solidFill>
                  <a:srgbClr val="002060"/>
                </a:solidFill>
                <a:latin typeface="Calibri" pitchFamily="34" charset="0"/>
                <a:cs typeface="Calibri" pitchFamily="34" charset="0"/>
              </a:rPr>
              <a:t>Vervielfältigung für den Privatgebrauch</a:t>
            </a:r>
          </a:p>
          <a:p>
            <a:pPr indent="-396000">
              <a:spcBef>
                <a:spcPts val="600"/>
              </a:spcBef>
              <a:buFont typeface="Wingdings" charset="2"/>
              <a:buNone/>
              <a:defRPr/>
            </a:pPr>
            <a:endParaRPr lang="de-DE" dirty="0" smtClean="0">
              <a:solidFill>
                <a:srgbClr val="002060"/>
              </a:solidFill>
              <a:latin typeface="Calibri" pitchFamily="34" charset="0"/>
              <a:cs typeface="Calibri" pitchFamily="34" charset="0"/>
            </a:endParaRPr>
          </a:p>
          <a:p>
            <a:pPr>
              <a:buSzPct val="100000"/>
              <a:buFont typeface="Arial"/>
              <a:buChar char="•"/>
              <a:defRPr/>
            </a:pPr>
            <a:r>
              <a:rPr lang="de-DE" dirty="0" smtClean="0">
                <a:solidFill>
                  <a:srgbClr val="002060"/>
                </a:solidFill>
                <a:latin typeface="Calibri" pitchFamily="34" charset="0"/>
                <a:cs typeface="Calibri" pitchFamily="34" charset="0"/>
              </a:rPr>
              <a:t>Privater Gebrauch: Eigengebrauch oder</a:t>
            </a:r>
          </a:p>
          <a:p>
            <a:pPr marL="114300" indent="0">
              <a:buSzPct val="100000"/>
              <a:buFont typeface="Wingdings" charset="2"/>
              <a:buNone/>
              <a:defRPr/>
            </a:pPr>
            <a:r>
              <a:rPr lang="de-DE" dirty="0">
                <a:solidFill>
                  <a:srgbClr val="002060"/>
                </a:solidFill>
                <a:latin typeface="Calibri" pitchFamily="34" charset="0"/>
                <a:cs typeface="Calibri" pitchFamily="34" charset="0"/>
              </a:rPr>
              <a:t> </a:t>
            </a:r>
            <a:r>
              <a:rPr lang="de-DE" dirty="0" smtClean="0">
                <a:solidFill>
                  <a:srgbClr val="002060"/>
                </a:solidFill>
                <a:latin typeface="Calibri" pitchFamily="34" charset="0"/>
                <a:cs typeface="Calibri" pitchFamily="34" charset="0"/>
              </a:rPr>
              <a:t>  im Familien/Freundeskreis </a:t>
            </a:r>
          </a:p>
          <a:p>
            <a:pPr>
              <a:buSzPct val="100000"/>
              <a:buFont typeface="Arial" pitchFamily="34" charset="0"/>
              <a:buChar char="•"/>
              <a:defRPr/>
            </a:pPr>
            <a:r>
              <a:rPr lang="de-DE" dirty="0" smtClean="0">
                <a:solidFill>
                  <a:srgbClr val="002060"/>
                </a:solidFill>
                <a:latin typeface="Calibri" pitchFamily="34" charset="0"/>
                <a:cs typeface="Calibri" pitchFamily="34" charset="0"/>
              </a:rPr>
              <a:t>Einzelne Kopien („7“ = „Überschaubarkeit“)</a:t>
            </a:r>
          </a:p>
          <a:p>
            <a:pPr>
              <a:buSzPct val="100000"/>
              <a:buFont typeface="Arial" pitchFamily="34" charset="0"/>
              <a:buChar char="•"/>
              <a:defRPr/>
            </a:pPr>
            <a:r>
              <a:rPr lang="de-DE" dirty="0" smtClean="0">
                <a:solidFill>
                  <a:srgbClr val="002060"/>
                </a:solidFill>
                <a:latin typeface="Calibri" pitchFamily="34" charset="0"/>
                <a:cs typeface="Calibri" pitchFamily="34" charset="0"/>
              </a:rPr>
              <a:t>Beliebige Träger, also auch digital, wenn:</a:t>
            </a:r>
          </a:p>
          <a:p>
            <a:pPr indent="-12700">
              <a:buSzPct val="100000"/>
              <a:buFont typeface="Wingdings" pitchFamily="2" charset="2"/>
              <a:buChar char="Ø"/>
              <a:tabLst>
                <a:tab pos="285750" algn="l"/>
                <a:tab pos="723900" algn="l"/>
                <a:tab pos="762000" algn="l"/>
                <a:tab pos="1238250" algn="l"/>
                <a:tab pos="1714500" algn="l"/>
                <a:tab pos="2190750" algn="l"/>
              </a:tabLst>
              <a:defRPr/>
            </a:pPr>
            <a:r>
              <a:rPr lang="de-DE" sz="2200" dirty="0" smtClean="0">
                <a:solidFill>
                  <a:srgbClr val="002060"/>
                </a:solidFill>
                <a:latin typeface="Calibri" pitchFamily="34" charset="0"/>
                <a:cs typeface="Calibri" pitchFamily="34" charset="0"/>
              </a:rPr>
              <a:t>	nur für den Privatgebrauch, kein Erwerbszweck</a:t>
            </a:r>
          </a:p>
          <a:p>
            <a:pPr indent="-12700">
              <a:buSzPct val="100000"/>
              <a:buFont typeface="Wingdings" pitchFamily="2" charset="2"/>
              <a:buChar char="Ø"/>
              <a:tabLst>
                <a:tab pos="285750" algn="l"/>
                <a:tab pos="723900" algn="l"/>
                <a:tab pos="762000" algn="l"/>
                <a:tab pos="1238250" algn="l"/>
                <a:tab pos="1714500" algn="l"/>
                <a:tab pos="2190750" algn="l"/>
              </a:tabLst>
              <a:defRPr/>
            </a:pPr>
            <a:r>
              <a:rPr lang="de-DE" sz="2200" dirty="0" smtClean="0">
                <a:solidFill>
                  <a:srgbClr val="002060"/>
                </a:solidFill>
                <a:latin typeface="Calibri" pitchFamily="34" charset="0"/>
                <a:cs typeface="Calibri" pitchFamily="34" charset="0"/>
              </a:rPr>
              <a:t> 	keine offensichtlich rechtswidrig </a:t>
            </a:r>
          </a:p>
          <a:p>
            <a:pPr lvl="1" indent="-12700">
              <a:buSzPct val="100000"/>
              <a:buFont typeface="Wingdings" pitchFamily="2" charset="2"/>
              <a:buChar char="Ø"/>
              <a:tabLst>
                <a:tab pos="285750" algn="l"/>
                <a:tab pos="723900" algn="l"/>
                <a:tab pos="762000" algn="l"/>
                <a:tab pos="1238250" algn="l"/>
                <a:tab pos="1714500" algn="l"/>
                <a:tab pos="2190750" algn="l"/>
              </a:tabLst>
              <a:defRPr/>
            </a:pPr>
            <a:r>
              <a:rPr lang="de-DE" dirty="0" smtClean="0">
                <a:solidFill>
                  <a:srgbClr val="002060"/>
                </a:solidFill>
                <a:latin typeface="Calibri" pitchFamily="34" charset="0"/>
                <a:cs typeface="Calibri" pitchFamily="34" charset="0"/>
              </a:rPr>
              <a:t> hergestellte oder </a:t>
            </a:r>
          </a:p>
          <a:p>
            <a:pPr lvl="1" indent="-12700">
              <a:buSzPct val="100000"/>
              <a:buFont typeface="Wingdings" pitchFamily="2" charset="2"/>
              <a:buChar char="Ø"/>
              <a:tabLst>
                <a:tab pos="285750" algn="l"/>
                <a:tab pos="723900" algn="l"/>
                <a:tab pos="762000" algn="l"/>
                <a:tab pos="1238250" algn="l"/>
                <a:tab pos="1714500" algn="l"/>
                <a:tab pos="2190750" algn="l"/>
              </a:tabLst>
              <a:defRPr/>
            </a:pPr>
            <a:r>
              <a:rPr lang="de-DE" dirty="0" smtClean="0">
                <a:solidFill>
                  <a:srgbClr val="002060"/>
                </a:solidFill>
                <a:latin typeface="Calibri" pitchFamily="34" charset="0"/>
                <a:cs typeface="Calibri" pitchFamily="34" charset="0"/>
              </a:rPr>
              <a:t> im Internet zugänglich gemachte Vorlage</a:t>
            </a:r>
          </a:p>
          <a:p>
            <a:pPr indent="-12700">
              <a:buSzPct val="100000"/>
              <a:buFont typeface="Wingdings" pitchFamily="2" charset="2"/>
              <a:buChar char="Ø"/>
              <a:tabLst>
                <a:tab pos="285750" algn="l"/>
                <a:tab pos="723900" algn="l"/>
                <a:tab pos="762000" algn="l"/>
                <a:tab pos="1238250" algn="l"/>
                <a:tab pos="1714500" algn="l"/>
                <a:tab pos="2190750" algn="l"/>
              </a:tabLst>
              <a:defRPr/>
            </a:pPr>
            <a:r>
              <a:rPr lang="de-DE" sz="2200" dirty="0" smtClean="0">
                <a:solidFill>
                  <a:srgbClr val="002060"/>
                </a:solidFill>
                <a:latin typeface="Calibri" pitchFamily="34" charset="0"/>
                <a:cs typeface="Calibri" pitchFamily="34" charset="0"/>
              </a:rPr>
              <a:t> 	keine Umgehung eines Kopierschutzes</a:t>
            </a:r>
          </a:p>
        </p:txBody>
      </p:sp>
    </p:spTree>
    <p:extLst>
      <p:ext uri="{BB962C8B-B14F-4D97-AF65-F5344CB8AC3E}">
        <p14:creationId xmlns:p14="http://schemas.microsoft.com/office/powerpoint/2010/main" val="188172104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Geschichte des Urheberrechts</a:t>
            </a:r>
            <a:endParaRPr lang="de-DE" dirty="0"/>
          </a:p>
        </p:txBody>
      </p:sp>
      <p:sp>
        <p:nvSpPr>
          <p:cNvPr id="3" name="Inhaltsplatzhalter 2"/>
          <p:cNvSpPr>
            <a:spLocks noGrp="1"/>
          </p:cNvSpPr>
          <p:nvPr>
            <p:ph idx="1"/>
          </p:nvPr>
        </p:nvSpPr>
        <p:spPr/>
        <p:txBody>
          <a:bodyPr/>
          <a:lstStyle/>
          <a:p>
            <a:r>
              <a:rPr lang="de-DE" dirty="0" smtClean="0"/>
              <a:t>Queen Anne: erstes Gesetz zum Urheberrecht 1709 -   Queen Anne Statute</a:t>
            </a:r>
          </a:p>
          <a:p>
            <a:pPr lvl="1"/>
            <a:r>
              <a:rPr lang="de-DE" dirty="0" smtClean="0"/>
              <a:t>Allgemeines Privileg für alle britischen Drucker</a:t>
            </a:r>
          </a:p>
          <a:p>
            <a:pPr lvl="1"/>
            <a:r>
              <a:rPr lang="de-DE" dirty="0" smtClean="0"/>
              <a:t>Anfang der zwei Welten im internationalen Urheberrecht</a:t>
            </a:r>
            <a:endParaRPr lang="de-DE" dirty="0"/>
          </a:p>
        </p:txBody>
      </p:sp>
    </p:spTree>
    <p:extLst>
      <p:ext uri="{BB962C8B-B14F-4D97-AF65-F5344CB8AC3E}">
        <p14:creationId xmlns:p14="http://schemas.microsoft.com/office/powerpoint/2010/main" val="248285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lgn="ctr">
              <a:defRPr/>
            </a:pPr>
            <a:r>
              <a:rPr lang="de-DE" dirty="0"/>
              <a:t>Privatkopie (§ 53 I UrhG)</a:t>
            </a:r>
            <a:endParaRPr lang="de-DE" dirty="0">
              <a:ea typeface="+mj-ea"/>
              <a:cs typeface="+mj-cs"/>
            </a:endParaRPr>
          </a:p>
        </p:txBody>
      </p:sp>
      <p:sp>
        <p:nvSpPr>
          <p:cNvPr id="63491" name="Rectangle 3"/>
          <p:cNvSpPr>
            <a:spLocks noGrp="1" noChangeArrowheads="1"/>
          </p:cNvSpPr>
          <p:nvPr>
            <p:ph type="body" idx="1"/>
          </p:nvPr>
        </p:nvSpPr>
        <p:spPr/>
        <p:txBody>
          <a:bodyPr>
            <a:normAutofit fontScale="77500" lnSpcReduction="20000"/>
          </a:bodyPr>
          <a:lstStyle/>
          <a:p>
            <a:pPr>
              <a:buFont typeface="Wingdings" pitchFamily="2" charset="2"/>
              <a:buNone/>
            </a:pPr>
            <a:r>
              <a:rPr lang="de-DE" b="1" smtClean="0">
                <a:ea typeface="ＭＳ Ｐゴシック" pitchFamily="34" charset="-128"/>
              </a:rPr>
              <a:t>Privatkopierfreiheit, § 53 UrhG</a:t>
            </a:r>
          </a:p>
          <a:p>
            <a:endParaRPr lang="de-DE" smtClean="0">
              <a:ea typeface="ＭＳ Ｐゴシック" pitchFamily="34" charset="-128"/>
            </a:endParaRPr>
          </a:p>
          <a:p>
            <a:r>
              <a:rPr lang="de-DE" smtClean="0">
                <a:ea typeface="ＭＳ Ｐゴシック" pitchFamily="34" charset="-128"/>
              </a:rPr>
              <a:t>Zweck: Ermöglichung der Teilnahme am kulturellen Leben</a:t>
            </a:r>
          </a:p>
          <a:p>
            <a:r>
              <a:rPr lang="de-DE" smtClean="0">
                <a:ea typeface="ＭＳ Ｐゴシック" pitchFamily="34" charset="-128"/>
              </a:rPr>
              <a:t>beachte aber Vergütungsansprüche gem. §§ 54-54c UrhG</a:t>
            </a:r>
          </a:p>
          <a:p>
            <a:pPr lvl="1"/>
            <a:r>
              <a:rPr lang="de-DE" smtClean="0">
                <a:ea typeface="ＭＳ Ｐゴシック" pitchFamily="34" charset="-128"/>
              </a:rPr>
              <a:t>gegenüber Hersteller und Händler!</a:t>
            </a:r>
          </a:p>
          <a:p>
            <a:r>
              <a:rPr lang="de-DE" smtClean="0">
                <a:ea typeface="ＭＳ Ｐゴシック" pitchFamily="34" charset="-128"/>
              </a:rPr>
              <a:t>§ 53 begründet keinen Anspruch auf eine kopierfähige Version des Werkes</a:t>
            </a:r>
          </a:p>
          <a:p>
            <a:r>
              <a:rPr lang="de-DE" smtClean="0">
                <a:ea typeface="ＭＳ Ｐゴシック" pitchFamily="34" charset="-128"/>
              </a:rPr>
              <a:t>Problem Musikdownloads und Tauschbörsen:</a:t>
            </a:r>
          </a:p>
          <a:p>
            <a:pPr lvl="1"/>
            <a:r>
              <a:rPr lang="de-DE" smtClean="0">
                <a:ea typeface="ＭＳ Ｐゴシック" pitchFamily="34" charset="-128"/>
              </a:rPr>
              <a:t>seit 1.1.2008: „rechtswidrig hergestellte </a:t>
            </a:r>
            <a:r>
              <a:rPr lang="de-DE" smtClean="0">
                <a:solidFill>
                  <a:srgbClr val="FF0000"/>
                </a:solidFill>
                <a:ea typeface="ＭＳ Ｐゴシック" pitchFamily="34" charset="-128"/>
              </a:rPr>
              <a:t>oder öffentlich zugänglich gemachte</a:t>
            </a:r>
            <a:r>
              <a:rPr lang="de-DE" smtClean="0">
                <a:ea typeface="ＭＳ Ｐゴシック" pitchFamily="34" charset="-128"/>
              </a:rPr>
              <a:t> Quelle“</a:t>
            </a:r>
          </a:p>
          <a:p>
            <a:pPr lvl="1"/>
            <a:r>
              <a:rPr lang="de-DE" smtClean="0">
                <a:ea typeface="ＭＳ Ｐゴシック" pitchFamily="34" charset="-128"/>
              </a:rPr>
              <a:t>in Praxis werden aber die Uploader verfolgt</a:t>
            </a:r>
          </a:p>
          <a:p>
            <a:pPr lvl="1"/>
            <a:r>
              <a:rPr lang="de-DE" smtClean="0">
                <a:ea typeface="ＭＳ Ｐゴシック" pitchFamily="34" charset="-128"/>
              </a:rPr>
              <a:t>neue Gefährdungslage durch RapidShare &amp; Co.</a:t>
            </a:r>
          </a:p>
        </p:txBody>
      </p:sp>
    </p:spTree>
    <p:extLst>
      <p:ext uri="{BB962C8B-B14F-4D97-AF65-F5344CB8AC3E}">
        <p14:creationId xmlns:p14="http://schemas.microsoft.com/office/powerpoint/2010/main" val="34178594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defRPr/>
            </a:pPr>
            <a:r>
              <a:rPr lang="de-DE" dirty="0" smtClean="0"/>
              <a:t>Schrankenregelung für Computerprogramme (§§ 69 </a:t>
            </a:r>
            <a:r>
              <a:rPr lang="de-DE" dirty="0" err="1" smtClean="0"/>
              <a:t>d,e</a:t>
            </a:r>
            <a:r>
              <a:rPr lang="de-DE" dirty="0" smtClean="0"/>
              <a:t>)  </a:t>
            </a:r>
            <a:endParaRPr lang="de-DE" dirty="0"/>
          </a:p>
        </p:txBody>
      </p:sp>
      <p:sp>
        <p:nvSpPr>
          <p:cNvPr id="3" name="Inhaltsplatzhalter 2"/>
          <p:cNvSpPr>
            <a:spLocks noGrp="1"/>
          </p:cNvSpPr>
          <p:nvPr>
            <p:ph idx="1"/>
          </p:nvPr>
        </p:nvSpPr>
        <p:spPr/>
        <p:txBody>
          <a:bodyPr>
            <a:normAutofit fontScale="85000" lnSpcReduction="10000"/>
          </a:bodyPr>
          <a:lstStyle/>
          <a:p>
            <a:pPr>
              <a:buFont typeface="Wingdings" charset="2"/>
              <a:buChar char="q"/>
              <a:defRPr/>
            </a:pPr>
            <a:r>
              <a:rPr lang="de-DE" dirty="0" smtClean="0"/>
              <a:t>Handlungen</a:t>
            </a:r>
            <a:r>
              <a:rPr lang="de-DE" dirty="0"/>
              <a:t>, die für die bestimmungsgemäße Nutzung erforderlich sind (§ 69 d </a:t>
            </a:r>
            <a:r>
              <a:rPr lang="de-DE" dirty="0" smtClean="0"/>
              <a:t>Abs. 1), dazu gehören</a:t>
            </a:r>
          </a:p>
          <a:p>
            <a:pPr lvl="1">
              <a:defRPr/>
            </a:pPr>
            <a:r>
              <a:rPr lang="de-DE" dirty="0" smtClean="0"/>
              <a:t>Vervielfältigungs- </a:t>
            </a:r>
            <a:r>
              <a:rPr lang="de-DE" dirty="0"/>
              <a:t>und </a:t>
            </a:r>
            <a:r>
              <a:rPr lang="de-DE" dirty="0" smtClean="0"/>
              <a:t>Änderungshandlungen, </a:t>
            </a:r>
          </a:p>
          <a:p>
            <a:pPr marL="476250" lvl="1" indent="0">
              <a:buFontTx/>
              <a:buNone/>
              <a:defRPr/>
            </a:pPr>
            <a:r>
              <a:rPr lang="de-DE" dirty="0" smtClean="0"/>
              <a:t>	nicht </a:t>
            </a:r>
            <a:r>
              <a:rPr lang="de-DE" dirty="0"/>
              <a:t>aber die Verbreitung. </a:t>
            </a:r>
            <a:endParaRPr lang="de-DE" dirty="0" smtClean="0"/>
          </a:p>
          <a:p>
            <a:pPr lvl="1">
              <a:defRPr/>
            </a:pPr>
            <a:r>
              <a:rPr lang="de-DE" dirty="0" smtClean="0"/>
              <a:t>Zur </a:t>
            </a:r>
            <a:r>
              <a:rPr lang="de-DE" dirty="0"/>
              <a:t>Fehlerbeseitigung gehört nicht die Entfernung von Kopierschutzmechanismen. </a:t>
            </a:r>
          </a:p>
          <a:p>
            <a:pPr>
              <a:buFont typeface="Wingdings" charset="2"/>
              <a:buChar char="q"/>
              <a:defRPr/>
            </a:pPr>
            <a:r>
              <a:rPr lang="de-DE" dirty="0"/>
              <a:t>Sicherungskopie (§ 69 d </a:t>
            </a:r>
            <a:r>
              <a:rPr lang="de-DE" dirty="0" smtClean="0"/>
              <a:t>Abs. 2), </a:t>
            </a:r>
            <a:r>
              <a:rPr lang="de-DE" dirty="0"/>
              <a:t>zulässig ist nur die Anfertigung einer Sicherungskopie.</a:t>
            </a:r>
          </a:p>
          <a:p>
            <a:pPr>
              <a:buFont typeface="Wingdings" charset="2"/>
              <a:buChar char="q"/>
              <a:defRPr/>
            </a:pPr>
            <a:r>
              <a:rPr lang="de-DE" dirty="0"/>
              <a:t>Testläufe (§ 69 d </a:t>
            </a:r>
            <a:r>
              <a:rPr lang="de-DE" dirty="0" smtClean="0"/>
              <a:t>Abs. 3)</a:t>
            </a:r>
            <a:endParaRPr lang="de-DE" dirty="0"/>
          </a:p>
          <a:p>
            <a:pPr>
              <a:buFont typeface="Wingdings" charset="2"/>
              <a:buChar char="q"/>
              <a:defRPr/>
            </a:pPr>
            <a:r>
              <a:rPr lang="de-DE" dirty="0" err="1"/>
              <a:t>Dekompilierung</a:t>
            </a:r>
            <a:r>
              <a:rPr lang="de-DE" dirty="0"/>
              <a:t>, sofern zur Herstellung der Interoperabilität </a:t>
            </a:r>
            <a:r>
              <a:rPr lang="de-DE" dirty="0" smtClean="0"/>
              <a:t>(Kompatibilität) erforderlich </a:t>
            </a:r>
            <a:r>
              <a:rPr lang="de-DE" dirty="0"/>
              <a:t>(§ 69 e)</a:t>
            </a:r>
          </a:p>
          <a:p>
            <a:pPr marL="0" indent="0">
              <a:buFont typeface="Wingdings" charset="2"/>
              <a:buNone/>
              <a:defRPr/>
            </a:pPr>
            <a:endParaRPr lang="de-DE" dirty="0"/>
          </a:p>
        </p:txBody>
      </p:sp>
      <p:pic>
        <p:nvPicPr>
          <p:cNvPr id="68612" name="Picture 3" descr="C:\Program Files (x86)\Microsoft Office\MEDIA\CAGCAT10\j02857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2060575"/>
            <a:ext cx="12414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descr="C:\Program Files (x86)\Microsoft Office\MEDIA\CAGCAT10\j03005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4400550"/>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0169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Pressespiegel (§ 49)</a:t>
            </a:r>
            <a:endParaRPr lang="de-DE" dirty="0"/>
          </a:p>
        </p:txBody>
      </p:sp>
      <p:sp>
        <p:nvSpPr>
          <p:cNvPr id="3" name="Inhaltsplatzhalter 2"/>
          <p:cNvSpPr>
            <a:spLocks noGrp="1"/>
          </p:cNvSpPr>
          <p:nvPr>
            <p:ph idx="1"/>
          </p:nvPr>
        </p:nvSpPr>
        <p:spPr/>
        <p:txBody>
          <a:bodyPr/>
          <a:lstStyle/>
          <a:p>
            <a:r>
              <a:rPr lang="de-DE" dirty="0" smtClean="0"/>
              <a:t>Artikel </a:t>
            </a:r>
            <a:r>
              <a:rPr lang="de-DE" u="sng" dirty="0" smtClean="0"/>
              <a:t>in</a:t>
            </a:r>
            <a:r>
              <a:rPr lang="de-DE" dirty="0" smtClean="0"/>
              <a:t> Zeitungen und anderen Informationsblättern </a:t>
            </a:r>
            <a:r>
              <a:rPr lang="de-DE" u="sng" dirty="0" smtClean="0"/>
              <a:t>aus</a:t>
            </a:r>
            <a:r>
              <a:rPr lang="de-DE" dirty="0" smtClean="0"/>
              <a:t> Zeitungen und anderen Informationsblätter</a:t>
            </a:r>
          </a:p>
          <a:p>
            <a:r>
              <a:rPr lang="de-DE" dirty="0"/>
              <a:t>FAZ Seite 2</a:t>
            </a:r>
          </a:p>
          <a:p>
            <a:r>
              <a:rPr lang="de-DE" dirty="0" smtClean="0"/>
              <a:t>Interne Pressemappe</a:t>
            </a:r>
          </a:p>
          <a:p>
            <a:r>
              <a:rPr lang="de-DE" dirty="0" smtClean="0"/>
              <a:t>Elektronische Dienste?</a:t>
            </a:r>
          </a:p>
          <a:p>
            <a:r>
              <a:rPr lang="de-DE" dirty="0" smtClean="0"/>
              <a:t>Vergütungspflicht nach § 49 Absatz 1 Satz 2 über VG Wort und Pressemonitor</a:t>
            </a:r>
            <a:endParaRPr lang="de-DE" dirty="0"/>
          </a:p>
        </p:txBody>
      </p:sp>
    </p:spTree>
    <p:extLst>
      <p:ext uri="{BB962C8B-B14F-4D97-AF65-F5344CB8AC3E}">
        <p14:creationId xmlns:p14="http://schemas.microsoft.com/office/powerpoint/2010/main" val="42457297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Presseberichterstattung (§ 50)</a:t>
            </a:r>
            <a:endParaRPr lang="de-DE" dirty="0"/>
          </a:p>
        </p:txBody>
      </p:sp>
      <p:graphicFrame>
        <p:nvGraphicFramePr>
          <p:cNvPr id="4" name="Inhaltsplatzhalter 3"/>
          <p:cNvGraphicFramePr>
            <a:graphicFrameLocks noGrp="1" noChangeAspect="1"/>
          </p:cNvGraphicFramePr>
          <p:nvPr>
            <p:ph idx="1"/>
            <p:extLst>
              <p:ext uri="{D42A27DB-BD31-4B8C-83A1-F6EECF244321}">
                <p14:modId xmlns:p14="http://schemas.microsoft.com/office/powerpoint/2010/main" val="3560050670"/>
              </p:ext>
            </p:extLst>
          </p:nvPr>
        </p:nvGraphicFramePr>
        <p:xfrm>
          <a:off x="3851920" y="3356992"/>
          <a:ext cx="2880320" cy="2228850"/>
        </p:xfrm>
        <a:graphic>
          <a:graphicData uri="http://schemas.openxmlformats.org/presentationml/2006/ole">
            <mc:AlternateContent xmlns:mc="http://schemas.openxmlformats.org/markup-compatibility/2006">
              <mc:Choice xmlns:v="urn:schemas-microsoft-com:vml" Requires="v">
                <p:oleObj spid="_x0000_s3159" name="Photo Editor-Foto" r:id="rId3" imgW="1991003" imgH="2228571" progId="MSPhotoEd.3">
                  <p:embed/>
                </p:oleObj>
              </mc:Choice>
              <mc:Fallback>
                <p:oleObj name="Photo Editor-Foto" r:id="rId3" imgW="1991003" imgH="2228571"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356992"/>
                        <a:ext cx="2880320" cy="22288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92944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Zitatfreiheit (§ 51)</a:t>
            </a:r>
            <a:endParaRPr lang="de-DE" dirty="0"/>
          </a:p>
        </p:txBody>
      </p:sp>
      <p:sp>
        <p:nvSpPr>
          <p:cNvPr id="3" name="Inhaltsplatzhalter 2"/>
          <p:cNvSpPr>
            <a:spLocks noGrp="1"/>
          </p:cNvSpPr>
          <p:nvPr>
            <p:ph idx="1"/>
          </p:nvPr>
        </p:nvSpPr>
        <p:spPr/>
        <p:txBody>
          <a:bodyPr/>
          <a:lstStyle/>
          <a:p>
            <a:r>
              <a:rPr lang="de-DE" dirty="0" smtClean="0"/>
              <a:t>Alles Verwendbar (nicht nur sieben Noten)</a:t>
            </a:r>
          </a:p>
          <a:p>
            <a:r>
              <a:rPr lang="de-DE" dirty="0" smtClean="0"/>
              <a:t>Aber: zur Untermauerung einer eigenen Aussage notwendig</a:t>
            </a:r>
          </a:p>
          <a:p>
            <a:r>
              <a:rPr lang="de-DE" dirty="0" smtClean="0"/>
              <a:t>Problem: Kompilationswerk</a:t>
            </a:r>
          </a:p>
          <a:p>
            <a:r>
              <a:rPr lang="de-DE" dirty="0" err="1" smtClean="0"/>
              <a:t>Bverfg</a:t>
            </a:r>
            <a:r>
              <a:rPr lang="de-DE" dirty="0" smtClean="0"/>
              <a:t>, Germania 3 und Heiner Müller</a:t>
            </a:r>
          </a:p>
          <a:p>
            <a:r>
              <a:rPr lang="de-DE" dirty="0" smtClean="0"/>
              <a:t>BGH und Blühende Landschaften</a:t>
            </a:r>
          </a:p>
          <a:p>
            <a:r>
              <a:rPr lang="de-DE" dirty="0" err="1" smtClean="0"/>
              <a:t>EuGH</a:t>
            </a:r>
            <a:r>
              <a:rPr lang="de-DE" dirty="0" smtClean="0"/>
              <a:t>/BGH und Afghanistanpapiere</a:t>
            </a:r>
            <a:endParaRPr lang="de-DE" dirty="0"/>
          </a:p>
        </p:txBody>
      </p:sp>
    </p:spTree>
    <p:extLst>
      <p:ext uri="{BB962C8B-B14F-4D97-AF65-F5344CB8AC3E}">
        <p14:creationId xmlns:p14="http://schemas.microsoft.com/office/powerpoint/2010/main" val="17242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Panoramafreiheit (§ 59)</a:t>
            </a:r>
            <a:endParaRPr lang="de-DE"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1720" y="1844824"/>
            <a:ext cx="5616624" cy="3105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0473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Panoramafreiheit (§ 59)</a:t>
            </a:r>
          </a:p>
        </p:txBody>
      </p:sp>
      <p:sp>
        <p:nvSpPr>
          <p:cNvPr id="3" name="Inhaltsplatzhalter 2"/>
          <p:cNvSpPr>
            <a:spLocks noGrp="1"/>
          </p:cNvSpPr>
          <p:nvPr>
            <p:ph idx="1"/>
          </p:nvPr>
        </p:nvSpPr>
        <p:spPr/>
        <p:txBody>
          <a:bodyPr/>
          <a:lstStyle/>
          <a:p>
            <a:r>
              <a:rPr lang="de-DE" dirty="0" smtClean="0"/>
              <a:t>Werke</a:t>
            </a:r>
          </a:p>
          <a:p>
            <a:r>
              <a:rPr lang="de-DE" dirty="0" smtClean="0"/>
              <a:t>An öffentlichen Wegen, Straßen oder Plätzen</a:t>
            </a:r>
          </a:p>
          <a:p>
            <a:r>
              <a:rPr lang="de-DE" dirty="0" smtClean="0"/>
              <a:t>Bleibend</a:t>
            </a:r>
          </a:p>
          <a:p>
            <a:r>
              <a:rPr lang="de-DE" dirty="0" smtClean="0"/>
              <a:t>Rechtsfolge: Freiheit der Vervielfältigung, der Verbreitung und öffentlichen Wiedergabe</a:t>
            </a:r>
          </a:p>
          <a:p>
            <a:r>
              <a:rPr lang="de-DE" dirty="0" smtClean="0"/>
              <a:t>Ausdehnung des § 59 auf den gesamten öffentlichen Raum?</a:t>
            </a:r>
            <a:endParaRPr lang="de-DE" dirty="0"/>
          </a:p>
        </p:txBody>
      </p:sp>
    </p:spTree>
    <p:extLst>
      <p:ext uri="{BB962C8B-B14F-4D97-AF65-F5344CB8AC3E}">
        <p14:creationId xmlns:p14="http://schemas.microsoft.com/office/powerpoint/2010/main" val="3408615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Panoramafreiheit (§ 59)</a:t>
            </a:r>
            <a:endParaRPr lang="de-DE" dirty="0"/>
          </a:p>
        </p:txBody>
      </p:sp>
      <p:sp>
        <p:nvSpPr>
          <p:cNvPr id="3" name="Inhaltsplatzhalter 2"/>
          <p:cNvSpPr>
            <a:spLocks noGrp="1"/>
          </p:cNvSpPr>
          <p:nvPr>
            <p:ph idx="1"/>
          </p:nvPr>
        </p:nvSpPr>
        <p:spPr/>
        <p:txBody>
          <a:bodyPr/>
          <a:lstStyle/>
          <a:p>
            <a:r>
              <a:rPr lang="de-DE" dirty="0" smtClean="0"/>
              <a:t>BGH und Hundertwasserhaus</a:t>
            </a:r>
          </a:p>
          <a:p>
            <a:r>
              <a:rPr lang="de-DE" dirty="0" smtClean="0"/>
              <a:t>BGH: Aida und ihr </a:t>
            </a:r>
            <a:r>
              <a:rPr lang="de-DE" dirty="0" err="1" smtClean="0"/>
              <a:t>Kußmund</a:t>
            </a:r>
            <a:endParaRPr lang="de-DE" dirty="0" smtClean="0"/>
          </a:p>
          <a:p>
            <a:r>
              <a:rPr lang="de-DE" dirty="0" smtClean="0"/>
              <a:t>Ausgedehnt auf alles, was man vom öffentlichen Raum aus sieht (BGH: Gärten Sanssouci)</a:t>
            </a:r>
          </a:p>
          <a:p>
            <a:r>
              <a:rPr lang="de-DE" dirty="0" smtClean="0"/>
              <a:t>BGH: </a:t>
            </a:r>
            <a:r>
              <a:rPr lang="de-DE" dirty="0" err="1" smtClean="0"/>
              <a:t>Wikimediafotos</a:t>
            </a:r>
            <a:endParaRPr lang="de-DE" dirty="0"/>
          </a:p>
        </p:txBody>
      </p:sp>
    </p:spTree>
    <p:extLst>
      <p:ext uri="{BB962C8B-B14F-4D97-AF65-F5344CB8AC3E}">
        <p14:creationId xmlns:p14="http://schemas.microsoft.com/office/powerpoint/2010/main" val="1077579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Unwesentliches Beiwerk (§ 57)</a:t>
            </a:r>
            <a:endParaRPr lang="de-DE" dirty="0"/>
          </a:p>
        </p:txBody>
      </p:sp>
      <p:sp>
        <p:nvSpPr>
          <p:cNvPr id="3" name="Inhaltsplatzhalter 2"/>
          <p:cNvSpPr>
            <a:spLocks noGrp="1"/>
          </p:cNvSpPr>
          <p:nvPr>
            <p:ph idx="1"/>
          </p:nvPr>
        </p:nvSpPr>
        <p:spPr/>
        <p:txBody>
          <a:bodyPr/>
          <a:lstStyle/>
          <a:p>
            <a:r>
              <a:rPr lang="de-DE" dirty="0" smtClean="0"/>
              <a:t>BGH Möbelprospekt</a:t>
            </a:r>
          </a:p>
          <a:p>
            <a:r>
              <a:rPr lang="de-DE" dirty="0" smtClean="0"/>
              <a:t>Dokumentarfilmer??</a:t>
            </a:r>
          </a:p>
          <a:p>
            <a:endParaRPr lang="de-DE" dirty="0"/>
          </a:p>
          <a:p>
            <a:r>
              <a:rPr lang="de-DE" dirty="0" smtClean="0"/>
              <a:t>Kneipengesänge (§ 52)</a:t>
            </a:r>
          </a:p>
          <a:p>
            <a:r>
              <a:rPr lang="de-DE" dirty="0" smtClean="0"/>
              <a:t>Erschöpfungsgrundsatz (§ 17 Abs. 2)</a:t>
            </a:r>
            <a:endParaRPr lang="de-DE" dirty="0"/>
          </a:p>
        </p:txBody>
      </p:sp>
    </p:spTree>
    <p:extLst>
      <p:ext uri="{BB962C8B-B14F-4D97-AF65-F5344CB8AC3E}">
        <p14:creationId xmlns:p14="http://schemas.microsoft.com/office/powerpoint/2010/main" val="3724723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Kartellrecht und Schranken</a:t>
            </a:r>
            <a:endParaRPr lang="de-DE" dirty="0"/>
          </a:p>
        </p:txBody>
      </p:sp>
      <p:sp>
        <p:nvSpPr>
          <p:cNvPr id="3" name="Inhaltsplatzhalter 2"/>
          <p:cNvSpPr>
            <a:spLocks noGrp="1"/>
          </p:cNvSpPr>
          <p:nvPr>
            <p:ph idx="1"/>
          </p:nvPr>
        </p:nvSpPr>
        <p:spPr/>
        <p:txBody>
          <a:bodyPr>
            <a:normAutofit lnSpcReduction="10000"/>
          </a:bodyPr>
          <a:lstStyle/>
          <a:p>
            <a:r>
              <a:rPr lang="de-DE" dirty="0" smtClean="0"/>
              <a:t>Art. 102 AEUV: Missbrauch einer marktbeherrschenden Stellung</a:t>
            </a:r>
          </a:p>
          <a:p>
            <a:r>
              <a:rPr lang="de-DE" dirty="0" smtClean="0"/>
              <a:t>EuGH: </a:t>
            </a:r>
            <a:r>
              <a:rPr lang="de-DE" dirty="0" err="1" smtClean="0"/>
              <a:t>Magill</a:t>
            </a:r>
            <a:r>
              <a:rPr lang="de-DE" dirty="0" smtClean="0"/>
              <a:t> – Bronner – IMS </a:t>
            </a:r>
            <a:r>
              <a:rPr lang="de-DE" dirty="0" err="1" smtClean="0"/>
              <a:t>Health</a:t>
            </a:r>
            <a:r>
              <a:rPr lang="de-DE" dirty="0" smtClean="0"/>
              <a:t>: Verweigerung einer „</a:t>
            </a:r>
            <a:r>
              <a:rPr lang="de-DE" dirty="0" err="1" smtClean="0"/>
              <a:t>Lizenz“erteilung</a:t>
            </a:r>
            <a:endParaRPr lang="de-DE" dirty="0" smtClean="0"/>
          </a:p>
          <a:p>
            <a:r>
              <a:rPr lang="de-DE" dirty="0" err="1" smtClean="0"/>
              <a:t>EuGH</a:t>
            </a:r>
            <a:r>
              <a:rPr lang="de-DE" dirty="0" smtClean="0"/>
              <a:t>: Kanal 5 – OSA: Forderungen überhöhter „</a:t>
            </a:r>
            <a:r>
              <a:rPr lang="de-DE" dirty="0" err="1" smtClean="0"/>
              <a:t>Lizenz“gebühren</a:t>
            </a:r>
            <a:endParaRPr lang="de-DE" dirty="0" smtClean="0"/>
          </a:p>
          <a:p>
            <a:r>
              <a:rPr lang="de-DE" dirty="0" smtClean="0"/>
              <a:t>Bestand nicht gleich Ausübung</a:t>
            </a:r>
          </a:p>
          <a:p>
            <a:r>
              <a:rPr lang="de-DE" dirty="0" smtClean="0"/>
              <a:t>FRAND (Fair, </a:t>
            </a:r>
            <a:r>
              <a:rPr lang="de-DE" dirty="0" err="1" smtClean="0"/>
              <a:t>reasonable</a:t>
            </a:r>
            <a:r>
              <a:rPr lang="de-DE" dirty="0" smtClean="0"/>
              <a:t>, </a:t>
            </a:r>
            <a:r>
              <a:rPr lang="de-DE" dirty="0" err="1" smtClean="0"/>
              <a:t>adequate</a:t>
            </a:r>
            <a:r>
              <a:rPr lang="de-DE" dirty="0" smtClean="0"/>
              <a:t>, non-</a:t>
            </a:r>
            <a:r>
              <a:rPr lang="de-DE" dirty="0" err="1" smtClean="0"/>
              <a:t>discriminatory</a:t>
            </a:r>
            <a:r>
              <a:rPr lang="de-DE" dirty="0" smtClean="0"/>
              <a:t>)</a:t>
            </a:r>
          </a:p>
          <a:p>
            <a:endParaRPr lang="de-DE" dirty="0"/>
          </a:p>
        </p:txBody>
      </p:sp>
    </p:spTree>
    <p:extLst>
      <p:ext uri="{BB962C8B-B14F-4D97-AF65-F5344CB8AC3E}">
        <p14:creationId xmlns:p14="http://schemas.microsoft.com/office/powerpoint/2010/main" val="413746349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11371</Words>
  <Application>Microsoft Office PowerPoint</Application>
  <PresentationFormat>Bildschirmpräsentation (4:3)</PresentationFormat>
  <Paragraphs>1915</Paragraphs>
  <Slides>247</Slides>
  <Notes>46</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247</vt:i4>
      </vt:variant>
    </vt:vector>
  </HeadingPairs>
  <TitlesOfParts>
    <vt:vector size="251" baseType="lpstr">
      <vt:lpstr>Larissa</vt:lpstr>
      <vt:lpstr>Photo Editor-Foto</vt:lpstr>
      <vt:lpstr>Folie</vt:lpstr>
      <vt:lpstr>MSPhotoEd.3</vt:lpstr>
      <vt:lpstr>Urheberrecht</vt:lpstr>
      <vt:lpstr>Was brauchen Sie für die Vorlesung?</vt:lpstr>
      <vt:lpstr>Urheberrecht, was ist das?</vt:lpstr>
      <vt:lpstr>Beispiele</vt:lpstr>
      <vt:lpstr> System des Immaterialgüterrechts </vt:lpstr>
      <vt:lpstr>System des Immaterialgüterrechts</vt:lpstr>
      <vt:lpstr>Schutz durch das Grundgesetz</vt:lpstr>
      <vt:lpstr>Geschichte des Urheberrechts</vt:lpstr>
      <vt:lpstr>Geschichte des Urheberrechts</vt:lpstr>
      <vt:lpstr>New Europe versus Old Europe</vt:lpstr>
      <vt:lpstr>Internationales Urheberrecht</vt:lpstr>
      <vt:lpstr>Internationales Urheberrecht</vt:lpstr>
      <vt:lpstr>Europäisches Urheberrecht</vt:lpstr>
      <vt:lpstr>Nationales Urheberrecht</vt:lpstr>
      <vt:lpstr>Nationales Urheberrecht</vt:lpstr>
      <vt:lpstr>Arbeitspapier eins</vt:lpstr>
      <vt:lpstr>PowerPoint-Präsentation</vt:lpstr>
      <vt:lpstr>Urheberrechtsgesetz</vt:lpstr>
      <vt:lpstr>Teil eins: Urheberrecht</vt:lpstr>
      <vt:lpstr>§ 2 Sprachwerke u.a.</vt:lpstr>
      <vt:lpstr>Zwei Stufen der Originalität</vt:lpstr>
      <vt:lpstr>Idee - Form</vt:lpstr>
      <vt:lpstr>Zwei Stufen der Originalität</vt:lpstr>
      <vt:lpstr>Schutzhöhe</vt:lpstr>
      <vt:lpstr>Geburtstagszug</vt:lpstr>
      <vt:lpstr>Sonderregeln für Fotos und Filme</vt:lpstr>
      <vt:lpstr>Bearbeitung § 3 UrhG</vt:lpstr>
      <vt:lpstr>Bearbeitung § 3 UrhG</vt:lpstr>
      <vt:lpstr>Freie Benutzung</vt:lpstr>
      <vt:lpstr>Bearbeitung vs Freie Benutzung</vt:lpstr>
      <vt:lpstr>Abgrenzung</vt:lpstr>
      <vt:lpstr>Bearbeitung oder Freie Benutzung?</vt:lpstr>
      <vt:lpstr>Bearbeitung oder Freie Benutzung?</vt:lpstr>
      <vt:lpstr>Bearbeitung vs Freie Benutzung</vt:lpstr>
      <vt:lpstr>Weiteres in Arbeitspapier zwei</vt:lpstr>
      <vt:lpstr>PowerPoint-Präsentation</vt:lpstr>
      <vt:lpstr>Arten der Urheberschaft</vt:lpstr>
      <vt:lpstr> Mehrheit von Urhebern</vt:lpstr>
      <vt:lpstr>Urheber in Arbeits- und Dienstverhältnissen</vt:lpstr>
      <vt:lpstr>Rechte des Urhebers</vt:lpstr>
      <vt:lpstr>PowerPoint-Präsentation</vt:lpstr>
      <vt:lpstr>Urheberpersönlichkeitsrecht</vt:lpstr>
      <vt:lpstr>Erstveröffentlichungsrecht</vt:lpstr>
      <vt:lpstr>Namensnennungsrecht</vt:lpstr>
      <vt:lpstr>Entstellungsverbot</vt:lpstr>
      <vt:lpstr>PowerPoint-Präsentation</vt:lpstr>
      <vt:lpstr>Entstellungsverbot</vt:lpstr>
      <vt:lpstr>PowerPoint-Präsentation</vt:lpstr>
      <vt:lpstr>Entstellungsverbot bei Architekten</vt:lpstr>
      <vt:lpstr>Urheberpersönlichkeitsrechte an vielen Orten</vt:lpstr>
      <vt:lpstr>§ 34</vt:lpstr>
      <vt:lpstr>PowerPoint-Präsentation</vt:lpstr>
      <vt:lpstr>PowerPoint-Präsentation</vt:lpstr>
      <vt:lpstr>Verwertungsrechte</vt:lpstr>
      <vt:lpstr>Verwertungsrechte</vt:lpstr>
      <vt:lpstr>Verwertungsrechte</vt:lpstr>
      <vt:lpstr>Beispiele</vt:lpstr>
      <vt:lpstr> Vervielfältigungsrecht </vt:lpstr>
      <vt:lpstr>Mißverständnis</vt:lpstr>
      <vt:lpstr>Verbreitungsrecht</vt:lpstr>
      <vt:lpstr>Erschöpfungsgrundsatz</vt:lpstr>
      <vt:lpstr>Öffentliche Zugänglichmachung und Senderecht</vt:lpstr>
      <vt:lpstr>Recht der öffentlichen Zugänglichmachung (§ 19a UrhG)</vt:lpstr>
      <vt:lpstr>Öffentlichkeitsbegriff § 15 Abs. 3 UrhG</vt:lpstr>
      <vt:lpstr>PowerPoint-Präsentation</vt:lpstr>
      <vt:lpstr>PowerPoint-Präsentation</vt:lpstr>
      <vt:lpstr>Ergänzender Leistungsschutz</vt:lpstr>
      <vt:lpstr>Leistungsschutzrechte</vt:lpstr>
      <vt:lpstr>Wissenschaftliche Ausgaben</vt:lpstr>
      <vt:lpstr>Ausübende Künstler</vt:lpstr>
      <vt:lpstr>Ausübende Künstler</vt:lpstr>
      <vt:lpstr>Tonträgerhersteller</vt:lpstr>
      <vt:lpstr>Sendeanstalt/Filmhersteller</vt:lpstr>
      <vt:lpstr>Verleger?</vt:lpstr>
      <vt:lpstr>§§ 87a – 87e UrhG Leistungsschutz von Datenbankherstellern</vt:lpstr>
      <vt:lpstr>PowerPoint-Präsentation</vt:lpstr>
      <vt:lpstr>PowerPoint-Präsentation</vt:lpstr>
      <vt:lpstr>Rechtemanagement</vt:lpstr>
      <vt:lpstr>Statutory licensing</vt:lpstr>
      <vt:lpstr>Schranken des Urheberrechts</vt:lpstr>
      <vt:lpstr>Dauer des Urheberschutzes</vt:lpstr>
      <vt:lpstr>Dauer des Urheberschutzes?</vt:lpstr>
      <vt:lpstr>Gemeinfreie Werke</vt:lpstr>
      <vt:lpstr>Schranken des Urheberrechts</vt:lpstr>
      <vt:lpstr>§ 44a Urheberrechtsgesetz </vt:lpstr>
      <vt:lpstr>Vorübergehende Vervielfältigung</vt:lpstr>
      <vt:lpstr>Alles frei?</vt:lpstr>
      <vt:lpstr>Nutzung von Streamingportalen</vt:lpstr>
      <vt:lpstr>Privatkopie (§ 53 I UrhG)</vt:lpstr>
      <vt:lpstr>Privatkopie (§ 53 I UrhG)</vt:lpstr>
      <vt:lpstr>Schrankenregelung für Computerprogramme (§§ 69 d,e)  </vt:lpstr>
      <vt:lpstr>Pressespiegel (§ 49)</vt:lpstr>
      <vt:lpstr>Presseberichterstattung (§ 50)</vt:lpstr>
      <vt:lpstr>Zitatfreiheit (§ 51)</vt:lpstr>
      <vt:lpstr>Panoramafreiheit (§ 59)</vt:lpstr>
      <vt:lpstr>Panoramafreiheit (§ 59)</vt:lpstr>
      <vt:lpstr>Panoramafreiheit (§ 59)</vt:lpstr>
      <vt:lpstr>Unwesentliches Beiwerk (§ 57)</vt:lpstr>
      <vt:lpstr>Kartellrecht und Schranken</vt:lpstr>
      <vt:lpstr>PowerPoint-Präsentation</vt:lpstr>
      <vt:lpstr>PowerPoint-Präsentation</vt:lpstr>
      <vt:lpstr>Collective Licensing</vt:lpstr>
      <vt:lpstr>Collective licensing</vt:lpstr>
      <vt:lpstr>Rechteeinräumung</vt:lpstr>
      <vt:lpstr>Collective licensing</vt:lpstr>
      <vt:lpstr>Rechtewahrnehmung </vt:lpstr>
      <vt:lpstr>Probleme</vt:lpstr>
      <vt:lpstr>Eine Alternative</vt:lpstr>
      <vt:lpstr>Kostenlose Nutzung zu bestimmten Lizenzbedingungen </vt:lpstr>
      <vt:lpstr>PowerPoint-Präsentation</vt:lpstr>
      <vt:lpstr>PowerPoint-Präsentation</vt:lpstr>
      <vt:lpstr>Single licensing </vt:lpstr>
      <vt:lpstr>Ausgangslage</vt:lpstr>
      <vt:lpstr>Terminologie</vt:lpstr>
      <vt:lpstr>Terminologie</vt:lpstr>
      <vt:lpstr>Vererbung</vt:lpstr>
      <vt:lpstr>Formen der Abtretung</vt:lpstr>
      <vt:lpstr>Single licensing </vt:lpstr>
      <vt:lpstr>Single licensing </vt:lpstr>
      <vt:lpstr>Art. 18 DSM-RL: Faire Vergütung</vt:lpstr>
      <vt:lpstr>Art. 20 DSM-RL: Anspruch auf Nachvergütung</vt:lpstr>
      <vt:lpstr>Vergütung</vt:lpstr>
      <vt:lpstr>Art. 19 DSM-RL:  Transparenzpflicht für Verwerter</vt:lpstr>
      <vt:lpstr>Störungen/Rechtsmängel</vt:lpstr>
      <vt:lpstr>Auflösung</vt:lpstr>
      <vt:lpstr>Sonstiges</vt:lpstr>
      <vt:lpstr>Beispiele</vt:lpstr>
      <vt:lpstr>Der angestellte Urheber</vt:lpstr>
      <vt:lpstr>Der angestellte Urheber und § 43</vt:lpstr>
      <vt:lpstr>PowerPoint-Präsentation</vt:lpstr>
      <vt:lpstr>PowerPoint-Präsentation</vt:lpstr>
      <vt:lpstr>Technical licensing</vt:lpstr>
      <vt:lpstr>Technische Schutzmaßnahmen</vt:lpstr>
      <vt:lpstr>Schutz technischer Maßnahmen</vt:lpstr>
      <vt:lpstr>PowerPoint-Präsentation</vt:lpstr>
      <vt:lpstr>PowerPoint-Präsentation</vt:lpstr>
      <vt:lpstr>No Licensing</vt:lpstr>
      <vt:lpstr>Ansprüche</vt:lpstr>
      <vt:lpstr>Prüfungsschema Rechtsverletzung</vt:lpstr>
      <vt:lpstr>Allgemeine Grundlagen</vt:lpstr>
      <vt:lpstr>Allgemeine Grundlagen</vt:lpstr>
      <vt:lpstr>Ansprüche bei Rechtsverletzung</vt:lpstr>
      <vt:lpstr>Die dreifache Schadensberechnung</vt:lpstr>
      <vt:lpstr>Andere Ansprüche aus anderen Gesetzen</vt:lpstr>
      <vt:lpstr>Vernichtung, Rückruf und Überlassung</vt:lpstr>
      <vt:lpstr>Auskunftsanspruch</vt:lpstr>
      <vt:lpstr>Auskunftsanspruch</vt:lpstr>
      <vt:lpstr>Auskunftsanspruch</vt:lpstr>
      <vt:lpstr>Besichtigungsanspruch</vt:lpstr>
      <vt:lpstr>Und das Strafrecht?</vt:lpstr>
      <vt:lpstr>Ansprüche bei Rechtsverletzung</vt:lpstr>
      <vt:lpstr>Folgen einer Urheberrechtsverletzung</vt:lpstr>
      <vt:lpstr>Weiterführende Haftung </vt:lpstr>
      <vt:lpstr>Fall</vt:lpstr>
      <vt:lpstr>Lösung</vt:lpstr>
      <vt:lpstr>Lösung</vt:lpstr>
      <vt:lpstr>Fall zwei</vt:lpstr>
      <vt:lpstr>Lösung Fall 2</vt:lpstr>
      <vt:lpstr>Fall 3</vt:lpstr>
      <vt:lpstr>Lösung Fall 3</vt:lpstr>
      <vt:lpstr>PowerPoint-Präsentation</vt:lpstr>
      <vt:lpstr>PowerPoint-Präsentation</vt:lpstr>
      <vt:lpstr>Besonderheiten bei Software</vt:lpstr>
      <vt:lpstr>Das deutsche Recht</vt:lpstr>
      <vt:lpstr>Allgemeines</vt:lpstr>
      <vt:lpstr>Sonderregelung </vt:lpstr>
      <vt:lpstr>Computerrechtliches Vervielfältigungsrecht </vt:lpstr>
      <vt:lpstr>Das Recht zur Umarbeitung gem. § 69c Nr. 2 UrhG</vt:lpstr>
      <vt:lpstr>Das Verbreitungsrecht nach § 69c Nr. 3 UrhG</vt:lpstr>
      <vt:lpstr>Verbreitungsrecht im Fall der Vermietung</vt:lpstr>
      <vt:lpstr>Verwertungsrecht der öffentlichen Zugänglichmachung</vt:lpstr>
      <vt:lpstr>Vervielfältigungs- und Umarbeitungsrechte</vt:lpstr>
      <vt:lpstr>Vervielfältigungs- und Umarbeitungsrechte</vt:lpstr>
      <vt:lpstr> Vervielfältigungs- und Umarbeitungsrechte</vt:lpstr>
      <vt:lpstr>PowerPoint-Präsentation</vt:lpstr>
      <vt:lpstr>PowerPoint-Präsentation</vt:lpstr>
      <vt:lpstr>Internationaler Urheberschutz</vt:lpstr>
      <vt:lpstr>IZVR</vt:lpstr>
      <vt:lpstr>Fremdenrecht</vt:lpstr>
      <vt:lpstr>Kollisionsrecht: Schutzlandprinzip </vt:lpstr>
      <vt:lpstr>Persönlicher Anwendungbereich </vt:lpstr>
      <vt:lpstr>Schutz des deutschen Urheberrechts für Ausländer</vt:lpstr>
      <vt:lpstr>Schutzlandprinzip </vt:lpstr>
      <vt:lpstr>Fremdenrecht: Persönlicher Anwendungbereich </vt:lpstr>
      <vt:lpstr>Berner Übereinkunft zum Schutz von Werken der Literatur und Kunst vom 9.9.1886</vt:lpstr>
      <vt:lpstr>TRIPS-Übereinkommen vom 15.4.1994</vt:lpstr>
      <vt:lpstr>TRIPS-Übereinkommen vom 15.4.1994</vt:lpstr>
      <vt:lpstr>Rom-Abkommen von 1961 </vt:lpstr>
      <vt:lpstr>Weitere Abkommen </vt:lpstr>
      <vt:lpstr>Einigungsvertrag </vt:lpstr>
      <vt:lpstr>Fall 1</vt:lpstr>
      <vt:lpstr>Pierrot und Nemo</vt:lpstr>
      <vt:lpstr>Fallbearbeitung</vt:lpstr>
      <vt:lpstr>Fallbearbeitung</vt:lpstr>
      <vt:lpstr>Fall 2</vt:lpstr>
      <vt:lpstr>Lösungshinweise</vt:lpstr>
      <vt:lpstr>PowerPoint-Präsentation</vt:lpstr>
      <vt:lpstr>Fall</vt:lpstr>
      <vt:lpstr>Lösungshinweise</vt:lpstr>
      <vt:lpstr>Lösungshinweise</vt:lpstr>
      <vt:lpstr>Die ???</vt:lpstr>
      <vt:lpstr>PowerPoint-Präsentation</vt:lpstr>
      <vt:lpstr>PowerPoint-Präsentation</vt:lpstr>
      <vt:lpstr>Das Designrecht</vt:lpstr>
      <vt:lpstr>Designrecht</vt:lpstr>
      <vt:lpstr>Designrecht</vt:lpstr>
      <vt:lpstr>Designrecht</vt:lpstr>
      <vt:lpstr>Designrecht</vt:lpstr>
      <vt:lpstr>Designrecht</vt:lpstr>
      <vt:lpstr>Designrecht</vt:lpstr>
      <vt:lpstr>Designrecht</vt:lpstr>
      <vt:lpstr>Designrecht</vt:lpstr>
      <vt:lpstr>Gemeinschaftsgeschmacksmuster</vt:lpstr>
      <vt:lpstr>Internationaler Geschmacksmusterschutz</vt:lpstr>
      <vt:lpstr>Fall 1</vt:lpstr>
      <vt:lpstr>PowerPoint-Präsentation</vt:lpstr>
      <vt:lpstr>Lösung Fall 1</vt:lpstr>
      <vt:lpstr>Lösung Fall 1</vt:lpstr>
      <vt:lpstr>Lösung Fall 1</vt:lpstr>
      <vt:lpstr>Lösung Fall 1</vt:lpstr>
      <vt:lpstr>Lösung Fall 1</vt:lpstr>
      <vt:lpstr>Lösung Fall 1</vt:lpstr>
      <vt:lpstr>Lösung Fall 1</vt:lpstr>
      <vt:lpstr>Fall 2 </vt:lpstr>
      <vt:lpstr>PowerPoint-Präsentation</vt:lpstr>
      <vt:lpstr>Fortsetzung Fall 2 </vt:lpstr>
      <vt:lpstr>Lösung Fall 2</vt:lpstr>
      <vt:lpstr>Lösung Fall 2</vt:lpstr>
      <vt:lpstr>Lösung Fall 2</vt:lpstr>
      <vt:lpstr>Sonstige Schutzrechte</vt:lpstr>
      <vt:lpstr>PowerPoint-Präsentation</vt:lpstr>
      <vt:lpstr>Ergänzender Leistungsschutz nach UWG</vt:lpstr>
      <vt:lpstr>Ergänzender Leistungsschutz</vt:lpstr>
      <vt:lpstr>Voraussetzungen</vt:lpstr>
      <vt:lpstr>Voraussetzungen</vt:lpstr>
      <vt:lpstr>Gegenstand des Leistungsschutzes</vt:lpstr>
      <vt:lpstr>Wettbewerbliche Eigenart</vt:lpstr>
      <vt:lpstr>Vermeidbare Herkunftstäuschung</vt:lpstr>
      <vt:lpstr>Vermeidbare Herkunftstäuschung</vt:lpstr>
      <vt:lpstr>Unlautere Rufausbeutung</vt:lpstr>
      <vt:lpstr>Allgemein</vt:lpstr>
      <vt:lpstr>Beispiele</vt:lpstr>
      <vt:lpstr> Beispiele/ OLG Frankfurt v. 1.12.2011 – 6 U 251/10 </vt:lpstr>
      <vt:lpstr>Beispiele: Plagiat Bottega Veneta</vt:lpstr>
      <vt:lpstr>Beispiel: Einkaufswagen (OLG Köln: Urteil v. 13.01.2012 – 81 O 6/11)</vt:lpstr>
      <vt:lpstr>PowerPoint-Präsentation</vt:lpstr>
      <vt:lpstr>Vielen Dank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Urheberrecht</dc:title>
  <dc:creator>Thomas Hoeren</dc:creator>
  <cp:lastModifiedBy>Thomas Hoeren</cp:lastModifiedBy>
  <cp:revision>110</cp:revision>
  <dcterms:created xsi:type="dcterms:W3CDTF">2019-01-05T08:16:05Z</dcterms:created>
  <dcterms:modified xsi:type="dcterms:W3CDTF">2021-05-16T10:18:49Z</dcterms:modified>
</cp:coreProperties>
</file>