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9E0F1A-75B8-4977-BBB5-9F9A774CF533}" type="datetimeFigureOut">
              <a:rPr lang="de-DE" smtClean="0"/>
              <a:t>25.03.2020</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FFE78B-5E77-460F-8644-51C7F1C5343B}" type="slidenum">
              <a:rPr lang="de-DE" smtClean="0"/>
              <a:t>‹Nr.›</a:t>
            </a:fld>
            <a:endParaRPr lang="de-DE"/>
          </a:p>
        </p:txBody>
      </p:sp>
    </p:spTree>
    <p:extLst>
      <p:ext uri="{BB962C8B-B14F-4D97-AF65-F5344CB8AC3E}">
        <p14:creationId xmlns:p14="http://schemas.microsoft.com/office/powerpoint/2010/main" val="41627147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8DC55530-FC65-4CDC-ADBF-091123FEB1F1}" type="slidenum">
              <a:rPr lang="de-DE" smtClean="0"/>
              <a:t>8</a:t>
            </a:fld>
            <a:endParaRPr lang="de-DE"/>
          </a:p>
        </p:txBody>
      </p:sp>
    </p:spTree>
    <p:extLst>
      <p:ext uri="{BB962C8B-B14F-4D97-AF65-F5344CB8AC3E}">
        <p14:creationId xmlns:p14="http://schemas.microsoft.com/office/powerpoint/2010/main" val="34514179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F88D1344-A34E-464D-A10E-3ED45B510D55}" type="datetimeFigureOut">
              <a:rPr lang="de-DE" smtClean="0"/>
              <a:t>25.03.2020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24EAF13-9DB7-48E2-8606-0C14B7662DBA}" type="slidenum">
              <a:rPr lang="de-DE" smtClean="0"/>
              <a:t>‹Nr.›</a:t>
            </a:fld>
            <a:endParaRPr lang="de-DE"/>
          </a:p>
        </p:txBody>
      </p:sp>
    </p:spTree>
    <p:extLst>
      <p:ext uri="{BB962C8B-B14F-4D97-AF65-F5344CB8AC3E}">
        <p14:creationId xmlns:p14="http://schemas.microsoft.com/office/powerpoint/2010/main" val="1590692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88D1344-A34E-464D-A10E-3ED45B510D55}" type="datetimeFigureOut">
              <a:rPr lang="de-DE" smtClean="0"/>
              <a:t>25.03.2020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24EAF13-9DB7-48E2-8606-0C14B7662DBA}" type="slidenum">
              <a:rPr lang="de-DE" smtClean="0"/>
              <a:t>‹Nr.›</a:t>
            </a:fld>
            <a:endParaRPr lang="de-DE"/>
          </a:p>
        </p:txBody>
      </p:sp>
    </p:spTree>
    <p:extLst>
      <p:ext uri="{BB962C8B-B14F-4D97-AF65-F5344CB8AC3E}">
        <p14:creationId xmlns:p14="http://schemas.microsoft.com/office/powerpoint/2010/main" val="444692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88D1344-A34E-464D-A10E-3ED45B510D55}" type="datetimeFigureOut">
              <a:rPr lang="de-DE" smtClean="0"/>
              <a:t>25.03.2020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24EAF13-9DB7-48E2-8606-0C14B7662DBA}" type="slidenum">
              <a:rPr lang="de-DE" smtClean="0"/>
              <a:t>‹Nr.›</a:t>
            </a:fld>
            <a:endParaRPr lang="de-DE"/>
          </a:p>
        </p:txBody>
      </p:sp>
    </p:spTree>
    <p:extLst>
      <p:ext uri="{BB962C8B-B14F-4D97-AF65-F5344CB8AC3E}">
        <p14:creationId xmlns:p14="http://schemas.microsoft.com/office/powerpoint/2010/main" val="3527783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88D1344-A34E-464D-A10E-3ED45B510D55}" type="datetimeFigureOut">
              <a:rPr lang="de-DE" smtClean="0"/>
              <a:t>25.03.2020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24EAF13-9DB7-48E2-8606-0C14B7662DBA}" type="slidenum">
              <a:rPr lang="de-DE" smtClean="0"/>
              <a:t>‹Nr.›</a:t>
            </a:fld>
            <a:endParaRPr lang="de-DE"/>
          </a:p>
        </p:txBody>
      </p:sp>
    </p:spTree>
    <p:extLst>
      <p:ext uri="{BB962C8B-B14F-4D97-AF65-F5344CB8AC3E}">
        <p14:creationId xmlns:p14="http://schemas.microsoft.com/office/powerpoint/2010/main" val="1618594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F88D1344-A34E-464D-A10E-3ED45B510D55}" type="datetimeFigureOut">
              <a:rPr lang="de-DE" smtClean="0"/>
              <a:t>25.03.2020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24EAF13-9DB7-48E2-8606-0C14B7662DBA}" type="slidenum">
              <a:rPr lang="de-DE" smtClean="0"/>
              <a:t>‹Nr.›</a:t>
            </a:fld>
            <a:endParaRPr lang="de-DE"/>
          </a:p>
        </p:txBody>
      </p:sp>
    </p:spTree>
    <p:extLst>
      <p:ext uri="{BB962C8B-B14F-4D97-AF65-F5344CB8AC3E}">
        <p14:creationId xmlns:p14="http://schemas.microsoft.com/office/powerpoint/2010/main" val="3901312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F88D1344-A34E-464D-A10E-3ED45B510D55}" type="datetimeFigureOut">
              <a:rPr lang="de-DE" smtClean="0"/>
              <a:t>25.03.2020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24EAF13-9DB7-48E2-8606-0C14B7662DBA}" type="slidenum">
              <a:rPr lang="de-DE" smtClean="0"/>
              <a:t>‹Nr.›</a:t>
            </a:fld>
            <a:endParaRPr lang="de-DE"/>
          </a:p>
        </p:txBody>
      </p:sp>
    </p:spTree>
    <p:extLst>
      <p:ext uri="{BB962C8B-B14F-4D97-AF65-F5344CB8AC3E}">
        <p14:creationId xmlns:p14="http://schemas.microsoft.com/office/powerpoint/2010/main" val="1011159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F88D1344-A34E-464D-A10E-3ED45B510D55}" type="datetimeFigureOut">
              <a:rPr lang="de-DE" smtClean="0"/>
              <a:t>25.03.2020</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B24EAF13-9DB7-48E2-8606-0C14B7662DBA}" type="slidenum">
              <a:rPr lang="de-DE" smtClean="0"/>
              <a:t>‹Nr.›</a:t>
            </a:fld>
            <a:endParaRPr lang="de-DE"/>
          </a:p>
        </p:txBody>
      </p:sp>
    </p:spTree>
    <p:extLst>
      <p:ext uri="{BB962C8B-B14F-4D97-AF65-F5344CB8AC3E}">
        <p14:creationId xmlns:p14="http://schemas.microsoft.com/office/powerpoint/2010/main" val="3523738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F88D1344-A34E-464D-A10E-3ED45B510D55}" type="datetimeFigureOut">
              <a:rPr lang="de-DE" smtClean="0"/>
              <a:t>25.03.2020</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B24EAF13-9DB7-48E2-8606-0C14B7662DBA}" type="slidenum">
              <a:rPr lang="de-DE" smtClean="0"/>
              <a:t>‹Nr.›</a:t>
            </a:fld>
            <a:endParaRPr lang="de-DE"/>
          </a:p>
        </p:txBody>
      </p:sp>
    </p:spTree>
    <p:extLst>
      <p:ext uri="{BB962C8B-B14F-4D97-AF65-F5344CB8AC3E}">
        <p14:creationId xmlns:p14="http://schemas.microsoft.com/office/powerpoint/2010/main" val="376961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F88D1344-A34E-464D-A10E-3ED45B510D55}" type="datetimeFigureOut">
              <a:rPr lang="de-DE" smtClean="0"/>
              <a:t>25.03.2020</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B24EAF13-9DB7-48E2-8606-0C14B7662DBA}" type="slidenum">
              <a:rPr lang="de-DE" smtClean="0"/>
              <a:t>‹Nr.›</a:t>
            </a:fld>
            <a:endParaRPr lang="de-DE"/>
          </a:p>
        </p:txBody>
      </p:sp>
    </p:spTree>
    <p:extLst>
      <p:ext uri="{BB962C8B-B14F-4D97-AF65-F5344CB8AC3E}">
        <p14:creationId xmlns:p14="http://schemas.microsoft.com/office/powerpoint/2010/main" val="2072457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F88D1344-A34E-464D-A10E-3ED45B510D55}" type="datetimeFigureOut">
              <a:rPr lang="de-DE" smtClean="0"/>
              <a:t>25.03.2020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24EAF13-9DB7-48E2-8606-0C14B7662DBA}" type="slidenum">
              <a:rPr lang="de-DE" smtClean="0"/>
              <a:t>‹Nr.›</a:t>
            </a:fld>
            <a:endParaRPr lang="de-DE"/>
          </a:p>
        </p:txBody>
      </p:sp>
    </p:spTree>
    <p:extLst>
      <p:ext uri="{BB962C8B-B14F-4D97-AF65-F5344CB8AC3E}">
        <p14:creationId xmlns:p14="http://schemas.microsoft.com/office/powerpoint/2010/main" val="687203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F88D1344-A34E-464D-A10E-3ED45B510D55}" type="datetimeFigureOut">
              <a:rPr lang="de-DE" smtClean="0"/>
              <a:t>25.03.2020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24EAF13-9DB7-48E2-8606-0C14B7662DBA}" type="slidenum">
              <a:rPr lang="de-DE" smtClean="0"/>
              <a:t>‹Nr.›</a:t>
            </a:fld>
            <a:endParaRPr lang="de-DE"/>
          </a:p>
        </p:txBody>
      </p:sp>
    </p:spTree>
    <p:extLst>
      <p:ext uri="{BB962C8B-B14F-4D97-AF65-F5344CB8AC3E}">
        <p14:creationId xmlns:p14="http://schemas.microsoft.com/office/powerpoint/2010/main" val="1786088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8D1344-A34E-464D-A10E-3ED45B510D55}" type="datetimeFigureOut">
              <a:rPr lang="de-DE" smtClean="0"/>
              <a:t>25.03.2020</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4EAF13-9DB7-48E2-8606-0C14B7662DBA}" type="slidenum">
              <a:rPr lang="de-DE" smtClean="0"/>
              <a:t>‹Nr.›</a:t>
            </a:fld>
            <a:endParaRPr lang="de-DE"/>
          </a:p>
        </p:txBody>
      </p:sp>
    </p:spTree>
    <p:extLst>
      <p:ext uri="{BB962C8B-B14F-4D97-AF65-F5344CB8AC3E}">
        <p14:creationId xmlns:p14="http://schemas.microsoft.com/office/powerpoint/2010/main" val="41364891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err="1" smtClean="0"/>
              <a:t>Unirep</a:t>
            </a:r>
            <a:r>
              <a:rPr lang="de-DE" dirty="0" smtClean="0"/>
              <a:t> 2020</a:t>
            </a:r>
            <a:br>
              <a:rPr lang="de-DE" dirty="0" smtClean="0"/>
            </a:br>
            <a:r>
              <a:rPr lang="de-DE" dirty="0" err="1" smtClean="0"/>
              <a:t>Immobiliarsachenrecht</a:t>
            </a:r>
            <a:endParaRPr lang="de-DE" dirty="0"/>
          </a:p>
        </p:txBody>
      </p:sp>
      <p:sp>
        <p:nvSpPr>
          <p:cNvPr id="3" name="Untertitel 2"/>
          <p:cNvSpPr>
            <a:spLocks noGrp="1"/>
          </p:cNvSpPr>
          <p:nvPr>
            <p:ph type="subTitle" idx="1"/>
          </p:nvPr>
        </p:nvSpPr>
        <p:spPr/>
        <p:txBody>
          <a:bodyPr/>
          <a:lstStyle/>
          <a:p>
            <a:r>
              <a:rPr lang="de-DE" dirty="0" smtClean="0"/>
              <a:t>Thomas </a:t>
            </a:r>
            <a:r>
              <a:rPr lang="de-DE" dirty="0" err="1" smtClean="0"/>
              <a:t>Hoeren</a:t>
            </a:r>
            <a:endParaRPr lang="de-DE" dirty="0"/>
          </a:p>
        </p:txBody>
      </p:sp>
    </p:spTree>
    <p:extLst>
      <p:ext uri="{BB962C8B-B14F-4D97-AF65-F5344CB8AC3E}">
        <p14:creationId xmlns:p14="http://schemas.microsoft.com/office/powerpoint/2010/main" val="8670916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Zubehör</a:t>
            </a:r>
            <a:endParaRPr lang="de-DE" dirty="0"/>
          </a:p>
        </p:txBody>
      </p:sp>
      <p:sp>
        <p:nvSpPr>
          <p:cNvPr id="3" name="Inhaltsplatzhalter 2"/>
          <p:cNvSpPr>
            <a:spLocks noGrp="1"/>
          </p:cNvSpPr>
          <p:nvPr>
            <p:ph idx="1"/>
          </p:nvPr>
        </p:nvSpPr>
        <p:spPr/>
        <p:txBody>
          <a:bodyPr/>
          <a:lstStyle/>
          <a:p>
            <a:r>
              <a:rPr lang="de-DE" dirty="0" smtClean="0"/>
              <a:t>Geregelt in § 97</a:t>
            </a:r>
          </a:p>
          <a:p>
            <a:r>
              <a:rPr lang="de-DE" dirty="0" smtClean="0"/>
              <a:t>Räumliches Verhältnis und eine dem wirtschaftlichen Zwecke dienen der Funktion</a:t>
            </a:r>
          </a:p>
          <a:p>
            <a:r>
              <a:rPr lang="de-DE" dirty="0" smtClean="0"/>
              <a:t>Kein Bestandteil der Sache</a:t>
            </a:r>
            <a:endParaRPr lang="de-DE" dirty="0"/>
          </a:p>
        </p:txBody>
      </p:sp>
    </p:spTree>
    <p:extLst>
      <p:ext uri="{BB962C8B-B14F-4D97-AF65-F5344CB8AC3E}">
        <p14:creationId xmlns:p14="http://schemas.microsoft.com/office/powerpoint/2010/main" val="2545806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Zubehör</a:t>
            </a:r>
            <a:endParaRPr lang="de-DE" dirty="0"/>
          </a:p>
        </p:txBody>
      </p:sp>
      <p:sp>
        <p:nvSpPr>
          <p:cNvPr id="3" name="Inhaltsplatzhalter 2"/>
          <p:cNvSpPr>
            <a:spLocks noGrp="1"/>
          </p:cNvSpPr>
          <p:nvPr>
            <p:ph idx="1"/>
          </p:nvPr>
        </p:nvSpPr>
        <p:spPr/>
        <p:txBody>
          <a:bodyPr>
            <a:normAutofit fontScale="77500" lnSpcReduction="20000"/>
          </a:bodyPr>
          <a:lstStyle/>
          <a:p>
            <a:r>
              <a:rPr lang="de-DE" b="1" dirty="0"/>
              <a:t>Beispiel: </a:t>
            </a:r>
            <a:r>
              <a:rPr lang="de-DE" dirty="0"/>
              <a:t>Der K hat 2009 ein Grundstück mit einem im Jahre 1750 erbauten Kappellengebäude von den Eheleuten P erworben. Auf der Giebelseite hing unter einem kleinen Vordach eine aus dem Jahre 1751 stammende Glocke, die in neuerer Zeit durch ein im Inneren des Gebäudes angebrachtes Läutewerk betrieben wurde. Die Gemeinde G hält sich für die Eigentümerin an der Glocke. Sie hatte im Jahre 1968 das Grundstück von der Evangelischen Kirche erworben und sofort an die Eheleute P übertragen, „ausgenommen die Glocke mit Läutewerk“. Die Glocke wurde weiterhin zu bestimmten Anlässen geläutet. G verlangt von K Herausgabe der Glocke. Zu Recht?</a:t>
            </a:r>
          </a:p>
          <a:p>
            <a:r>
              <a:rPr lang="de-DE" dirty="0" smtClean="0"/>
              <a:t>BGH</a:t>
            </a:r>
            <a:r>
              <a:rPr lang="de-DE" dirty="0"/>
              <a:t>, Urt. v. 25.5.1984 – V ZR 149/83, NJW 1984, 2277 – „Glockenfall“. </a:t>
            </a:r>
          </a:p>
          <a:p>
            <a:endParaRPr lang="de-DE" dirty="0"/>
          </a:p>
        </p:txBody>
      </p:sp>
    </p:spTree>
    <p:extLst>
      <p:ext uri="{BB962C8B-B14F-4D97-AF65-F5344CB8AC3E}">
        <p14:creationId xmlns:p14="http://schemas.microsoft.com/office/powerpoint/2010/main" val="3255220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Zubehör</a:t>
            </a:r>
            <a:endParaRPr lang="de-DE" dirty="0"/>
          </a:p>
        </p:txBody>
      </p:sp>
      <p:sp>
        <p:nvSpPr>
          <p:cNvPr id="3" name="Inhaltsplatzhalter 2"/>
          <p:cNvSpPr>
            <a:spLocks noGrp="1"/>
          </p:cNvSpPr>
          <p:nvPr>
            <p:ph idx="1"/>
          </p:nvPr>
        </p:nvSpPr>
        <p:spPr/>
        <p:txBody>
          <a:bodyPr/>
          <a:lstStyle/>
          <a:p>
            <a:r>
              <a:rPr lang="de-DE" dirty="0" smtClean="0"/>
              <a:t>Kann nach § 929 ff. übereignet werden</a:t>
            </a:r>
          </a:p>
          <a:p>
            <a:r>
              <a:rPr lang="de-DE" dirty="0" smtClean="0"/>
              <a:t>Wichtig für § 311c: Verpflichtungen zur Verfügung über eine Sache erstrecken sich im Zweifel auch auf das Zubehör einer Sache</a:t>
            </a:r>
          </a:p>
          <a:p>
            <a:r>
              <a:rPr lang="de-DE" dirty="0" smtClean="0"/>
              <a:t>Wichtig für § 1120: Hypothek oder Grundschuld erstrecken sich auch auf ein Zubehör  -&gt; ZVG</a:t>
            </a:r>
            <a:endParaRPr lang="de-DE" dirty="0"/>
          </a:p>
        </p:txBody>
      </p:sp>
    </p:spTree>
    <p:extLst>
      <p:ext uri="{BB962C8B-B14F-4D97-AF65-F5344CB8AC3E}">
        <p14:creationId xmlns:p14="http://schemas.microsoft.com/office/powerpoint/2010/main" val="23369236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liennummernplatzhalter 11"/>
          <p:cNvSpPr>
            <a:spLocks noGrp="1"/>
          </p:cNvSpPr>
          <p:nvPr>
            <p:ph type="sldNum" sz="quarter" idx="12"/>
          </p:nvPr>
        </p:nvSpPr>
        <p:spPr/>
        <p:txBody>
          <a:bodyPr/>
          <a:lstStyle/>
          <a:p>
            <a:fld id="{6AA68B11-E7E6-4AD9-B0E1-198A7481AD33}" type="slidenum">
              <a:rPr lang="de-DE" altLang="en-US"/>
              <a:pPr/>
              <a:t>13</a:t>
            </a:fld>
            <a:endParaRPr lang="de-DE" altLang="en-US"/>
          </a:p>
        </p:txBody>
      </p:sp>
      <p:pic>
        <p:nvPicPr>
          <p:cNvPr id="120836" name="Picture 4" descr="scan4"/>
          <p:cNvPicPr>
            <a:picLocks noGrp="1" noChangeAspect="1" noChangeArrowheads="1"/>
          </p:cNvPicPr>
          <p:nvPr>
            <p:ph idx="4294967295"/>
          </p:nvPr>
        </p:nvPicPr>
        <p:blipFill>
          <a:blip r:embed="rId2" cstate="print">
            <a:extLst>
              <a:ext uri="{28A0092B-C50C-407E-A947-70E740481C1C}">
                <a14:useLocalDpi xmlns:a14="http://schemas.microsoft.com/office/drawing/2010/main" val="0"/>
              </a:ext>
            </a:extLst>
          </a:blip>
          <a:srcRect/>
          <a:stretch>
            <a:fillRect/>
          </a:stretch>
        </p:blipFill>
        <p:spPr>
          <a:xfrm>
            <a:off x="2268538" y="1844675"/>
            <a:ext cx="4410075" cy="2476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20839" name="Text Box 7"/>
          <p:cNvSpPr txBox="1">
            <a:spLocks noChangeArrowheads="1"/>
          </p:cNvSpPr>
          <p:nvPr/>
        </p:nvSpPr>
        <p:spPr bwMode="auto">
          <a:xfrm>
            <a:off x="539750" y="692150"/>
            <a:ext cx="3168650" cy="109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solidFill>
                  <a:schemeClr val="tx2"/>
                </a:solidFill>
              </a:rPr>
              <a:t>Fenster</a:t>
            </a:r>
            <a:r>
              <a:rPr lang="de-DE"/>
              <a:t> = wesentlicher Bestandteil des Gebäudes, </a:t>
            </a:r>
          </a:p>
          <a:p>
            <a:r>
              <a:rPr lang="de-DE"/>
              <a:t>§ 94 Abs. 2 BGB</a:t>
            </a:r>
          </a:p>
        </p:txBody>
      </p:sp>
      <p:sp>
        <p:nvSpPr>
          <p:cNvPr id="120840" name="Text Box 8"/>
          <p:cNvSpPr txBox="1">
            <a:spLocks noChangeArrowheads="1"/>
          </p:cNvSpPr>
          <p:nvPr/>
        </p:nvSpPr>
        <p:spPr bwMode="auto">
          <a:xfrm>
            <a:off x="5148263" y="692150"/>
            <a:ext cx="3314700" cy="109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solidFill>
                  <a:schemeClr val="tx2"/>
                </a:solidFill>
              </a:rPr>
              <a:t>Gebäude</a:t>
            </a:r>
            <a:r>
              <a:rPr lang="de-DE"/>
              <a:t> = wesentlicher Bestandteil des Grundstücks, § 94 Abs. 1 BGB</a:t>
            </a:r>
          </a:p>
        </p:txBody>
      </p:sp>
      <p:sp>
        <p:nvSpPr>
          <p:cNvPr id="120841" name="Text Box 9"/>
          <p:cNvSpPr txBox="1">
            <a:spLocks noChangeArrowheads="1"/>
          </p:cNvSpPr>
          <p:nvPr/>
        </p:nvSpPr>
        <p:spPr bwMode="auto">
          <a:xfrm>
            <a:off x="252413" y="2781300"/>
            <a:ext cx="1654175" cy="171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solidFill>
                  <a:schemeClr val="tx2"/>
                </a:solidFill>
              </a:rPr>
              <a:t>Pflanzen</a:t>
            </a:r>
            <a:r>
              <a:rPr lang="de-DE"/>
              <a:t> = wesentlicher Bestandteil , </a:t>
            </a:r>
          </a:p>
          <a:p>
            <a:r>
              <a:rPr lang="de-DE"/>
              <a:t>§ 94 Abs. 1 BGB</a:t>
            </a:r>
          </a:p>
        </p:txBody>
      </p:sp>
      <p:sp>
        <p:nvSpPr>
          <p:cNvPr id="120843" name="Text Box 11"/>
          <p:cNvSpPr txBox="1">
            <a:spLocks noChangeArrowheads="1"/>
          </p:cNvSpPr>
          <p:nvPr/>
        </p:nvSpPr>
        <p:spPr bwMode="auto">
          <a:xfrm>
            <a:off x="1116013" y="4508500"/>
            <a:ext cx="4321175"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solidFill>
                  <a:schemeClr val="tx2"/>
                </a:solidFill>
              </a:rPr>
              <a:t>Mülltonnen</a:t>
            </a:r>
            <a:r>
              <a:rPr lang="de-DE"/>
              <a:t> = Zubehör, § 97 Abs. 1 BGB</a:t>
            </a:r>
          </a:p>
        </p:txBody>
      </p:sp>
      <p:sp>
        <p:nvSpPr>
          <p:cNvPr id="120844" name="Text Box 12"/>
          <p:cNvSpPr txBox="1">
            <a:spLocks noChangeArrowheads="1"/>
          </p:cNvSpPr>
          <p:nvPr/>
        </p:nvSpPr>
        <p:spPr bwMode="auto">
          <a:xfrm>
            <a:off x="252413" y="4941888"/>
            <a:ext cx="8891587" cy="130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solidFill>
                  <a:srgbClr val="FF3300"/>
                </a:solidFill>
              </a:rPr>
              <a:t>Grundsatz:</a:t>
            </a:r>
            <a:r>
              <a:rPr lang="de-DE"/>
              <a:t> § 93 BGB: 	wesentliche Bestandteile (Trennung ohne Zerstörung/ 			Veränderung nicht möglich) → einheitliches 					Rechtsschicksal (aber WEG, ErbbauRVO) </a:t>
            </a:r>
          </a:p>
          <a:p>
            <a:r>
              <a:rPr lang="de-DE"/>
              <a:t>	    § 97 BGB: 	Zubehör → „Zweifelsregelung“ §§ 311 c ,926 BGB</a:t>
            </a:r>
          </a:p>
        </p:txBody>
      </p:sp>
      <p:sp>
        <p:nvSpPr>
          <p:cNvPr id="120845" name="Line 13"/>
          <p:cNvSpPr>
            <a:spLocks noChangeShapeType="1"/>
          </p:cNvSpPr>
          <p:nvPr/>
        </p:nvSpPr>
        <p:spPr bwMode="auto">
          <a:xfrm flipV="1">
            <a:off x="2051050" y="3933825"/>
            <a:ext cx="719138" cy="5762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20846" name="Line 14"/>
          <p:cNvSpPr>
            <a:spLocks noChangeShapeType="1"/>
          </p:cNvSpPr>
          <p:nvPr/>
        </p:nvSpPr>
        <p:spPr bwMode="auto">
          <a:xfrm>
            <a:off x="1693863" y="3068638"/>
            <a:ext cx="790575"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20847" name="Line 15"/>
          <p:cNvSpPr>
            <a:spLocks noChangeShapeType="1"/>
          </p:cNvSpPr>
          <p:nvPr/>
        </p:nvSpPr>
        <p:spPr bwMode="auto">
          <a:xfrm>
            <a:off x="3421063" y="1341438"/>
            <a:ext cx="358775" cy="8651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20848" name="Line 16"/>
          <p:cNvSpPr>
            <a:spLocks noChangeShapeType="1"/>
          </p:cNvSpPr>
          <p:nvPr/>
        </p:nvSpPr>
        <p:spPr bwMode="auto">
          <a:xfrm>
            <a:off x="4643438" y="1125538"/>
            <a:ext cx="0" cy="720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Tree>
    <p:extLst>
      <p:ext uri="{BB962C8B-B14F-4D97-AF65-F5344CB8AC3E}">
        <p14:creationId xmlns:p14="http://schemas.microsoft.com/office/powerpoint/2010/main" val="2289220763"/>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84873F0A-E7DB-44D3-866A-1D7389C1CAC8}" type="slidenum">
              <a:rPr lang="de-DE" altLang="en-US"/>
              <a:pPr/>
              <a:t>14</a:t>
            </a:fld>
            <a:endParaRPr lang="de-DE" altLang="en-US"/>
          </a:p>
        </p:txBody>
      </p:sp>
      <p:sp>
        <p:nvSpPr>
          <p:cNvPr id="121858" name="Rectangle 2"/>
          <p:cNvSpPr>
            <a:spLocks noGrp="1" noChangeArrowheads="1"/>
          </p:cNvSpPr>
          <p:nvPr>
            <p:ph type="title" idx="4294967295"/>
          </p:nvPr>
        </p:nvSpPr>
        <p:spPr>
          <a:xfrm>
            <a:off x="539750" y="260350"/>
            <a:ext cx="8229600" cy="936625"/>
          </a:xfrm>
        </p:spPr>
        <p:txBody>
          <a:bodyPr>
            <a:normAutofit fontScale="90000"/>
          </a:bodyPr>
          <a:lstStyle/>
          <a:p>
            <a:r>
              <a:rPr lang="de-DE" sz="1800" b="1">
                <a:latin typeface="Arial" charset="0"/>
              </a:rPr>
              <a:t>„Grundstück“</a:t>
            </a:r>
            <a:r>
              <a:rPr lang="de-DE" sz="1800" b="1">
                <a:solidFill>
                  <a:schemeClr val="tx1"/>
                </a:solidFill>
                <a:latin typeface="Arial" charset="0"/>
              </a:rPr>
              <a:t/>
            </a:r>
            <a:br>
              <a:rPr lang="de-DE" sz="1800" b="1">
                <a:solidFill>
                  <a:schemeClr val="tx1"/>
                </a:solidFill>
                <a:latin typeface="Arial" charset="0"/>
              </a:rPr>
            </a:br>
            <a:r>
              <a:rPr lang="de-DE" sz="1800" b="1">
                <a:solidFill>
                  <a:schemeClr val="tx1"/>
                </a:solidFill>
                <a:latin typeface="Arial" charset="0"/>
              </a:rPr>
              <a:t/>
            </a:r>
            <a:br>
              <a:rPr lang="de-DE" sz="1800" b="1">
                <a:solidFill>
                  <a:schemeClr val="tx1"/>
                </a:solidFill>
                <a:latin typeface="Arial" charset="0"/>
              </a:rPr>
            </a:br>
            <a:r>
              <a:rPr lang="de-DE" sz="1800" b="1">
                <a:solidFill>
                  <a:schemeClr val="tx1"/>
                </a:solidFill>
                <a:latin typeface="Arial" charset="0"/>
              </a:rPr>
              <a:t>Begriff im Gesetz nicht definiert; Rechts- und Wirtschaftsverkehr</a:t>
            </a:r>
            <a:br>
              <a:rPr lang="de-DE" sz="1800" b="1">
                <a:solidFill>
                  <a:schemeClr val="tx1"/>
                </a:solidFill>
                <a:latin typeface="Arial" charset="0"/>
              </a:rPr>
            </a:br>
            <a:r>
              <a:rPr lang="de-DE" sz="1800" b="1">
                <a:solidFill>
                  <a:schemeClr val="tx1"/>
                </a:solidFill>
                <a:latin typeface="Arial" charset="0"/>
              </a:rPr>
              <a:t>unterscheiden verschiedene Grundstücksbegriffe</a:t>
            </a:r>
          </a:p>
        </p:txBody>
      </p:sp>
      <p:sp>
        <p:nvSpPr>
          <p:cNvPr id="121859" name="Rectangle 3"/>
          <p:cNvSpPr>
            <a:spLocks noGrp="1" noChangeArrowheads="1"/>
          </p:cNvSpPr>
          <p:nvPr>
            <p:ph type="body" idx="4294967295"/>
          </p:nvPr>
        </p:nvSpPr>
        <p:spPr>
          <a:xfrm>
            <a:off x="252413" y="1484313"/>
            <a:ext cx="8280400" cy="4608512"/>
          </a:xfrm>
        </p:spPr>
        <p:txBody>
          <a:bodyPr/>
          <a:lstStyle/>
          <a:p>
            <a:pPr>
              <a:lnSpc>
                <a:spcPct val="80000"/>
              </a:lnSpc>
            </a:pPr>
            <a:r>
              <a:rPr lang="de-DE" sz="1800"/>
              <a:t>im natürlichen Sinn</a:t>
            </a:r>
          </a:p>
          <a:p>
            <a:pPr>
              <a:lnSpc>
                <a:spcPct val="80000"/>
              </a:lnSpc>
              <a:buFont typeface="Wingdings" pitchFamily="2" charset="2"/>
              <a:buNone/>
            </a:pPr>
            <a:r>
              <a:rPr lang="de-DE" sz="1800"/>
              <a:t>	abgegrenzter Teil der Erdoberfläche</a:t>
            </a:r>
          </a:p>
          <a:p>
            <a:pPr>
              <a:lnSpc>
                <a:spcPct val="80000"/>
              </a:lnSpc>
              <a:buFont typeface="Wingdings" pitchFamily="2" charset="2"/>
              <a:buNone/>
            </a:pPr>
            <a:endParaRPr lang="de-DE" sz="1800"/>
          </a:p>
          <a:p>
            <a:pPr>
              <a:lnSpc>
                <a:spcPct val="80000"/>
              </a:lnSpc>
            </a:pPr>
            <a:r>
              <a:rPr lang="de-DE" sz="1800"/>
              <a:t>im vermessungstechnischen Sinn</a:t>
            </a:r>
          </a:p>
          <a:p>
            <a:pPr>
              <a:lnSpc>
                <a:spcPct val="80000"/>
              </a:lnSpc>
              <a:buFont typeface="Wingdings" pitchFamily="2" charset="2"/>
              <a:buNone/>
            </a:pPr>
            <a:r>
              <a:rPr lang="de-DE" sz="1800"/>
              <a:t>	ein oder mehrere Grundstücke im natürlichen Sinn, die in der Katasterkarte</a:t>
            </a:r>
          </a:p>
          <a:p>
            <a:pPr>
              <a:lnSpc>
                <a:spcPct val="80000"/>
              </a:lnSpc>
              <a:buFont typeface="Wingdings" pitchFamily="2" charset="2"/>
              <a:buNone/>
            </a:pPr>
            <a:r>
              <a:rPr lang="de-DE" sz="1800"/>
              <a:t>	(Flurkarte) unter einer besonderen Flurstücksnummer verzeichnet sind;</a:t>
            </a:r>
          </a:p>
          <a:p>
            <a:pPr>
              <a:lnSpc>
                <a:spcPct val="80000"/>
              </a:lnSpc>
              <a:buFont typeface="Wingdings" pitchFamily="2" charset="2"/>
              <a:buNone/>
            </a:pPr>
            <a:r>
              <a:rPr lang="de-DE" sz="1800"/>
              <a:t>	= „Flurstück“/ „Parzelle“</a:t>
            </a:r>
          </a:p>
          <a:p>
            <a:pPr>
              <a:lnSpc>
                <a:spcPct val="80000"/>
              </a:lnSpc>
              <a:buFont typeface="Wingdings" pitchFamily="2" charset="2"/>
              <a:buNone/>
            </a:pPr>
            <a:endParaRPr lang="de-DE" sz="1800"/>
          </a:p>
          <a:p>
            <a:pPr>
              <a:lnSpc>
                <a:spcPct val="80000"/>
              </a:lnSpc>
            </a:pPr>
            <a:r>
              <a:rPr lang="de-DE" sz="1800"/>
              <a:t>im wirtschaftlichen Sinn</a:t>
            </a:r>
          </a:p>
          <a:p>
            <a:pPr>
              <a:lnSpc>
                <a:spcPct val="80000"/>
              </a:lnSpc>
              <a:buFont typeface="Wingdings" pitchFamily="2" charset="2"/>
              <a:buNone/>
            </a:pPr>
            <a:r>
              <a:rPr lang="de-DE" sz="1800"/>
              <a:t>	Bodenflächen, die eine wirtschaftliche Einheit bilden (z.B. Art. 4 I BayBO)</a:t>
            </a:r>
          </a:p>
          <a:p>
            <a:pPr>
              <a:lnSpc>
                <a:spcPct val="80000"/>
              </a:lnSpc>
              <a:buFont typeface="Wingdings" pitchFamily="2" charset="2"/>
              <a:buNone/>
            </a:pPr>
            <a:endParaRPr lang="de-DE" sz="1800"/>
          </a:p>
          <a:p>
            <a:pPr>
              <a:lnSpc>
                <a:spcPct val="80000"/>
              </a:lnSpc>
            </a:pPr>
            <a:r>
              <a:rPr lang="de-DE" sz="1800"/>
              <a:t>im Sinne des Grundbuchrechts und des Privatrechts </a:t>
            </a:r>
          </a:p>
          <a:p>
            <a:pPr>
              <a:lnSpc>
                <a:spcPct val="80000"/>
              </a:lnSpc>
              <a:buFont typeface="Wingdings" pitchFamily="2" charset="2"/>
              <a:buNone/>
            </a:pPr>
            <a:r>
              <a:rPr lang="de-DE" sz="1800"/>
              <a:t>	unabhängig von der Nutzungsart ein</a:t>
            </a:r>
          </a:p>
          <a:p>
            <a:pPr>
              <a:lnSpc>
                <a:spcPct val="80000"/>
              </a:lnSpc>
              <a:buFont typeface="Wingdings" pitchFamily="2" charset="2"/>
              <a:buNone/>
            </a:pPr>
            <a:r>
              <a:rPr lang="de-DE" sz="1800"/>
              <a:t>	oder  mehrere Flurstücke (= Grundstücke im vermessungstechnischen</a:t>
            </a:r>
          </a:p>
          <a:p>
            <a:pPr>
              <a:lnSpc>
                <a:spcPct val="80000"/>
              </a:lnSpc>
              <a:buFont typeface="Wingdings" pitchFamily="2" charset="2"/>
              <a:buNone/>
            </a:pPr>
            <a:r>
              <a:rPr lang="de-DE" sz="1800"/>
              <a:t>	Sinn), die im Grundbuch unter einer laufenden Nummer im </a:t>
            </a:r>
          </a:p>
          <a:p>
            <a:pPr>
              <a:lnSpc>
                <a:spcPct val="80000"/>
              </a:lnSpc>
              <a:buFont typeface="Wingdings" pitchFamily="2" charset="2"/>
              <a:buNone/>
            </a:pPr>
            <a:r>
              <a:rPr lang="de-DE" sz="1800"/>
              <a:t>	Bestandsverzeichnis gebucht sind (§ 2 II, § 3 I GBO) 	</a:t>
            </a:r>
          </a:p>
          <a:p>
            <a:pPr>
              <a:lnSpc>
                <a:spcPct val="80000"/>
              </a:lnSpc>
              <a:buFont typeface="Wingdings" pitchFamily="2" charset="2"/>
              <a:buNone/>
            </a:pPr>
            <a:endParaRPr lang="de-DE" sz="1800"/>
          </a:p>
          <a:p>
            <a:pPr>
              <a:lnSpc>
                <a:spcPct val="80000"/>
              </a:lnSpc>
              <a:buFont typeface="Wingdings" pitchFamily="2" charset="2"/>
              <a:buNone/>
            </a:pPr>
            <a:endParaRPr lang="de-DE" sz="1800"/>
          </a:p>
        </p:txBody>
      </p:sp>
    </p:spTree>
    <p:extLst>
      <p:ext uri="{BB962C8B-B14F-4D97-AF65-F5344CB8AC3E}">
        <p14:creationId xmlns:p14="http://schemas.microsoft.com/office/powerpoint/2010/main" val="776182656"/>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endParaRPr lang="de-DE"/>
          </a:p>
        </p:txBody>
      </p:sp>
    </p:spTree>
    <p:extLst>
      <p:ext uri="{BB962C8B-B14F-4D97-AF65-F5344CB8AC3E}">
        <p14:creationId xmlns:p14="http://schemas.microsoft.com/office/powerpoint/2010/main" val="4083945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Rechte an Grundstücken</a:t>
            </a:r>
            <a:endParaRPr lang="de-DE" dirty="0"/>
          </a:p>
        </p:txBody>
      </p:sp>
      <p:sp>
        <p:nvSpPr>
          <p:cNvPr id="3" name="Inhaltsplatzhalter 2"/>
          <p:cNvSpPr>
            <a:spLocks noGrp="1"/>
          </p:cNvSpPr>
          <p:nvPr>
            <p:ph idx="1"/>
          </p:nvPr>
        </p:nvSpPr>
        <p:spPr/>
        <p:txBody>
          <a:bodyPr/>
          <a:lstStyle/>
          <a:p>
            <a:r>
              <a:rPr lang="de-DE" dirty="0" smtClean="0"/>
              <a:t>Eigentum</a:t>
            </a:r>
          </a:p>
          <a:p>
            <a:r>
              <a:rPr lang="de-DE" dirty="0" smtClean="0"/>
              <a:t>Dienstbarkeiten (§ 1018-1093)</a:t>
            </a:r>
          </a:p>
          <a:p>
            <a:r>
              <a:rPr lang="de-DE" dirty="0" smtClean="0"/>
              <a:t>Reallasten (§ 1105-1112)</a:t>
            </a:r>
          </a:p>
          <a:p>
            <a:r>
              <a:rPr lang="de-DE" dirty="0" smtClean="0"/>
              <a:t>Grundpfandrechte (§ 1113-1203)</a:t>
            </a:r>
          </a:p>
          <a:p>
            <a:r>
              <a:rPr lang="de-DE" dirty="0" smtClean="0"/>
              <a:t>Vorkaufsrecht (§ 1094-1104)</a:t>
            </a:r>
          </a:p>
          <a:p>
            <a:r>
              <a:rPr lang="de-DE" dirty="0" smtClean="0"/>
              <a:t>Daneben Erbbaurecht (</a:t>
            </a:r>
            <a:r>
              <a:rPr lang="de-DE" dirty="0" err="1" smtClean="0"/>
              <a:t>ErbbauRG</a:t>
            </a:r>
            <a:r>
              <a:rPr lang="de-DE" dirty="0" smtClean="0"/>
              <a:t>)</a:t>
            </a:r>
          </a:p>
          <a:p>
            <a:r>
              <a:rPr lang="de-DE" dirty="0" smtClean="0"/>
              <a:t>Daneben Wohnungseigentum (WEG)</a:t>
            </a:r>
            <a:endParaRPr lang="de-DE" dirty="0"/>
          </a:p>
          <a:p>
            <a:pPr marL="0" indent="0">
              <a:buNone/>
            </a:pPr>
            <a:endParaRPr lang="de-DE" dirty="0"/>
          </a:p>
        </p:txBody>
      </p:sp>
    </p:spTree>
    <p:extLst>
      <p:ext uri="{BB962C8B-B14F-4D97-AF65-F5344CB8AC3E}">
        <p14:creationId xmlns:p14="http://schemas.microsoft.com/office/powerpoint/2010/main" val="2721243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Grundstücke</a:t>
            </a:r>
            <a:endParaRPr lang="de-DE" dirty="0"/>
          </a:p>
        </p:txBody>
      </p:sp>
      <p:sp>
        <p:nvSpPr>
          <p:cNvPr id="3" name="Inhaltsplatzhalter 2"/>
          <p:cNvSpPr>
            <a:spLocks noGrp="1"/>
          </p:cNvSpPr>
          <p:nvPr>
            <p:ph idx="1"/>
          </p:nvPr>
        </p:nvSpPr>
        <p:spPr/>
        <p:txBody>
          <a:bodyPr>
            <a:normAutofit fontScale="92500" lnSpcReduction="20000"/>
          </a:bodyPr>
          <a:lstStyle/>
          <a:p>
            <a:r>
              <a:rPr lang="de-DE" dirty="0" smtClean="0"/>
              <a:t>Öffentliches Baurecht: Teilgebiet des öffentlichen Rechts, genauer gesagt des besonderen Verwaltungsrechts</a:t>
            </a:r>
          </a:p>
          <a:p>
            <a:r>
              <a:rPr lang="de-DE" dirty="0" smtClean="0"/>
              <a:t>Getrennt in Bauplanungsrecht und Bauordnungsrecht</a:t>
            </a:r>
          </a:p>
          <a:p>
            <a:r>
              <a:rPr lang="de-DE" dirty="0" smtClean="0"/>
              <a:t>Flächennutzungsplan -&gt; Bebauungsplan</a:t>
            </a:r>
            <a:endParaRPr lang="de-DE" dirty="0"/>
          </a:p>
          <a:p>
            <a:r>
              <a:rPr lang="de-DE" dirty="0" smtClean="0"/>
              <a:t>§§ 30 ff. BauGB </a:t>
            </a:r>
          </a:p>
          <a:p>
            <a:pPr lvl="1"/>
            <a:r>
              <a:rPr lang="de-DE" dirty="0" smtClean="0"/>
              <a:t>Im Geltungsbereich eines Bebauungsplans nach § 31 BauGB, im </a:t>
            </a:r>
            <a:r>
              <a:rPr lang="de-DE" dirty="0" err="1" smtClean="0"/>
              <a:t>unbeplanten</a:t>
            </a:r>
            <a:r>
              <a:rPr lang="de-DE" dirty="0" smtClean="0"/>
              <a:t> Innenbereich nach § 34 BauGB oder im Außenbereich nach § 35 BauGB</a:t>
            </a:r>
          </a:p>
          <a:p>
            <a:r>
              <a:rPr lang="de-DE" dirty="0" smtClean="0"/>
              <a:t>Zu trennen vom privaten Baurecht (BGB) </a:t>
            </a:r>
            <a:endParaRPr lang="de-DE" dirty="0"/>
          </a:p>
        </p:txBody>
      </p:sp>
    </p:spTree>
    <p:extLst>
      <p:ext uri="{BB962C8B-B14F-4D97-AF65-F5344CB8AC3E}">
        <p14:creationId xmlns:p14="http://schemas.microsoft.com/office/powerpoint/2010/main" val="886217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Übersicht</a:t>
            </a:r>
            <a:endParaRPr lang="de-DE" dirty="0"/>
          </a:p>
        </p:txBody>
      </p:sp>
      <p:pic>
        <p:nvPicPr>
          <p:cNvPr id="4" name="Inhaltsplatzhalt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8922" y="1600200"/>
            <a:ext cx="8046156" cy="4525963"/>
          </a:xfrm>
        </p:spPr>
      </p:pic>
    </p:spTree>
    <p:extLst>
      <p:ext uri="{BB962C8B-B14F-4D97-AF65-F5344CB8AC3E}">
        <p14:creationId xmlns:p14="http://schemas.microsoft.com/office/powerpoint/2010/main" val="3460646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Grundstücke im BGB</a:t>
            </a:r>
            <a:endParaRPr lang="de-DE" dirty="0"/>
          </a:p>
        </p:txBody>
      </p:sp>
      <p:sp>
        <p:nvSpPr>
          <p:cNvPr id="3" name="Inhaltsplatzhalter 2"/>
          <p:cNvSpPr>
            <a:spLocks noGrp="1"/>
          </p:cNvSpPr>
          <p:nvPr>
            <p:ph idx="1"/>
          </p:nvPr>
        </p:nvSpPr>
        <p:spPr/>
        <p:txBody>
          <a:bodyPr>
            <a:normAutofit lnSpcReduction="10000"/>
          </a:bodyPr>
          <a:lstStyle/>
          <a:p>
            <a:r>
              <a:rPr lang="de-DE" dirty="0" smtClean="0"/>
              <a:t>§ 90: körperliche Gegenstände</a:t>
            </a:r>
          </a:p>
          <a:p>
            <a:r>
              <a:rPr lang="de-DE" dirty="0" smtClean="0"/>
              <a:t>Inklusive wesentlicher Bestandteile § 93: Bestandteile einer Sache die voneinander nicht getrennt werden können ohne dass der eine oder andere Teil zerstört oder in seinem Wesen verändert wird</a:t>
            </a:r>
          </a:p>
          <a:p>
            <a:r>
              <a:rPr lang="de-DE" dirty="0" smtClean="0"/>
              <a:t>Beispiele § 94: die mit dem Grund und Boden fest verbundenen Sachen, insbesondere Gebäude, streitig Einbauküchen</a:t>
            </a:r>
            <a:endParaRPr lang="de-DE" dirty="0"/>
          </a:p>
        </p:txBody>
      </p:sp>
    </p:spTree>
    <p:extLst>
      <p:ext uri="{BB962C8B-B14F-4D97-AF65-F5344CB8AC3E}">
        <p14:creationId xmlns:p14="http://schemas.microsoft.com/office/powerpoint/2010/main" val="32165854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Beispiele § 94</a:t>
            </a:r>
            <a:endParaRPr lang="de-DE" dirty="0"/>
          </a:p>
        </p:txBody>
      </p:sp>
      <p:sp>
        <p:nvSpPr>
          <p:cNvPr id="3" name="Inhaltsplatzhalter 2"/>
          <p:cNvSpPr>
            <a:spLocks noGrp="1"/>
          </p:cNvSpPr>
          <p:nvPr>
            <p:ph idx="1"/>
          </p:nvPr>
        </p:nvSpPr>
        <p:spPr/>
        <p:txBody>
          <a:bodyPr/>
          <a:lstStyle/>
          <a:p>
            <a:r>
              <a:rPr lang="de-DE" dirty="0" smtClean="0"/>
              <a:t>Häuser</a:t>
            </a:r>
          </a:p>
          <a:p>
            <a:r>
              <a:rPr lang="de-DE" dirty="0" smtClean="0"/>
              <a:t>Garagen</a:t>
            </a:r>
          </a:p>
          <a:p>
            <a:r>
              <a:rPr lang="de-DE" dirty="0" smtClean="0"/>
              <a:t>Brücken</a:t>
            </a:r>
          </a:p>
          <a:p>
            <a:r>
              <a:rPr lang="de-DE" dirty="0" smtClean="0"/>
              <a:t>Mauern</a:t>
            </a:r>
          </a:p>
          <a:p>
            <a:r>
              <a:rPr lang="de-DE" dirty="0" smtClean="0"/>
              <a:t>Zäune</a:t>
            </a:r>
          </a:p>
          <a:p>
            <a:r>
              <a:rPr lang="de-DE" dirty="0" smtClean="0"/>
              <a:t>Wasser- und Gasleitungen</a:t>
            </a:r>
          </a:p>
          <a:p>
            <a:r>
              <a:rPr lang="de-DE" dirty="0" smtClean="0"/>
              <a:t>Grenzüberbau</a:t>
            </a:r>
          </a:p>
          <a:p>
            <a:endParaRPr lang="de-DE" dirty="0"/>
          </a:p>
        </p:txBody>
      </p:sp>
    </p:spTree>
    <p:extLst>
      <p:ext uri="{BB962C8B-B14F-4D97-AF65-F5344CB8AC3E}">
        <p14:creationId xmlns:p14="http://schemas.microsoft.com/office/powerpoint/2010/main" val="1954652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Grundstücke im BGB</a:t>
            </a:r>
            <a:endParaRPr lang="de-DE" dirty="0"/>
          </a:p>
        </p:txBody>
      </p:sp>
      <p:sp>
        <p:nvSpPr>
          <p:cNvPr id="3" name="Inhaltsplatzhalter 2"/>
          <p:cNvSpPr>
            <a:spLocks noGrp="1"/>
          </p:cNvSpPr>
          <p:nvPr>
            <p:ph idx="1"/>
          </p:nvPr>
        </p:nvSpPr>
        <p:spPr/>
        <p:txBody>
          <a:bodyPr/>
          <a:lstStyle/>
          <a:p>
            <a:r>
              <a:rPr lang="de-DE" dirty="0" smtClean="0"/>
              <a:t>§ 95: Scheinbestandteile</a:t>
            </a:r>
          </a:p>
          <a:p>
            <a:r>
              <a:rPr lang="de-DE" dirty="0" smtClean="0"/>
              <a:t>Nach dem Willen des Verbindenden nur zu einem vorübergehenden Zweck mit dem Grund und Boden verbunden</a:t>
            </a:r>
            <a:endParaRPr lang="de-DE" dirty="0"/>
          </a:p>
        </p:txBody>
      </p:sp>
    </p:spTree>
    <p:extLst>
      <p:ext uri="{BB962C8B-B14F-4D97-AF65-F5344CB8AC3E}">
        <p14:creationId xmlns:p14="http://schemas.microsoft.com/office/powerpoint/2010/main" val="1908614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Was ist Scheinbestandteil?</a:t>
            </a:r>
            <a:endParaRPr lang="de-DE" dirty="0"/>
          </a:p>
        </p:txBody>
      </p:sp>
      <p:sp>
        <p:nvSpPr>
          <p:cNvPr id="3" name="Inhaltsplatzhalter 2"/>
          <p:cNvSpPr>
            <a:spLocks noGrp="1"/>
          </p:cNvSpPr>
          <p:nvPr>
            <p:ph idx="1"/>
          </p:nvPr>
        </p:nvSpPr>
        <p:spPr/>
        <p:txBody>
          <a:bodyPr>
            <a:normAutofit fontScale="85000" lnSpcReduction="10000"/>
          </a:bodyPr>
          <a:lstStyle/>
          <a:p>
            <a:r>
              <a:rPr lang="de-DE" b="1" dirty="0"/>
              <a:t>Beispiel: </a:t>
            </a:r>
            <a:r>
              <a:rPr lang="de-DE" dirty="0"/>
              <a:t>Die kreisfreie Stadt K ist Inhaberin des Grundstücks S-Weg. Früher betrieb sie selbst die Wasserversorgung und legte hierfür Rohre, u. a. auch unter dem Grundstück S-Weg. Später übertrug die Stadt K das zum Wasserwerk gehörende Vermögen der W-GmbH. Die W-GmbH ist der Meinung, dass auch die Leitung im Grundstück S-Weg nun in ihrem Eigentum stehe. Die K beantragt nun Feststellung, dass die Rohrleitung wesentlicher Bestandteil ihres Grundstücks geworden ist. Zu Recht?</a:t>
            </a:r>
          </a:p>
          <a:p>
            <a:pPr marL="0" indent="0">
              <a:buNone/>
            </a:pPr>
            <a:r>
              <a:rPr lang="de-DE" dirty="0" smtClean="0"/>
              <a:t>BGH</a:t>
            </a:r>
            <a:r>
              <a:rPr lang="de-DE" dirty="0"/>
              <a:t>, Urt. v. 2.12.2005 – V ZR 35/05, NJW 2006, 990.</a:t>
            </a:r>
          </a:p>
          <a:p>
            <a:endParaRPr lang="de-DE" dirty="0"/>
          </a:p>
        </p:txBody>
      </p:sp>
    </p:spTree>
    <p:extLst>
      <p:ext uri="{BB962C8B-B14F-4D97-AF65-F5344CB8AC3E}">
        <p14:creationId xmlns:p14="http://schemas.microsoft.com/office/powerpoint/2010/main" val="1068775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Was ist Scheinbestandteil?</a:t>
            </a:r>
            <a:endParaRPr lang="de-DE" dirty="0"/>
          </a:p>
        </p:txBody>
      </p:sp>
      <p:sp>
        <p:nvSpPr>
          <p:cNvPr id="3" name="Inhaltsplatzhalter 2"/>
          <p:cNvSpPr>
            <a:spLocks noGrp="1"/>
          </p:cNvSpPr>
          <p:nvPr>
            <p:ph idx="1"/>
          </p:nvPr>
        </p:nvSpPr>
        <p:spPr/>
        <p:txBody>
          <a:bodyPr>
            <a:normAutofit lnSpcReduction="10000"/>
          </a:bodyPr>
          <a:lstStyle/>
          <a:p>
            <a:pPr lvl="0"/>
            <a:r>
              <a:rPr lang="de-DE" dirty="0"/>
              <a:t>siehe auch BGH, Urt. v. 7.4.2017 – V ZR 52/16, </a:t>
            </a:r>
            <a:r>
              <a:rPr lang="de-DE" dirty="0" err="1"/>
              <a:t>JuS</a:t>
            </a:r>
            <a:r>
              <a:rPr lang="de-DE" dirty="0"/>
              <a:t> 2017, 1020; JURA 2017, 1231; NJW 2017, 2099 zu Windkraftanlagen als Scheinbestandteil; </a:t>
            </a:r>
            <a:endParaRPr lang="de-DE" dirty="0" smtClean="0"/>
          </a:p>
          <a:p>
            <a:pPr lvl="0"/>
            <a:r>
              <a:rPr lang="de-DE" dirty="0" smtClean="0"/>
              <a:t>Verbindung </a:t>
            </a:r>
            <a:r>
              <a:rPr lang="de-DE" dirty="0"/>
              <a:t>zu einem vorübergehenden Zweck </a:t>
            </a:r>
            <a:r>
              <a:rPr lang="de-DE" dirty="0" err="1"/>
              <a:t>iSd</a:t>
            </a:r>
            <a:r>
              <a:rPr lang="de-DE" dirty="0"/>
              <a:t> § 95 Abs. 1 S. 1 BGB nicht deshalb ausgeschlossen, weil die Sache für gesamte (wirtschaftliche) Lebensdauer auf dem Grundstück verbleiben soll</a:t>
            </a:r>
          </a:p>
          <a:p>
            <a:endParaRPr lang="de-DE" dirty="0"/>
          </a:p>
        </p:txBody>
      </p:sp>
    </p:spTree>
    <p:extLst>
      <p:ext uri="{BB962C8B-B14F-4D97-AF65-F5344CB8AC3E}">
        <p14:creationId xmlns:p14="http://schemas.microsoft.com/office/powerpoint/2010/main" val="783938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Was ist Scheinbestandteil?</a:t>
            </a:r>
            <a:endParaRPr lang="de-DE" dirty="0"/>
          </a:p>
        </p:txBody>
      </p:sp>
      <p:sp>
        <p:nvSpPr>
          <p:cNvPr id="3" name="Inhaltsplatzhalter 2"/>
          <p:cNvSpPr>
            <a:spLocks noGrp="1"/>
          </p:cNvSpPr>
          <p:nvPr>
            <p:ph idx="1"/>
          </p:nvPr>
        </p:nvSpPr>
        <p:spPr/>
        <p:txBody>
          <a:bodyPr/>
          <a:lstStyle/>
          <a:p>
            <a:r>
              <a:rPr lang="de-DE" dirty="0" smtClean="0"/>
              <a:t>Auch Erbauung eines Hauses in Ausübung eines Nießbrauchs, Grunddienstbarkeit, Erbbaurecht (§ 94 Abs. 1 Satz 2)</a:t>
            </a:r>
            <a:endParaRPr lang="de-DE" dirty="0"/>
          </a:p>
        </p:txBody>
      </p:sp>
    </p:spTree>
    <p:extLst>
      <p:ext uri="{BB962C8B-B14F-4D97-AF65-F5344CB8AC3E}">
        <p14:creationId xmlns:p14="http://schemas.microsoft.com/office/powerpoint/2010/main" val="2759633969"/>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601</Words>
  <Application>Microsoft Office PowerPoint</Application>
  <PresentationFormat>Bildschirmpräsentation (4:3)</PresentationFormat>
  <Paragraphs>80</Paragraphs>
  <Slides>16</Slides>
  <Notes>1</Notes>
  <HiddenSlides>0</HiddenSlides>
  <MMClips>0</MMClips>
  <ScaleCrop>false</ScaleCrop>
  <HeadingPairs>
    <vt:vector size="4" baseType="variant">
      <vt:variant>
        <vt:lpstr>Design</vt:lpstr>
      </vt:variant>
      <vt:variant>
        <vt:i4>1</vt:i4>
      </vt:variant>
      <vt:variant>
        <vt:lpstr>Folientitel</vt:lpstr>
      </vt:variant>
      <vt:variant>
        <vt:i4>16</vt:i4>
      </vt:variant>
    </vt:vector>
  </HeadingPairs>
  <TitlesOfParts>
    <vt:vector size="17" baseType="lpstr">
      <vt:lpstr>Larissa</vt:lpstr>
      <vt:lpstr>Unirep 2020 Immobiliarsachenrecht</vt:lpstr>
      <vt:lpstr>Grundstücke</vt:lpstr>
      <vt:lpstr>Übersicht</vt:lpstr>
      <vt:lpstr>Grundstücke im BGB</vt:lpstr>
      <vt:lpstr>Beispiele § 94</vt:lpstr>
      <vt:lpstr>Grundstücke im BGB</vt:lpstr>
      <vt:lpstr>Was ist Scheinbestandteil?</vt:lpstr>
      <vt:lpstr>Was ist Scheinbestandteil?</vt:lpstr>
      <vt:lpstr>Was ist Scheinbestandteil?</vt:lpstr>
      <vt:lpstr>Zubehör</vt:lpstr>
      <vt:lpstr>Zubehör</vt:lpstr>
      <vt:lpstr>Zubehör</vt:lpstr>
      <vt:lpstr>PowerPoint-Präsentation</vt:lpstr>
      <vt:lpstr>„Grundstück“  Begriff im Gesetz nicht definiert; Rechts- und Wirtschaftsverkehr unterscheiden verschiedene Grundstücksbegriffe</vt:lpstr>
      <vt:lpstr>PowerPoint-Präsentation</vt:lpstr>
      <vt:lpstr>Rechte an Grundstücken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Unirep 2020 Immobiliarsachenrecht</dc:title>
  <dc:creator>Thomas Hoeren</dc:creator>
  <cp:lastModifiedBy>Thomas Hoeren</cp:lastModifiedBy>
  <cp:revision>1</cp:revision>
  <dcterms:created xsi:type="dcterms:W3CDTF">2020-03-25T12:37:27Z</dcterms:created>
  <dcterms:modified xsi:type="dcterms:W3CDTF">2020-03-25T12:38:23Z</dcterms:modified>
</cp:coreProperties>
</file>