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F1193F-BE28-477C-8B4C-8FB133735D3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6AB59F28-6AA9-423F-A871-4BA804C8932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Grundbuchrecht</a:t>
          </a:r>
          <a:endParaRPr kumimoji="0" lang="de-DE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1B67CF97-E870-4007-87EC-D397421FB4EE}" type="parTrans" cxnId="{18B8E460-5511-43F3-AE7D-7C9747D9A9CF}">
      <dgm:prSet/>
      <dgm:spPr/>
    </dgm:pt>
    <dgm:pt modelId="{C2E458D7-1B89-4F5D-AF4E-E5AE9039E195}" type="sibTrans" cxnId="{18B8E460-5511-43F3-AE7D-7C9747D9A9CF}">
      <dgm:prSet/>
      <dgm:spPr/>
    </dgm:pt>
    <dgm:pt modelId="{C43E4CF9-3406-4C9E-BC8B-0A35E496D17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Formelles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u.a. Grundbuchordnung (GBO)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 Verordnung zur Durchführung der GBO (GBV) </a:t>
          </a:r>
          <a:endParaRPr kumimoji="0" lang="de-DE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F1B360FC-26DA-4647-AB78-204D1AD4B713}" type="parTrans" cxnId="{3A435F84-CBAD-4A77-9A46-EEA422F8943D}">
      <dgm:prSet/>
      <dgm:spPr/>
    </dgm:pt>
    <dgm:pt modelId="{D46BB94B-3F52-4EF7-B2ED-FC2EA3F43C6E}" type="sibTrans" cxnId="{3A435F84-CBAD-4A77-9A46-EEA422F8943D}">
      <dgm:prSet/>
      <dgm:spPr/>
    </dgm:pt>
    <dgm:pt modelId="{69B8BED4-2922-4056-9F50-C8A067EA3E8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→ Einrichtung des Grundbuchs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→ Organisation der Grundbuchämter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→ Grundbucheinsichtrecht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→Verfahren in Grundbuchsachen</a:t>
          </a:r>
          <a:endParaRPr kumimoji="0" lang="de-DE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F8DE3423-5089-48F2-ACA7-F4908001A919}" type="parTrans" cxnId="{076F4E98-A298-40D3-AAE0-DFB9A62F5FE9}">
      <dgm:prSet/>
      <dgm:spPr/>
    </dgm:pt>
    <dgm:pt modelId="{B4DB5D9F-78F4-4072-9530-8546FDC47A78}" type="sibTrans" cxnId="{076F4E98-A298-40D3-AAE0-DFB9A62F5FE9}">
      <dgm:prSet/>
      <dgm:spPr/>
    </dgm:pt>
    <dgm:pt modelId="{571A0E09-DBAD-430D-AAD8-318C32AF606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Materielles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v.a.  §§ 873 ff BGB</a:t>
          </a:r>
          <a:endParaRPr kumimoji="0" lang="de-DE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A40EE1E7-F076-40F1-A05F-7886BAD5055D}" type="parTrans" cxnId="{1D46BF67-D718-4B6E-A702-BC1B80E6CF4E}">
      <dgm:prSet/>
      <dgm:spPr/>
    </dgm:pt>
    <dgm:pt modelId="{B18539E5-0E2F-441D-8853-05C19DBACB59}" type="sibTrans" cxnId="{1D46BF67-D718-4B6E-A702-BC1B80E6CF4E}">
      <dgm:prSet/>
      <dgm:spPr/>
    </dgm:pt>
    <dgm:pt modelId="{D3CF49CD-543E-47B1-9D13-B97E95F29FC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→ Wesen und Inhalt der an einem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    Grundstück möglichen Rechte: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    Voraussetzung für den Erwerb, für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    Belastungen, Änderungen und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    Aufhebung der Rechte;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    auch Sondergesetze: Erbbau RVO, WEG</a:t>
          </a:r>
          <a:endParaRPr kumimoji="0" lang="de-DE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F6774038-54F5-4A45-BD01-7474F0E8EEE9}" type="parTrans" cxnId="{3294D15A-4F19-48CE-941F-CAC1FDE80B73}">
      <dgm:prSet/>
      <dgm:spPr/>
    </dgm:pt>
    <dgm:pt modelId="{14329282-FA1D-41E6-9197-68C730FA11DB}" type="sibTrans" cxnId="{3294D15A-4F19-48CE-941F-CAC1FDE80B73}">
      <dgm:prSet/>
      <dgm:spPr/>
    </dgm:pt>
    <dgm:pt modelId="{9E3C115F-9AF6-4A4C-8552-8DADDACDD884}" type="pres">
      <dgm:prSet presAssocID="{39F1193F-BE28-477C-8B4C-8FB133735D3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941BD68-E2A3-43D2-92CC-560CF6261229}" type="pres">
      <dgm:prSet presAssocID="{6AB59F28-6AA9-423F-A871-4BA804C8932C}" presName="hierRoot1" presStyleCnt="0">
        <dgm:presLayoutVars>
          <dgm:hierBranch/>
        </dgm:presLayoutVars>
      </dgm:prSet>
      <dgm:spPr/>
    </dgm:pt>
    <dgm:pt modelId="{F0E1DAEE-DC8E-4DC5-BC63-88971156C819}" type="pres">
      <dgm:prSet presAssocID="{6AB59F28-6AA9-423F-A871-4BA804C8932C}" presName="rootComposite1" presStyleCnt="0"/>
      <dgm:spPr/>
    </dgm:pt>
    <dgm:pt modelId="{90DA0E5A-5C0C-424C-9742-06BCAF394A57}" type="pres">
      <dgm:prSet presAssocID="{6AB59F28-6AA9-423F-A871-4BA804C8932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D4FF15B8-A646-49CD-97C3-1CA97F1E0C03}" type="pres">
      <dgm:prSet presAssocID="{6AB59F28-6AA9-423F-A871-4BA804C8932C}" presName="rootConnector1" presStyleLbl="node1" presStyleIdx="0" presStyleCnt="0"/>
      <dgm:spPr/>
      <dgm:t>
        <a:bodyPr/>
        <a:lstStyle/>
        <a:p>
          <a:endParaRPr lang="de-DE"/>
        </a:p>
      </dgm:t>
    </dgm:pt>
    <dgm:pt modelId="{A247695E-B17D-4D57-84A0-F8849E584A21}" type="pres">
      <dgm:prSet presAssocID="{6AB59F28-6AA9-423F-A871-4BA804C8932C}" presName="hierChild2" presStyleCnt="0"/>
      <dgm:spPr/>
    </dgm:pt>
    <dgm:pt modelId="{C1DFA234-C868-4D34-A605-5EAA32C80D09}" type="pres">
      <dgm:prSet presAssocID="{F1B360FC-26DA-4647-AB78-204D1AD4B713}" presName="Name35" presStyleLbl="parChTrans1D2" presStyleIdx="0" presStyleCnt="2"/>
      <dgm:spPr/>
    </dgm:pt>
    <dgm:pt modelId="{99336E05-89A4-414B-AF91-E43097371272}" type="pres">
      <dgm:prSet presAssocID="{C43E4CF9-3406-4C9E-BC8B-0A35E496D178}" presName="hierRoot2" presStyleCnt="0">
        <dgm:presLayoutVars>
          <dgm:hierBranch/>
        </dgm:presLayoutVars>
      </dgm:prSet>
      <dgm:spPr/>
    </dgm:pt>
    <dgm:pt modelId="{324C5427-0D24-41D1-ACCD-5DACE6F6121F}" type="pres">
      <dgm:prSet presAssocID="{C43E4CF9-3406-4C9E-BC8B-0A35E496D178}" presName="rootComposite" presStyleCnt="0"/>
      <dgm:spPr/>
    </dgm:pt>
    <dgm:pt modelId="{9FD11BCA-236E-435F-9FF2-1EC7E3B643A4}" type="pres">
      <dgm:prSet presAssocID="{C43E4CF9-3406-4C9E-BC8B-0A35E496D178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E447EF3A-366B-48E2-A816-86D041E18DE4}" type="pres">
      <dgm:prSet presAssocID="{C43E4CF9-3406-4C9E-BC8B-0A35E496D178}" presName="rootConnector" presStyleLbl="node2" presStyleIdx="0" presStyleCnt="2"/>
      <dgm:spPr/>
      <dgm:t>
        <a:bodyPr/>
        <a:lstStyle/>
        <a:p>
          <a:endParaRPr lang="de-DE"/>
        </a:p>
      </dgm:t>
    </dgm:pt>
    <dgm:pt modelId="{5FF38D5A-4CDD-4EEB-996B-624E22BC730B}" type="pres">
      <dgm:prSet presAssocID="{C43E4CF9-3406-4C9E-BC8B-0A35E496D178}" presName="hierChild4" presStyleCnt="0"/>
      <dgm:spPr/>
    </dgm:pt>
    <dgm:pt modelId="{0F17EA35-7099-4081-A6D1-133D0DA027EE}" type="pres">
      <dgm:prSet presAssocID="{F8DE3423-5089-48F2-ACA7-F4908001A919}" presName="Name35" presStyleLbl="parChTrans1D3" presStyleIdx="0" presStyleCnt="2"/>
      <dgm:spPr/>
    </dgm:pt>
    <dgm:pt modelId="{68125660-B72C-46B3-854F-5A3BBD1E2085}" type="pres">
      <dgm:prSet presAssocID="{69B8BED4-2922-4056-9F50-C8A067EA3E83}" presName="hierRoot2" presStyleCnt="0">
        <dgm:presLayoutVars>
          <dgm:hierBranch val="r"/>
        </dgm:presLayoutVars>
      </dgm:prSet>
      <dgm:spPr/>
    </dgm:pt>
    <dgm:pt modelId="{CAB820AA-BF56-4AB1-8E33-66EEDBB31EE7}" type="pres">
      <dgm:prSet presAssocID="{69B8BED4-2922-4056-9F50-C8A067EA3E83}" presName="rootComposite" presStyleCnt="0"/>
      <dgm:spPr/>
    </dgm:pt>
    <dgm:pt modelId="{FDCA1B06-92E7-42B0-8D5A-EA116E327768}" type="pres">
      <dgm:prSet presAssocID="{69B8BED4-2922-4056-9F50-C8A067EA3E83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80F8FF7D-D0B6-4066-9B05-45AC5028E7DA}" type="pres">
      <dgm:prSet presAssocID="{69B8BED4-2922-4056-9F50-C8A067EA3E83}" presName="rootConnector" presStyleLbl="node3" presStyleIdx="0" presStyleCnt="2"/>
      <dgm:spPr/>
      <dgm:t>
        <a:bodyPr/>
        <a:lstStyle/>
        <a:p>
          <a:endParaRPr lang="de-DE"/>
        </a:p>
      </dgm:t>
    </dgm:pt>
    <dgm:pt modelId="{ED4D9FAB-C49D-4EB9-8B96-5569D86E8A56}" type="pres">
      <dgm:prSet presAssocID="{69B8BED4-2922-4056-9F50-C8A067EA3E83}" presName="hierChild4" presStyleCnt="0"/>
      <dgm:spPr/>
    </dgm:pt>
    <dgm:pt modelId="{95B7666F-D1C8-4A69-9AD0-76B730A0111B}" type="pres">
      <dgm:prSet presAssocID="{69B8BED4-2922-4056-9F50-C8A067EA3E83}" presName="hierChild5" presStyleCnt="0"/>
      <dgm:spPr/>
    </dgm:pt>
    <dgm:pt modelId="{394BE086-CD75-4490-B0CA-5B4EC83A4885}" type="pres">
      <dgm:prSet presAssocID="{C43E4CF9-3406-4C9E-BC8B-0A35E496D178}" presName="hierChild5" presStyleCnt="0"/>
      <dgm:spPr/>
    </dgm:pt>
    <dgm:pt modelId="{FF874D05-D546-4FC3-8909-8F9A49A4B95E}" type="pres">
      <dgm:prSet presAssocID="{A40EE1E7-F076-40F1-A05F-7886BAD5055D}" presName="Name35" presStyleLbl="parChTrans1D2" presStyleIdx="1" presStyleCnt="2"/>
      <dgm:spPr/>
    </dgm:pt>
    <dgm:pt modelId="{FBEA8D9F-5C2D-4FB9-8A62-EF2C800DBC5C}" type="pres">
      <dgm:prSet presAssocID="{571A0E09-DBAD-430D-AAD8-318C32AF606D}" presName="hierRoot2" presStyleCnt="0">
        <dgm:presLayoutVars>
          <dgm:hierBranch/>
        </dgm:presLayoutVars>
      </dgm:prSet>
      <dgm:spPr/>
    </dgm:pt>
    <dgm:pt modelId="{E6A6546E-2902-4C47-A01B-65BA3C882FF8}" type="pres">
      <dgm:prSet presAssocID="{571A0E09-DBAD-430D-AAD8-318C32AF606D}" presName="rootComposite" presStyleCnt="0"/>
      <dgm:spPr/>
    </dgm:pt>
    <dgm:pt modelId="{5919FD9D-42F9-41D5-A22D-B13F722614F1}" type="pres">
      <dgm:prSet presAssocID="{571A0E09-DBAD-430D-AAD8-318C32AF606D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CA68575A-DC30-4670-8487-32C73A3CF318}" type="pres">
      <dgm:prSet presAssocID="{571A0E09-DBAD-430D-AAD8-318C32AF606D}" presName="rootConnector" presStyleLbl="node2" presStyleIdx="1" presStyleCnt="2"/>
      <dgm:spPr/>
      <dgm:t>
        <a:bodyPr/>
        <a:lstStyle/>
        <a:p>
          <a:endParaRPr lang="de-DE"/>
        </a:p>
      </dgm:t>
    </dgm:pt>
    <dgm:pt modelId="{D9C04C13-77CE-412A-8754-40D46275E2A4}" type="pres">
      <dgm:prSet presAssocID="{571A0E09-DBAD-430D-AAD8-318C32AF606D}" presName="hierChild4" presStyleCnt="0"/>
      <dgm:spPr/>
    </dgm:pt>
    <dgm:pt modelId="{3E844341-8262-40E7-A155-47B65C3951A5}" type="pres">
      <dgm:prSet presAssocID="{F6774038-54F5-4A45-BD01-7474F0E8EEE9}" presName="Name35" presStyleLbl="parChTrans1D3" presStyleIdx="1" presStyleCnt="2"/>
      <dgm:spPr/>
    </dgm:pt>
    <dgm:pt modelId="{32A6C4BD-4C3D-41EB-A399-3BDE9EA41EDE}" type="pres">
      <dgm:prSet presAssocID="{D3CF49CD-543E-47B1-9D13-B97E95F29FC1}" presName="hierRoot2" presStyleCnt="0">
        <dgm:presLayoutVars>
          <dgm:hierBranch val="r"/>
        </dgm:presLayoutVars>
      </dgm:prSet>
      <dgm:spPr/>
    </dgm:pt>
    <dgm:pt modelId="{0F0C579B-9739-4C66-87A5-A388B97776B4}" type="pres">
      <dgm:prSet presAssocID="{D3CF49CD-543E-47B1-9D13-B97E95F29FC1}" presName="rootComposite" presStyleCnt="0"/>
      <dgm:spPr/>
    </dgm:pt>
    <dgm:pt modelId="{B13E0005-627E-438F-B580-5ABF5E93A207}" type="pres">
      <dgm:prSet presAssocID="{D3CF49CD-543E-47B1-9D13-B97E95F29FC1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de-DE"/>
        </a:p>
      </dgm:t>
    </dgm:pt>
    <dgm:pt modelId="{76D1B542-98F7-4606-82BA-1F067B53B664}" type="pres">
      <dgm:prSet presAssocID="{D3CF49CD-543E-47B1-9D13-B97E95F29FC1}" presName="rootConnector" presStyleLbl="node3" presStyleIdx="1" presStyleCnt="2"/>
      <dgm:spPr/>
      <dgm:t>
        <a:bodyPr/>
        <a:lstStyle/>
        <a:p>
          <a:endParaRPr lang="de-DE"/>
        </a:p>
      </dgm:t>
    </dgm:pt>
    <dgm:pt modelId="{6E2E2ED6-E0F6-44A6-B558-C9DC1D46E02C}" type="pres">
      <dgm:prSet presAssocID="{D3CF49CD-543E-47B1-9D13-B97E95F29FC1}" presName="hierChild4" presStyleCnt="0"/>
      <dgm:spPr/>
    </dgm:pt>
    <dgm:pt modelId="{BCB19061-67A8-460D-9B1F-E9B2FB96638E}" type="pres">
      <dgm:prSet presAssocID="{D3CF49CD-543E-47B1-9D13-B97E95F29FC1}" presName="hierChild5" presStyleCnt="0"/>
      <dgm:spPr/>
    </dgm:pt>
    <dgm:pt modelId="{B395DD22-B5A5-4704-875A-E67647924EBF}" type="pres">
      <dgm:prSet presAssocID="{571A0E09-DBAD-430D-AAD8-318C32AF606D}" presName="hierChild5" presStyleCnt="0"/>
      <dgm:spPr/>
    </dgm:pt>
    <dgm:pt modelId="{9DD9FF37-1EC7-44BD-A5CB-13F2739762BE}" type="pres">
      <dgm:prSet presAssocID="{6AB59F28-6AA9-423F-A871-4BA804C8932C}" presName="hierChild3" presStyleCnt="0"/>
      <dgm:spPr/>
    </dgm:pt>
  </dgm:ptLst>
  <dgm:cxnLst>
    <dgm:cxn modelId="{F3C333F4-6B4F-4FF7-A8BB-A573EFAE5B32}" type="presOf" srcId="{69B8BED4-2922-4056-9F50-C8A067EA3E83}" destId="{FDCA1B06-92E7-42B0-8D5A-EA116E327768}" srcOrd="0" destOrd="0" presId="urn:microsoft.com/office/officeart/2005/8/layout/orgChart1"/>
    <dgm:cxn modelId="{DD1B3489-2406-4591-BAAE-1671E7AD90EF}" type="presOf" srcId="{6AB59F28-6AA9-423F-A871-4BA804C8932C}" destId="{D4FF15B8-A646-49CD-97C3-1CA97F1E0C03}" srcOrd="1" destOrd="0" presId="urn:microsoft.com/office/officeart/2005/8/layout/orgChart1"/>
    <dgm:cxn modelId="{4115E3BC-AF5D-49EE-994B-E51AF18F7EF0}" type="presOf" srcId="{F8DE3423-5089-48F2-ACA7-F4908001A919}" destId="{0F17EA35-7099-4081-A6D1-133D0DA027EE}" srcOrd="0" destOrd="0" presId="urn:microsoft.com/office/officeart/2005/8/layout/orgChart1"/>
    <dgm:cxn modelId="{6CD3FF26-C337-43AE-8820-27ED097276B5}" type="presOf" srcId="{D3CF49CD-543E-47B1-9D13-B97E95F29FC1}" destId="{76D1B542-98F7-4606-82BA-1F067B53B664}" srcOrd="1" destOrd="0" presId="urn:microsoft.com/office/officeart/2005/8/layout/orgChart1"/>
    <dgm:cxn modelId="{19DECF44-52DA-43D8-BBB3-15F55E6B2438}" type="presOf" srcId="{F1B360FC-26DA-4647-AB78-204D1AD4B713}" destId="{C1DFA234-C868-4D34-A605-5EAA32C80D09}" srcOrd="0" destOrd="0" presId="urn:microsoft.com/office/officeart/2005/8/layout/orgChart1"/>
    <dgm:cxn modelId="{7704A7BC-CA79-4E5B-8125-D53591E7CAFE}" type="presOf" srcId="{39F1193F-BE28-477C-8B4C-8FB133735D39}" destId="{9E3C115F-9AF6-4A4C-8552-8DADDACDD884}" srcOrd="0" destOrd="0" presId="urn:microsoft.com/office/officeart/2005/8/layout/orgChart1"/>
    <dgm:cxn modelId="{C51B0CCB-D101-4E14-B1E8-D0143D8AF701}" type="presOf" srcId="{571A0E09-DBAD-430D-AAD8-318C32AF606D}" destId="{5919FD9D-42F9-41D5-A22D-B13F722614F1}" srcOrd="0" destOrd="0" presId="urn:microsoft.com/office/officeart/2005/8/layout/orgChart1"/>
    <dgm:cxn modelId="{EF2C6429-3F88-4000-9E14-440F546EBBE6}" type="presOf" srcId="{571A0E09-DBAD-430D-AAD8-318C32AF606D}" destId="{CA68575A-DC30-4670-8487-32C73A3CF318}" srcOrd="1" destOrd="0" presId="urn:microsoft.com/office/officeart/2005/8/layout/orgChart1"/>
    <dgm:cxn modelId="{29368FD4-DC2B-4F94-A9FA-AEE805885012}" type="presOf" srcId="{D3CF49CD-543E-47B1-9D13-B97E95F29FC1}" destId="{B13E0005-627E-438F-B580-5ABF5E93A207}" srcOrd="0" destOrd="0" presId="urn:microsoft.com/office/officeart/2005/8/layout/orgChart1"/>
    <dgm:cxn modelId="{116F5AEB-3255-4733-BA0F-966D5EA8C855}" type="presOf" srcId="{C43E4CF9-3406-4C9E-BC8B-0A35E496D178}" destId="{E447EF3A-366B-48E2-A816-86D041E18DE4}" srcOrd="1" destOrd="0" presId="urn:microsoft.com/office/officeart/2005/8/layout/orgChart1"/>
    <dgm:cxn modelId="{770004C8-257D-40A8-8663-FFF2EF8FC245}" type="presOf" srcId="{F6774038-54F5-4A45-BD01-7474F0E8EEE9}" destId="{3E844341-8262-40E7-A155-47B65C3951A5}" srcOrd="0" destOrd="0" presId="urn:microsoft.com/office/officeart/2005/8/layout/orgChart1"/>
    <dgm:cxn modelId="{3A435F84-CBAD-4A77-9A46-EEA422F8943D}" srcId="{6AB59F28-6AA9-423F-A871-4BA804C8932C}" destId="{C43E4CF9-3406-4C9E-BC8B-0A35E496D178}" srcOrd="0" destOrd="0" parTransId="{F1B360FC-26DA-4647-AB78-204D1AD4B713}" sibTransId="{D46BB94B-3F52-4EF7-B2ED-FC2EA3F43C6E}"/>
    <dgm:cxn modelId="{164F07DC-B03E-423E-93A7-B012C67A038D}" type="presOf" srcId="{6AB59F28-6AA9-423F-A871-4BA804C8932C}" destId="{90DA0E5A-5C0C-424C-9742-06BCAF394A57}" srcOrd="0" destOrd="0" presId="urn:microsoft.com/office/officeart/2005/8/layout/orgChart1"/>
    <dgm:cxn modelId="{757CDB57-709A-4297-9877-29DE2A20A0B0}" type="presOf" srcId="{69B8BED4-2922-4056-9F50-C8A067EA3E83}" destId="{80F8FF7D-D0B6-4066-9B05-45AC5028E7DA}" srcOrd="1" destOrd="0" presId="urn:microsoft.com/office/officeart/2005/8/layout/orgChart1"/>
    <dgm:cxn modelId="{1D46BF67-D718-4B6E-A702-BC1B80E6CF4E}" srcId="{6AB59F28-6AA9-423F-A871-4BA804C8932C}" destId="{571A0E09-DBAD-430D-AAD8-318C32AF606D}" srcOrd="1" destOrd="0" parTransId="{A40EE1E7-F076-40F1-A05F-7886BAD5055D}" sibTransId="{B18539E5-0E2F-441D-8853-05C19DBACB59}"/>
    <dgm:cxn modelId="{076F4E98-A298-40D3-AAE0-DFB9A62F5FE9}" srcId="{C43E4CF9-3406-4C9E-BC8B-0A35E496D178}" destId="{69B8BED4-2922-4056-9F50-C8A067EA3E83}" srcOrd="0" destOrd="0" parTransId="{F8DE3423-5089-48F2-ACA7-F4908001A919}" sibTransId="{B4DB5D9F-78F4-4072-9530-8546FDC47A78}"/>
    <dgm:cxn modelId="{18B8E460-5511-43F3-AE7D-7C9747D9A9CF}" srcId="{39F1193F-BE28-477C-8B4C-8FB133735D39}" destId="{6AB59F28-6AA9-423F-A871-4BA804C8932C}" srcOrd="0" destOrd="0" parTransId="{1B67CF97-E870-4007-87EC-D397421FB4EE}" sibTransId="{C2E458D7-1B89-4F5D-AF4E-E5AE9039E195}"/>
    <dgm:cxn modelId="{4C4AC20D-0515-4375-B1AA-D3D23BB962F2}" type="presOf" srcId="{A40EE1E7-F076-40F1-A05F-7886BAD5055D}" destId="{FF874D05-D546-4FC3-8909-8F9A49A4B95E}" srcOrd="0" destOrd="0" presId="urn:microsoft.com/office/officeart/2005/8/layout/orgChart1"/>
    <dgm:cxn modelId="{3E12861B-E238-4D81-BE17-06E5F680FDBA}" type="presOf" srcId="{C43E4CF9-3406-4C9E-BC8B-0A35E496D178}" destId="{9FD11BCA-236E-435F-9FF2-1EC7E3B643A4}" srcOrd="0" destOrd="0" presId="urn:microsoft.com/office/officeart/2005/8/layout/orgChart1"/>
    <dgm:cxn modelId="{3294D15A-4F19-48CE-941F-CAC1FDE80B73}" srcId="{571A0E09-DBAD-430D-AAD8-318C32AF606D}" destId="{D3CF49CD-543E-47B1-9D13-B97E95F29FC1}" srcOrd="0" destOrd="0" parTransId="{F6774038-54F5-4A45-BD01-7474F0E8EEE9}" sibTransId="{14329282-FA1D-41E6-9197-68C730FA11DB}"/>
    <dgm:cxn modelId="{E7E06B66-CA78-4578-B7BC-3F003889BDD7}" type="presParOf" srcId="{9E3C115F-9AF6-4A4C-8552-8DADDACDD884}" destId="{F941BD68-E2A3-43D2-92CC-560CF6261229}" srcOrd="0" destOrd="0" presId="urn:microsoft.com/office/officeart/2005/8/layout/orgChart1"/>
    <dgm:cxn modelId="{276E4B31-5F96-4975-ACE3-8EE585C7E439}" type="presParOf" srcId="{F941BD68-E2A3-43D2-92CC-560CF6261229}" destId="{F0E1DAEE-DC8E-4DC5-BC63-88971156C819}" srcOrd="0" destOrd="0" presId="urn:microsoft.com/office/officeart/2005/8/layout/orgChart1"/>
    <dgm:cxn modelId="{650F6AB8-4AAB-45FA-85AB-6EE60D9669B3}" type="presParOf" srcId="{F0E1DAEE-DC8E-4DC5-BC63-88971156C819}" destId="{90DA0E5A-5C0C-424C-9742-06BCAF394A57}" srcOrd="0" destOrd="0" presId="urn:microsoft.com/office/officeart/2005/8/layout/orgChart1"/>
    <dgm:cxn modelId="{25E7DCF7-B0C2-41E7-B811-16143A7CB555}" type="presParOf" srcId="{F0E1DAEE-DC8E-4DC5-BC63-88971156C819}" destId="{D4FF15B8-A646-49CD-97C3-1CA97F1E0C03}" srcOrd="1" destOrd="0" presId="urn:microsoft.com/office/officeart/2005/8/layout/orgChart1"/>
    <dgm:cxn modelId="{641A5E8F-21FA-4825-9902-4AF341659522}" type="presParOf" srcId="{F941BD68-E2A3-43D2-92CC-560CF6261229}" destId="{A247695E-B17D-4D57-84A0-F8849E584A21}" srcOrd="1" destOrd="0" presId="urn:microsoft.com/office/officeart/2005/8/layout/orgChart1"/>
    <dgm:cxn modelId="{C57EC5F4-CA79-4F99-A583-0A84195008B0}" type="presParOf" srcId="{A247695E-B17D-4D57-84A0-F8849E584A21}" destId="{C1DFA234-C868-4D34-A605-5EAA32C80D09}" srcOrd="0" destOrd="0" presId="urn:microsoft.com/office/officeart/2005/8/layout/orgChart1"/>
    <dgm:cxn modelId="{FB257F8A-4585-4C3F-9E75-F3257BC57FBB}" type="presParOf" srcId="{A247695E-B17D-4D57-84A0-F8849E584A21}" destId="{99336E05-89A4-414B-AF91-E43097371272}" srcOrd="1" destOrd="0" presId="urn:microsoft.com/office/officeart/2005/8/layout/orgChart1"/>
    <dgm:cxn modelId="{A7C406D7-9C89-418F-B0E2-918736A67B73}" type="presParOf" srcId="{99336E05-89A4-414B-AF91-E43097371272}" destId="{324C5427-0D24-41D1-ACCD-5DACE6F6121F}" srcOrd="0" destOrd="0" presId="urn:microsoft.com/office/officeart/2005/8/layout/orgChart1"/>
    <dgm:cxn modelId="{096DCE0D-71C2-459C-B39E-1FE31D048424}" type="presParOf" srcId="{324C5427-0D24-41D1-ACCD-5DACE6F6121F}" destId="{9FD11BCA-236E-435F-9FF2-1EC7E3B643A4}" srcOrd="0" destOrd="0" presId="urn:microsoft.com/office/officeart/2005/8/layout/orgChart1"/>
    <dgm:cxn modelId="{FADBD321-DB44-4426-A22D-220D1A79FA0A}" type="presParOf" srcId="{324C5427-0D24-41D1-ACCD-5DACE6F6121F}" destId="{E447EF3A-366B-48E2-A816-86D041E18DE4}" srcOrd="1" destOrd="0" presId="urn:microsoft.com/office/officeart/2005/8/layout/orgChart1"/>
    <dgm:cxn modelId="{FD506294-F8E0-46CC-BA58-59D6D61F0A5B}" type="presParOf" srcId="{99336E05-89A4-414B-AF91-E43097371272}" destId="{5FF38D5A-4CDD-4EEB-996B-624E22BC730B}" srcOrd="1" destOrd="0" presId="urn:microsoft.com/office/officeart/2005/8/layout/orgChart1"/>
    <dgm:cxn modelId="{30B65A19-2A52-4FE7-8C7C-43478EDA4A9B}" type="presParOf" srcId="{5FF38D5A-4CDD-4EEB-996B-624E22BC730B}" destId="{0F17EA35-7099-4081-A6D1-133D0DA027EE}" srcOrd="0" destOrd="0" presId="urn:microsoft.com/office/officeart/2005/8/layout/orgChart1"/>
    <dgm:cxn modelId="{E85462B6-FC42-4A53-80DF-779C8599B7A3}" type="presParOf" srcId="{5FF38D5A-4CDD-4EEB-996B-624E22BC730B}" destId="{68125660-B72C-46B3-854F-5A3BBD1E2085}" srcOrd="1" destOrd="0" presId="urn:microsoft.com/office/officeart/2005/8/layout/orgChart1"/>
    <dgm:cxn modelId="{0F32C6F9-B630-4BA5-BC37-A6014EFC76C4}" type="presParOf" srcId="{68125660-B72C-46B3-854F-5A3BBD1E2085}" destId="{CAB820AA-BF56-4AB1-8E33-66EEDBB31EE7}" srcOrd="0" destOrd="0" presId="urn:microsoft.com/office/officeart/2005/8/layout/orgChart1"/>
    <dgm:cxn modelId="{AFC48A29-E461-436E-81B2-F3724AC7098C}" type="presParOf" srcId="{CAB820AA-BF56-4AB1-8E33-66EEDBB31EE7}" destId="{FDCA1B06-92E7-42B0-8D5A-EA116E327768}" srcOrd="0" destOrd="0" presId="urn:microsoft.com/office/officeart/2005/8/layout/orgChart1"/>
    <dgm:cxn modelId="{5F1A52C4-91C5-42F7-80EA-15BD489302D3}" type="presParOf" srcId="{CAB820AA-BF56-4AB1-8E33-66EEDBB31EE7}" destId="{80F8FF7D-D0B6-4066-9B05-45AC5028E7DA}" srcOrd="1" destOrd="0" presId="urn:microsoft.com/office/officeart/2005/8/layout/orgChart1"/>
    <dgm:cxn modelId="{AF498F63-773A-4F13-B054-98F1FDE666F4}" type="presParOf" srcId="{68125660-B72C-46B3-854F-5A3BBD1E2085}" destId="{ED4D9FAB-C49D-4EB9-8B96-5569D86E8A56}" srcOrd="1" destOrd="0" presId="urn:microsoft.com/office/officeart/2005/8/layout/orgChart1"/>
    <dgm:cxn modelId="{40604810-6E4B-4512-8AFF-1649F82953A3}" type="presParOf" srcId="{68125660-B72C-46B3-854F-5A3BBD1E2085}" destId="{95B7666F-D1C8-4A69-9AD0-76B730A0111B}" srcOrd="2" destOrd="0" presId="urn:microsoft.com/office/officeart/2005/8/layout/orgChart1"/>
    <dgm:cxn modelId="{75482FD7-5B2E-407F-9B73-2530AE429B80}" type="presParOf" srcId="{99336E05-89A4-414B-AF91-E43097371272}" destId="{394BE086-CD75-4490-B0CA-5B4EC83A4885}" srcOrd="2" destOrd="0" presId="urn:microsoft.com/office/officeart/2005/8/layout/orgChart1"/>
    <dgm:cxn modelId="{B31BACE4-91A0-4AF1-8452-462946C09C7A}" type="presParOf" srcId="{A247695E-B17D-4D57-84A0-F8849E584A21}" destId="{FF874D05-D546-4FC3-8909-8F9A49A4B95E}" srcOrd="2" destOrd="0" presId="urn:microsoft.com/office/officeart/2005/8/layout/orgChart1"/>
    <dgm:cxn modelId="{E7DB61AB-0241-428A-88E5-B7446B062E52}" type="presParOf" srcId="{A247695E-B17D-4D57-84A0-F8849E584A21}" destId="{FBEA8D9F-5C2D-4FB9-8A62-EF2C800DBC5C}" srcOrd="3" destOrd="0" presId="urn:microsoft.com/office/officeart/2005/8/layout/orgChart1"/>
    <dgm:cxn modelId="{234A292C-0E83-4EB0-92BD-3E323FE51EA4}" type="presParOf" srcId="{FBEA8D9F-5C2D-4FB9-8A62-EF2C800DBC5C}" destId="{E6A6546E-2902-4C47-A01B-65BA3C882FF8}" srcOrd="0" destOrd="0" presId="urn:microsoft.com/office/officeart/2005/8/layout/orgChart1"/>
    <dgm:cxn modelId="{88B1205B-3BEB-494F-AFEF-529F8D86B7E6}" type="presParOf" srcId="{E6A6546E-2902-4C47-A01B-65BA3C882FF8}" destId="{5919FD9D-42F9-41D5-A22D-B13F722614F1}" srcOrd="0" destOrd="0" presId="urn:microsoft.com/office/officeart/2005/8/layout/orgChart1"/>
    <dgm:cxn modelId="{E82F1143-E342-40E4-A37E-CDC8D12B3162}" type="presParOf" srcId="{E6A6546E-2902-4C47-A01B-65BA3C882FF8}" destId="{CA68575A-DC30-4670-8487-32C73A3CF318}" srcOrd="1" destOrd="0" presId="urn:microsoft.com/office/officeart/2005/8/layout/orgChart1"/>
    <dgm:cxn modelId="{151910A2-B12D-4452-B8B5-58F926E270D0}" type="presParOf" srcId="{FBEA8D9F-5C2D-4FB9-8A62-EF2C800DBC5C}" destId="{D9C04C13-77CE-412A-8754-40D46275E2A4}" srcOrd="1" destOrd="0" presId="urn:microsoft.com/office/officeart/2005/8/layout/orgChart1"/>
    <dgm:cxn modelId="{7A34F441-3E90-432D-9E56-DA720090439A}" type="presParOf" srcId="{D9C04C13-77CE-412A-8754-40D46275E2A4}" destId="{3E844341-8262-40E7-A155-47B65C3951A5}" srcOrd="0" destOrd="0" presId="urn:microsoft.com/office/officeart/2005/8/layout/orgChart1"/>
    <dgm:cxn modelId="{9BB283FE-CA0D-4E71-B92A-64B0476ED0BF}" type="presParOf" srcId="{D9C04C13-77CE-412A-8754-40D46275E2A4}" destId="{32A6C4BD-4C3D-41EB-A399-3BDE9EA41EDE}" srcOrd="1" destOrd="0" presId="urn:microsoft.com/office/officeart/2005/8/layout/orgChart1"/>
    <dgm:cxn modelId="{D1B9F46F-C5E1-41F7-B561-FC53466B3AB1}" type="presParOf" srcId="{32A6C4BD-4C3D-41EB-A399-3BDE9EA41EDE}" destId="{0F0C579B-9739-4C66-87A5-A388B97776B4}" srcOrd="0" destOrd="0" presId="urn:microsoft.com/office/officeart/2005/8/layout/orgChart1"/>
    <dgm:cxn modelId="{4A9D0031-BD37-49B1-971D-8EDA689751AD}" type="presParOf" srcId="{0F0C579B-9739-4C66-87A5-A388B97776B4}" destId="{B13E0005-627E-438F-B580-5ABF5E93A207}" srcOrd="0" destOrd="0" presId="urn:microsoft.com/office/officeart/2005/8/layout/orgChart1"/>
    <dgm:cxn modelId="{20142C81-3C51-4349-86FF-7C6DA2CCE17C}" type="presParOf" srcId="{0F0C579B-9739-4C66-87A5-A388B97776B4}" destId="{76D1B542-98F7-4606-82BA-1F067B53B664}" srcOrd="1" destOrd="0" presId="urn:microsoft.com/office/officeart/2005/8/layout/orgChart1"/>
    <dgm:cxn modelId="{67421F93-4C49-4196-B724-C564BA39BD9E}" type="presParOf" srcId="{32A6C4BD-4C3D-41EB-A399-3BDE9EA41EDE}" destId="{6E2E2ED6-E0F6-44A6-B558-C9DC1D46E02C}" srcOrd="1" destOrd="0" presId="urn:microsoft.com/office/officeart/2005/8/layout/orgChart1"/>
    <dgm:cxn modelId="{AA935B90-C1D5-4005-BF93-AA55A6315F3D}" type="presParOf" srcId="{32A6C4BD-4C3D-41EB-A399-3BDE9EA41EDE}" destId="{BCB19061-67A8-460D-9B1F-E9B2FB96638E}" srcOrd="2" destOrd="0" presId="urn:microsoft.com/office/officeart/2005/8/layout/orgChart1"/>
    <dgm:cxn modelId="{12E79001-C65C-486C-ADE1-0CAC9D3300F2}" type="presParOf" srcId="{FBEA8D9F-5C2D-4FB9-8A62-EF2C800DBC5C}" destId="{B395DD22-B5A5-4704-875A-E67647924EBF}" srcOrd="2" destOrd="0" presId="urn:microsoft.com/office/officeart/2005/8/layout/orgChart1"/>
    <dgm:cxn modelId="{BBCBBE24-674D-4C47-8E3C-64C4F1CB3D2B}" type="presParOf" srcId="{F941BD68-E2A3-43D2-92CC-560CF6261229}" destId="{9DD9FF37-1EC7-44BD-A5CB-13F2739762B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844341-8262-40E7-A155-47B65C3951A5}">
      <dsp:nvSpPr>
        <dsp:cNvPr id="0" name=""/>
        <dsp:cNvSpPr/>
      </dsp:nvSpPr>
      <dsp:spPr>
        <a:xfrm>
          <a:off x="5494316" y="2851922"/>
          <a:ext cx="91440" cy="4947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47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874D05-D546-4FC3-8909-8F9A49A4B95E}">
      <dsp:nvSpPr>
        <dsp:cNvPr id="0" name=""/>
        <dsp:cNvSpPr/>
      </dsp:nvSpPr>
      <dsp:spPr>
        <a:xfrm>
          <a:off x="4114800" y="1179330"/>
          <a:ext cx="1425236" cy="494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355"/>
              </a:lnTo>
              <a:lnTo>
                <a:pt x="1425236" y="247355"/>
              </a:lnTo>
              <a:lnTo>
                <a:pt x="1425236" y="4947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17EA35-7099-4081-A6D1-133D0DA027EE}">
      <dsp:nvSpPr>
        <dsp:cNvPr id="0" name=""/>
        <dsp:cNvSpPr/>
      </dsp:nvSpPr>
      <dsp:spPr>
        <a:xfrm>
          <a:off x="2643843" y="2851922"/>
          <a:ext cx="91440" cy="49471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471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DFA234-C868-4D34-A605-5EAA32C80D09}">
      <dsp:nvSpPr>
        <dsp:cNvPr id="0" name=""/>
        <dsp:cNvSpPr/>
      </dsp:nvSpPr>
      <dsp:spPr>
        <a:xfrm>
          <a:off x="2689563" y="1179330"/>
          <a:ext cx="1425236" cy="494710"/>
        </a:xfrm>
        <a:custGeom>
          <a:avLst/>
          <a:gdLst/>
          <a:ahLst/>
          <a:cxnLst/>
          <a:rect l="0" t="0" r="0" b="0"/>
          <a:pathLst>
            <a:path>
              <a:moveTo>
                <a:pt x="1425236" y="0"/>
              </a:moveTo>
              <a:lnTo>
                <a:pt x="1425236" y="247355"/>
              </a:lnTo>
              <a:lnTo>
                <a:pt x="0" y="247355"/>
              </a:lnTo>
              <a:lnTo>
                <a:pt x="0" y="4947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DA0E5A-5C0C-424C-9742-06BCAF394A57}">
      <dsp:nvSpPr>
        <dsp:cNvPr id="0" name=""/>
        <dsp:cNvSpPr/>
      </dsp:nvSpPr>
      <dsp:spPr>
        <a:xfrm>
          <a:off x="2936918" y="1448"/>
          <a:ext cx="2355763" cy="1177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1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Grundbuchrecht</a:t>
          </a:r>
          <a:endParaRPr kumimoji="0" lang="de-DE" sz="11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2936918" y="1448"/>
        <a:ext cx="2355763" cy="1177881"/>
      </dsp:txXfrm>
    </dsp:sp>
    <dsp:sp modelId="{9FD11BCA-236E-435F-9FF2-1EC7E3B643A4}">
      <dsp:nvSpPr>
        <dsp:cNvPr id="0" name=""/>
        <dsp:cNvSpPr/>
      </dsp:nvSpPr>
      <dsp:spPr>
        <a:xfrm>
          <a:off x="1511681" y="1674040"/>
          <a:ext cx="2355763" cy="1177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1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Formelles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1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u.a. Grundbuchordnung (GBO)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1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 Verordnung zur Durchführung der GBO (GBV) </a:t>
          </a:r>
          <a:endParaRPr kumimoji="0" lang="de-DE" sz="11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1511681" y="1674040"/>
        <a:ext cx="2355763" cy="1177881"/>
      </dsp:txXfrm>
    </dsp:sp>
    <dsp:sp modelId="{FDCA1B06-92E7-42B0-8D5A-EA116E327768}">
      <dsp:nvSpPr>
        <dsp:cNvPr id="0" name=""/>
        <dsp:cNvSpPr/>
      </dsp:nvSpPr>
      <dsp:spPr>
        <a:xfrm>
          <a:off x="1511681" y="3346632"/>
          <a:ext cx="2355763" cy="1177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1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→ Einrichtung des Grundbuchs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1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→ Organisation der Grundbuchämter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1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→ Grundbucheinsichtrecht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1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→Verfahren in Grundbuchsachen</a:t>
          </a:r>
          <a:endParaRPr kumimoji="0" lang="de-DE" sz="11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1511681" y="3346632"/>
        <a:ext cx="2355763" cy="1177881"/>
      </dsp:txXfrm>
    </dsp:sp>
    <dsp:sp modelId="{5919FD9D-42F9-41D5-A22D-B13F722614F1}">
      <dsp:nvSpPr>
        <dsp:cNvPr id="0" name=""/>
        <dsp:cNvSpPr/>
      </dsp:nvSpPr>
      <dsp:spPr>
        <a:xfrm>
          <a:off x="4362155" y="1674040"/>
          <a:ext cx="2355763" cy="1177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1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Materielles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1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v.a.  §§ 873 ff BGB</a:t>
          </a:r>
          <a:endParaRPr kumimoji="0" lang="de-DE" sz="11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4362155" y="1674040"/>
        <a:ext cx="2355763" cy="1177881"/>
      </dsp:txXfrm>
    </dsp:sp>
    <dsp:sp modelId="{B13E0005-627E-438F-B580-5ABF5E93A207}">
      <dsp:nvSpPr>
        <dsp:cNvPr id="0" name=""/>
        <dsp:cNvSpPr/>
      </dsp:nvSpPr>
      <dsp:spPr>
        <a:xfrm>
          <a:off x="4362155" y="3346632"/>
          <a:ext cx="2355763" cy="11778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1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→ Wesen und Inhalt der an einem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1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    Grundstück möglichen Rechte: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1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    Voraussetzung für den Erwerb, für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1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    Belastungen, Änderungen und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1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    Aufhebung der Rechte;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de-DE" sz="1100" b="0" i="0" u="none" strike="noStrike" kern="1200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rPr>
            <a:t>    auch Sondergesetze: Erbbau RVO, WEG</a:t>
          </a:r>
          <a:endParaRPr kumimoji="0" lang="de-DE" sz="1100" b="0" i="0" u="none" strike="noStrike" kern="1200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endParaRPr>
        </a:p>
      </dsp:txBody>
      <dsp:txXfrm>
        <a:off x="4362155" y="3346632"/>
        <a:ext cx="2355763" cy="11778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5AED8-7998-43E6-A0BC-20957B583176}" type="datetimeFigureOut">
              <a:rPr lang="de-DE" smtClean="0"/>
              <a:t>04.04.2020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8526E-CCC4-44CF-8EE9-2BFA252345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2213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5AED8-7998-43E6-A0BC-20957B583176}" type="datetimeFigureOut">
              <a:rPr lang="de-DE" smtClean="0"/>
              <a:t>04.04.2020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8526E-CCC4-44CF-8EE9-2BFA252345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8292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5AED8-7998-43E6-A0BC-20957B583176}" type="datetimeFigureOut">
              <a:rPr lang="de-DE" smtClean="0"/>
              <a:t>04.04.2020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8526E-CCC4-44CF-8EE9-2BFA252345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73222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el, Inhal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508D398-A6DE-4100-87D1-16EA8A82F20B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4766931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e-DE" alt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FE90863-8B4E-4DFC-80CF-E99EE9AD5EFA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804823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5AED8-7998-43E6-A0BC-20957B583176}" type="datetimeFigureOut">
              <a:rPr lang="de-DE" smtClean="0"/>
              <a:t>04.04.2020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8526E-CCC4-44CF-8EE9-2BFA252345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364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5AED8-7998-43E6-A0BC-20957B583176}" type="datetimeFigureOut">
              <a:rPr lang="de-DE" smtClean="0"/>
              <a:t>04.04.2020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8526E-CCC4-44CF-8EE9-2BFA252345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0919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5AED8-7998-43E6-A0BC-20957B583176}" type="datetimeFigureOut">
              <a:rPr lang="de-DE" smtClean="0"/>
              <a:t>04.04.2020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8526E-CCC4-44CF-8EE9-2BFA252345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7116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5AED8-7998-43E6-A0BC-20957B583176}" type="datetimeFigureOut">
              <a:rPr lang="de-DE" smtClean="0"/>
              <a:t>04.04.2020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8526E-CCC4-44CF-8EE9-2BFA252345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572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5AED8-7998-43E6-A0BC-20957B583176}" type="datetimeFigureOut">
              <a:rPr lang="de-DE" smtClean="0"/>
              <a:t>04.04.2020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8526E-CCC4-44CF-8EE9-2BFA252345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13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5AED8-7998-43E6-A0BC-20957B583176}" type="datetimeFigureOut">
              <a:rPr lang="de-DE" smtClean="0"/>
              <a:t>04.04.2020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8526E-CCC4-44CF-8EE9-2BFA252345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7475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5AED8-7998-43E6-A0BC-20957B583176}" type="datetimeFigureOut">
              <a:rPr lang="de-DE" smtClean="0"/>
              <a:t>04.04.2020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8526E-CCC4-44CF-8EE9-2BFA252345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1079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5AED8-7998-43E6-A0BC-20957B583176}" type="datetimeFigureOut">
              <a:rPr lang="de-DE" smtClean="0"/>
              <a:t>04.04.2020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8526E-CCC4-44CF-8EE9-2BFA252345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7280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5AED8-7998-43E6-A0BC-20957B583176}" type="datetimeFigureOut">
              <a:rPr lang="de-DE" smtClean="0"/>
              <a:t>04.04.2020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8526E-CCC4-44CF-8EE9-2BFA252345B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1248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Unirep</a:t>
            </a:r>
            <a:r>
              <a:rPr lang="de-DE" smtClean="0"/>
              <a:t>: Grundbuch und Grundstückskauf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Professor Dr. Thomas </a:t>
            </a:r>
            <a:r>
              <a:rPr lang="de-DE" dirty="0" err="1" smtClean="0"/>
              <a:t>Hoeren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2287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59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B1ED5-DA8B-4957-A2D5-8FEADB8320E5}" type="slidenum">
              <a:rPr lang="de-DE" altLang="en-US"/>
              <a:pPr/>
              <a:t>11</a:t>
            </a:fld>
            <a:endParaRPr lang="de-DE" altLang="en-US"/>
          </a:p>
        </p:txBody>
      </p:sp>
      <p:pic>
        <p:nvPicPr>
          <p:cNvPr id="238596" name="Picture 4" descr="scan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836613"/>
            <a:ext cx="3168650" cy="49926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8599" name="Picture 7" descr="scan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11638" y="836613"/>
            <a:ext cx="2087562" cy="4968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38602" name="Picture 10" descr="scan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32588" y="836613"/>
            <a:ext cx="1946275" cy="49688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9183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Der Weg zum eigenen Grundstück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(Katasteramt)</a:t>
            </a:r>
          </a:p>
          <a:p>
            <a:r>
              <a:rPr lang="de-DE" dirty="0" smtClean="0"/>
              <a:t>Grundbuchamt: </a:t>
            </a:r>
          </a:p>
          <a:p>
            <a:pPr lvl="1"/>
            <a:r>
              <a:rPr lang="de-DE" dirty="0" smtClean="0"/>
              <a:t>Zur Einsicht berechtigt ist nur, wer ein berechtigtes Interesse darlegt (§ 12 GBO) z.B. Erwerbsinteressent im Rahmen konkreter Kaufvertragsverhandlungen</a:t>
            </a:r>
          </a:p>
          <a:p>
            <a:r>
              <a:rPr lang="de-DE" dirty="0" smtClean="0"/>
              <a:t>Bank: Finanzierung Bürgschaft, Grundpfandrechte</a:t>
            </a:r>
          </a:p>
          <a:p>
            <a:pPr lvl="1"/>
            <a:r>
              <a:rPr lang="de-DE" dirty="0" smtClean="0"/>
              <a:t>Unterwerfung unter die sofortige  Zwangsvollstreckung</a:t>
            </a:r>
          </a:p>
          <a:p>
            <a:r>
              <a:rPr lang="de-DE" dirty="0" smtClean="0"/>
              <a:t>Grundstückskaufvertrag plus Vormerkung</a:t>
            </a:r>
          </a:p>
          <a:p>
            <a:r>
              <a:rPr lang="de-DE" dirty="0" smtClean="0"/>
              <a:t>Auflassung und Eintragung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5698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Grundstückskaufvertrag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Notarielle Beurkundung (§ 311b Abs. 1, § 128)</a:t>
            </a:r>
          </a:p>
          <a:p>
            <a:r>
              <a:rPr lang="de-DE" dirty="0" smtClean="0"/>
              <a:t>Beurkundet werden alle Verträge, aus dem sich nach dem Willen der Parteien das schuldrechtliche Verpflichtungsgeschäft zusammensetzt -&gt; stehen und fallen</a:t>
            </a:r>
          </a:p>
          <a:p>
            <a:r>
              <a:rPr lang="de-DE" dirty="0" smtClean="0"/>
              <a:t>Inklusive Urkunden, Zeichnungen oder Abbildungen, auf die verwiesen wird</a:t>
            </a:r>
          </a:p>
          <a:p>
            <a:r>
              <a:rPr lang="de-DE" dirty="0" smtClean="0"/>
              <a:t>Auch für unwiderrufliche Vollmacht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3011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Was soll die notarielle Form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de-DE" sz="2100" b="1" u="sng" dirty="0" smtClean="0"/>
              <a:t>Zweck: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de-DE" sz="2100" b="1" u="sng" dirty="0" smtClean="0"/>
          </a:p>
          <a:p>
            <a:pPr>
              <a:lnSpc>
                <a:spcPct val="80000"/>
              </a:lnSpc>
            </a:pPr>
            <a:r>
              <a:rPr lang="de-DE" sz="2100" b="1" dirty="0" smtClean="0"/>
              <a:t>Warnfunktion:</a:t>
            </a:r>
          </a:p>
          <a:p>
            <a:pPr lvl="1">
              <a:lnSpc>
                <a:spcPct val="80000"/>
              </a:lnSpc>
            </a:pPr>
            <a:r>
              <a:rPr lang="de-DE" sz="2100" dirty="0" smtClean="0"/>
              <a:t>vor unüberlegten und übereilten Grundstücksgeschäften bewahren</a:t>
            </a:r>
          </a:p>
          <a:p>
            <a:pPr lvl="1">
              <a:lnSpc>
                <a:spcPct val="80000"/>
              </a:lnSpc>
            </a:pPr>
            <a:endParaRPr lang="de-DE" sz="2100" dirty="0" smtClean="0"/>
          </a:p>
          <a:p>
            <a:pPr>
              <a:lnSpc>
                <a:spcPct val="80000"/>
              </a:lnSpc>
            </a:pPr>
            <a:r>
              <a:rPr lang="de-DE" sz="2100" b="1" dirty="0" smtClean="0"/>
              <a:t>Schutzfunktion:</a:t>
            </a:r>
          </a:p>
          <a:p>
            <a:pPr lvl="1">
              <a:lnSpc>
                <a:spcPct val="80000"/>
              </a:lnSpc>
            </a:pPr>
            <a:r>
              <a:rPr lang="de-DE" sz="2100" dirty="0" smtClean="0"/>
              <a:t>sachkundige Beratung und Belehrung des Notars sichern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endParaRPr lang="de-DE" sz="2100" dirty="0" smtClean="0"/>
          </a:p>
          <a:p>
            <a:pPr>
              <a:lnSpc>
                <a:spcPct val="80000"/>
              </a:lnSpc>
            </a:pPr>
            <a:r>
              <a:rPr lang="de-DE" sz="2100" b="1" dirty="0" smtClean="0"/>
              <a:t>Richtigkeitsgewähr: </a:t>
            </a:r>
          </a:p>
          <a:p>
            <a:pPr lvl="1">
              <a:lnSpc>
                <a:spcPct val="80000"/>
              </a:lnSpc>
            </a:pPr>
            <a:r>
              <a:rPr lang="de-DE" sz="2100" dirty="0" smtClean="0"/>
              <a:t>sicherstellen, dass der Wille der Beteiligten richtig, vollständig und rechtswirksam niedergelegt wird </a:t>
            </a:r>
            <a:endParaRPr lang="de-DE" sz="2100" b="1" dirty="0" smtClean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326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Grundstückskaufvertrag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Mündlich vereinbarter höherer Kaufpreis</a:t>
            </a:r>
          </a:p>
          <a:p>
            <a:pPr lvl="1"/>
            <a:r>
              <a:rPr lang="de-DE" dirty="0" smtClean="0"/>
              <a:t>Beurkundend der Kaufpreis Scheingeschäft nach § 117; verdecktes Geschäft nach § 117 Abs. 2 verstößt gegen die Formvorschriften</a:t>
            </a:r>
          </a:p>
          <a:p>
            <a:r>
              <a:rPr lang="de-DE" dirty="0" smtClean="0"/>
              <a:t>Versehentlich falsches beurkundet</a:t>
            </a:r>
          </a:p>
          <a:p>
            <a:pPr lvl="1"/>
            <a:r>
              <a:rPr lang="de-DE" dirty="0" smtClean="0"/>
              <a:t>Falsa </a:t>
            </a:r>
            <a:r>
              <a:rPr lang="de-DE" dirty="0" err="1" smtClean="0"/>
              <a:t>demonstratio</a:t>
            </a:r>
            <a:endParaRPr lang="de-DE" dirty="0" smtClean="0"/>
          </a:p>
          <a:p>
            <a:pPr lvl="1"/>
            <a:r>
              <a:rPr lang="de-DE" dirty="0"/>
              <a:t> </a:t>
            </a:r>
            <a:r>
              <a:rPr lang="de-DE" dirty="0" smtClean="0"/>
              <a:t>trotz falscher Form wahrer Wille zu erforschen; Andeutungstheorie</a:t>
            </a:r>
          </a:p>
          <a:p>
            <a:r>
              <a:rPr lang="de-DE" dirty="0" smtClean="0"/>
              <a:t>Nicht vergessen: Heilungsmöglichkeit nach 311 B Abs. 1 Satz zwei – Auflassung und Eintragung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842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Grundstückskaufvertrag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Büroangestellte des Notars mit Vollmacht für die Auflassung</a:t>
            </a:r>
          </a:p>
          <a:p>
            <a:pPr lvl="1"/>
            <a:r>
              <a:rPr lang="de-DE" dirty="0" smtClean="0"/>
              <a:t>Warum?</a:t>
            </a:r>
          </a:p>
          <a:p>
            <a:pPr lvl="1"/>
            <a:r>
              <a:rPr lang="de-DE" dirty="0" smtClean="0"/>
              <a:t>Warum von § 181 befreit?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9729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Sonderfall Bauträgervertrag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 dirty="0" smtClean="0"/>
              <a:t>Ein Unternehmen baut z.B. ein Eigenheim im eigenen Namen und für eigene Rechnung und verkauft/übereignet das fertige Objekt, samt Grundstück dem Käufer.</a:t>
            </a:r>
            <a:endParaRPr lang="de-DE" b="1" dirty="0" smtClean="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de-DE" b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de-DE" b="1" dirty="0" smtClean="0"/>
              <a:t>	-&gt;  </a:t>
            </a:r>
            <a:r>
              <a:rPr lang="de-DE" dirty="0" smtClean="0"/>
              <a:t>Der Bauträger darf Gelder des Käufers erst annehmen, wenn folgende Bedingungen 	erfüllt sind (§ 3 Abs. 1-2 MaBV):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9095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Bedingungen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80000"/>
              </a:lnSpc>
            </a:pPr>
            <a:r>
              <a:rPr lang="de-DE" dirty="0" smtClean="0"/>
              <a:t>Baugenehmigung ist erteilt, </a:t>
            </a:r>
          </a:p>
          <a:p>
            <a:pPr>
              <a:lnSpc>
                <a:spcPct val="80000"/>
              </a:lnSpc>
            </a:pPr>
            <a:endParaRPr lang="de-DE" dirty="0" smtClean="0"/>
          </a:p>
          <a:p>
            <a:pPr>
              <a:lnSpc>
                <a:spcPct val="80000"/>
              </a:lnSpc>
            </a:pPr>
            <a:r>
              <a:rPr lang="de-DE" dirty="0" smtClean="0"/>
              <a:t>Kaufvertrag ist rechtswirksam,</a:t>
            </a:r>
          </a:p>
          <a:p>
            <a:pPr>
              <a:lnSpc>
                <a:spcPct val="80000"/>
              </a:lnSpc>
            </a:pPr>
            <a:endParaRPr lang="de-DE" dirty="0" smtClean="0"/>
          </a:p>
          <a:p>
            <a:pPr>
              <a:lnSpc>
                <a:spcPct val="80000"/>
              </a:lnSpc>
            </a:pPr>
            <a:r>
              <a:rPr lang="de-DE" dirty="0" smtClean="0"/>
              <a:t>Eintragung einer Auflassungsvormerkung im Grundbuch für den Käufer</a:t>
            </a:r>
          </a:p>
          <a:p>
            <a:pPr>
              <a:lnSpc>
                <a:spcPct val="80000"/>
              </a:lnSpc>
            </a:pPr>
            <a:endParaRPr lang="de-DE" dirty="0" smtClean="0"/>
          </a:p>
          <a:p>
            <a:pPr>
              <a:lnSpc>
                <a:spcPct val="80000"/>
              </a:lnSpc>
            </a:pPr>
            <a:r>
              <a:rPr lang="de-DE" dirty="0" smtClean="0"/>
              <a:t>wenn das Grundstück mit einem Grundpfandrecht zugunsten der den Bau finanzierenden Bank des Bauträgers belastet ist: die Freigabe aus dieser Belastung muss gesichert sein.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de-DE" dirty="0" smtClean="0"/>
              <a:t>Fälligkeit des Kaufpreises in Raten entsprechend dem Baufortschritt (§ 3 Abs. 2 MaBV).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36238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liennummernplatzhalt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DD8C4-F30B-4922-8C26-81F382FA6C61}" type="slidenum">
              <a:rPr lang="de-DE" altLang="en-US"/>
              <a:pPr/>
              <a:t>19</a:t>
            </a:fld>
            <a:endParaRPr lang="de-DE" altLang="en-US"/>
          </a:p>
        </p:txBody>
      </p:sp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3562"/>
          </a:xfrm>
        </p:spPr>
        <p:txBody>
          <a:bodyPr/>
          <a:lstStyle/>
          <a:p>
            <a:r>
              <a:rPr lang="de-DE" sz="2500" b="1" dirty="0" smtClean="0">
                <a:latin typeface="Arial" charset="0"/>
              </a:rPr>
              <a:t>Übergang </a:t>
            </a:r>
            <a:r>
              <a:rPr lang="de-DE" sz="2500" b="1" dirty="0">
                <a:latin typeface="Arial" charset="0"/>
              </a:rPr>
              <a:t>von Besitz, Nutzen, Lasten, Gefahr</a:t>
            </a:r>
          </a:p>
        </p:txBody>
      </p:sp>
      <p:pic>
        <p:nvPicPr>
          <p:cNvPr id="182278" name="Picture 6" descr="tue4aie3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1628775"/>
            <a:ext cx="1514475" cy="148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2280" name="Picture 8" descr="yrubbxm0[1]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53313" y="1700213"/>
            <a:ext cx="979487" cy="1562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2283" name="Picture 11" descr="lyvdl3zr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52863" y="1989138"/>
            <a:ext cx="1485900" cy="11144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2285" name="Text Box 13"/>
          <p:cNvSpPr txBox="1">
            <a:spLocks noChangeArrowheads="1"/>
          </p:cNvSpPr>
          <p:nvPr/>
        </p:nvSpPr>
        <p:spPr bwMode="auto">
          <a:xfrm>
            <a:off x="2341563" y="1557338"/>
            <a:ext cx="43910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/>
              <a:t>Übergabe des Grundstückes § 446 BGB</a:t>
            </a:r>
          </a:p>
        </p:txBody>
      </p:sp>
      <p:sp>
        <p:nvSpPr>
          <p:cNvPr id="182287" name="AutoShape 15"/>
          <p:cNvSpPr>
            <a:spLocks noChangeArrowheads="1"/>
          </p:cNvSpPr>
          <p:nvPr/>
        </p:nvSpPr>
        <p:spPr bwMode="auto">
          <a:xfrm rot="16200000">
            <a:off x="4645026" y="-1323975"/>
            <a:ext cx="214312" cy="5113337"/>
          </a:xfrm>
          <a:prstGeom prst="curvedLeftArrow">
            <a:avLst>
              <a:gd name="adj1" fmla="val 526230"/>
              <a:gd name="adj2" fmla="val 1003417"/>
              <a:gd name="adj3" fmla="val 33333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2288" name="Line 16"/>
          <p:cNvSpPr>
            <a:spLocks noChangeShapeType="1"/>
          </p:cNvSpPr>
          <p:nvPr/>
        </p:nvSpPr>
        <p:spPr bwMode="auto">
          <a:xfrm>
            <a:off x="2125663" y="2492375"/>
            <a:ext cx="1366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2289" name="Line 17"/>
          <p:cNvSpPr>
            <a:spLocks noChangeShapeType="1"/>
          </p:cNvSpPr>
          <p:nvPr/>
        </p:nvSpPr>
        <p:spPr bwMode="auto">
          <a:xfrm flipH="1">
            <a:off x="5510213" y="2492375"/>
            <a:ext cx="1222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2290" name="Rectangle 18"/>
          <p:cNvSpPr>
            <a:spLocks noChangeArrowheads="1"/>
          </p:cNvSpPr>
          <p:nvPr/>
        </p:nvSpPr>
        <p:spPr bwMode="auto">
          <a:xfrm>
            <a:off x="2843213" y="3429000"/>
            <a:ext cx="3457575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= Besitz, § 854 BGB </a:t>
            </a:r>
          </a:p>
          <a:p>
            <a:pPr algn="ctr"/>
            <a:r>
              <a:rPr lang="de-DE"/>
              <a:t>tatsächliche Sachherrschaft</a:t>
            </a:r>
          </a:p>
        </p:txBody>
      </p:sp>
      <p:sp>
        <p:nvSpPr>
          <p:cNvPr id="182291" name="Line 19"/>
          <p:cNvSpPr>
            <a:spLocks noChangeShapeType="1"/>
          </p:cNvSpPr>
          <p:nvPr/>
        </p:nvSpPr>
        <p:spPr bwMode="auto">
          <a:xfrm>
            <a:off x="4500563" y="3068638"/>
            <a:ext cx="0" cy="361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2292" name="Line 20"/>
          <p:cNvSpPr>
            <a:spLocks noChangeShapeType="1"/>
          </p:cNvSpPr>
          <p:nvPr/>
        </p:nvSpPr>
        <p:spPr bwMode="auto">
          <a:xfrm>
            <a:off x="4500563" y="4076700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2293" name="Line 21"/>
          <p:cNvSpPr>
            <a:spLocks noChangeShapeType="1"/>
          </p:cNvSpPr>
          <p:nvPr/>
        </p:nvSpPr>
        <p:spPr bwMode="auto">
          <a:xfrm>
            <a:off x="755650" y="4365625"/>
            <a:ext cx="6624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2297" name="Text Box 25"/>
          <p:cNvSpPr txBox="1">
            <a:spLocks noChangeArrowheads="1"/>
          </p:cNvSpPr>
          <p:nvPr/>
        </p:nvSpPr>
        <p:spPr bwMode="auto">
          <a:xfrm>
            <a:off x="323850" y="4724400"/>
            <a:ext cx="23764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>
                <a:solidFill>
                  <a:schemeClr val="accent1"/>
                </a:solidFill>
              </a:rPr>
              <a:t>Nutzen</a:t>
            </a:r>
          </a:p>
          <a:p>
            <a:r>
              <a:rPr lang="de-DE"/>
              <a:t>§ 100 BGB </a:t>
            </a:r>
          </a:p>
          <a:p>
            <a:r>
              <a:rPr lang="de-DE"/>
              <a:t>z.B. Mieteinnahmen</a:t>
            </a:r>
          </a:p>
        </p:txBody>
      </p:sp>
      <p:sp>
        <p:nvSpPr>
          <p:cNvPr id="182298" name="Text Box 26"/>
          <p:cNvSpPr txBox="1">
            <a:spLocks noChangeArrowheads="1"/>
          </p:cNvSpPr>
          <p:nvPr/>
        </p:nvSpPr>
        <p:spPr bwMode="auto">
          <a:xfrm>
            <a:off x="3348038" y="4652963"/>
            <a:ext cx="223361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>
                <a:solidFill>
                  <a:schemeClr val="accent1"/>
                </a:solidFill>
              </a:rPr>
              <a:t>Lasten</a:t>
            </a:r>
          </a:p>
          <a:p>
            <a:r>
              <a:rPr lang="de-DE"/>
              <a:t>§ 103 BGB </a:t>
            </a:r>
          </a:p>
          <a:p>
            <a:r>
              <a:rPr lang="de-DE"/>
              <a:t>z.B. Grundsteuern, </a:t>
            </a:r>
          </a:p>
          <a:p>
            <a:r>
              <a:rPr lang="de-DE"/>
              <a:t>Abwassergebühren</a:t>
            </a:r>
          </a:p>
        </p:txBody>
      </p:sp>
      <p:sp>
        <p:nvSpPr>
          <p:cNvPr id="182299" name="Text Box 27"/>
          <p:cNvSpPr txBox="1">
            <a:spLocks noChangeArrowheads="1"/>
          </p:cNvSpPr>
          <p:nvPr/>
        </p:nvSpPr>
        <p:spPr bwMode="auto">
          <a:xfrm>
            <a:off x="6011863" y="4724400"/>
            <a:ext cx="29876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de-DE">
                <a:solidFill>
                  <a:schemeClr val="accent1"/>
                </a:solidFill>
              </a:rPr>
              <a:t>Gefahr</a:t>
            </a:r>
          </a:p>
          <a:p>
            <a:r>
              <a:rPr lang="de-DE"/>
              <a:t>= Risiko der zufälligen Ver-schlechterung / Zerstörung</a:t>
            </a:r>
          </a:p>
        </p:txBody>
      </p:sp>
      <p:sp>
        <p:nvSpPr>
          <p:cNvPr id="182308" name="Line 36"/>
          <p:cNvSpPr>
            <a:spLocks noChangeShapeType="1"/>
          </p:cNvSpPr>
          <p:nvPr/>
        </p:nvSpPr>
        <p:spPr bwMode="auto">
          <a:xfrm>
            <a:off x="755650" y="436562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2309" name="Line 37"/>
          <p:cNvSpPr>
            <a:spLocks noChangeShapeType="1"/>
          </p:cNvSpPr>
          <p:nvPr/>
        </p:nvSpPr>
        <p:spPr bwMode="auto">
          <a:xfrm>
            <a:off x="4500563" y="436562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2310" name="Line 38"/>
          <p:cNvSpPr>
            <a:spLocks noChangeShapeType="1"/>
          </p:cNvSpPr>
          <p:nvPr/>
        </p:nvSpPr>
        <p:spPr bwMode="auto">
          <a:xfrm>
            <a:off x="7380288" y="4365625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248595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Grundbuch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Unterscheiden Grundbuch und Katasteramt</a:t>
            </a:r>
          </a:p>
          <a:p>
            <a:r>
              <a:rPr lang="de-DE" dirty="0" smtClean="0"/>
              <a:t>Öffentliches Register</a:t>
            </a:r>
          </a:p>
          <a:p>
            <a:r>
              <a:rPr lang="de-DE" dirty="0" smtClean="0"/>
              <a:t>Rechtscheinträger beim Gutglaubenserwerb (Paragraf 892 Abs. 1)</a:t>
            </a:r>
          </a:p>
          <a:p>
            <a:r>
              <a:rPr lang="de-DE" dirty="0" smtClean="0"/>
              <a:t>Eintragungsfähig:</a:t>
            </a:r>
          </a:p>
          <a:p>
            <a:pPr lvl="1"/>
            <a:r>
              <a:rPr lang="de-DE" dirty="0" smtClean="0"/>
              <a:t>Rechte am Grundstück</a:t>
            </a:r>
          </a:p>
          <a:p>
            <a:pPr lvl="1"/>
            <a:r>
              <a:rPr lang="de-DE" dirty="0" smtClean="0"/>
              <a:t>Dingliche Rechte (zum Beispiel Pfandrechte)</a:t>
            </a:r>
          </a:p>
          <a:p>
            <a:pPr lvl="1"/>
            <a:r>
              <a:rPr lang="de-DE" dirty="0" smtClean="0"/>
              <a:t>Relative Verfügungsbeschränkungen (zum Beispiel Insolvenz)</a:t>
            </a:r>
          </a:p>
          <a:p>
            <a:pPr lvl="1"/>
            <a:r>
              <a:rPr lang="de-DE" dirty="0" smtClean="0"/>
              <a:t>Widerspruch</a:t>
            </a:r>
          </a:p>
          <a:p>
            <a:pPr lvl="1"/>
            <a:r>
              <a:rPr lang="de-DE" dirty="0" smtClean="0"/>
              <a:t>Vormerkung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79518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9743-6498-4956-A775-4EA37254FCC6}" type="slidenum">
              <a:rPr lang="de-DE" altLang="en-US"/>
              <a:pPr/>
              <a:t>20</a:t>
            </a:fld>
            <a:endParaRPr lang="de-DE" altLang="en-US"/>
          </a:p>
        </p:txBody>
      </p:sp>
      <p:sp>
        <p:nvSpPr>
          <p:cNvPr id="5161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>
                <a:solidFill>
                  <a:schemeClr val="tx1"/>
                </a:solidFill>
                <a:latin typeface="Arial" charset="0"/>
              </a:rPr>
              <a:t/>
            </a:r>
            <a:br>
              <a:rPr lang="de-DE" sz="2400">
                <a:solidFill>
                  <a:schemeClr val="tx1"/>
                </a:solidFill>
                <a:latin typeface="Arial" charset="0"/>
              </a:rPr>
            </a:br>
            <a:r>
              <a:rPr lang="de-DE" sz="2400" b="1">
                <a:solidFill>
                  <a:schemeClr val="tx1"/>
                </a:solidFill>
                <a:latin typeface="Arial" charset="0"/>
              </a:rPr>
              <a:t>Besitzübergang</a:t>
            </a:r>
          </a:p>
        </p:txBody>
      </p:sp>
      <p:sp>
        <p:nvSpPr>
          <p:cNvPr id="516100" name="Text Box 4"/>
          <p:cNvSpPr txBox="1"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786688" cy="1973263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de-DE" sz="2100">
                <a:cs typeface="Arial" charset="0"/>
              </a:rPr>
              <a:t>≠</a:t>
            </a:r>
            <a:r>
              <a:rPr lang="de-DE" sz="1900"/>
              <a:t>  Eigentumsübergang, der häufig erst zu einem späteren Zeitpunkt</a:t>
            </a:r>
          </a:p>
          <a:p>
            <a:pPr>
              <a:buFont typeface="Wingdings" pitchFamily="2" charset="2"/>
              <a:buNone/>
            </a:pPr>
            <a:r>
              <a:rPr lang="de-DE" sz="1900"/>
              <a:t>    eintritt</a:t>
            </a:r>
          </a:p>
          <a:p>
            <a:endParaRPr lang="de-DE" sz="1900"/>
          </a:p>
          <a:p>
            <a:pPr>
              <a:buFont typeface="Wingdings" pitchFamily="2" charset="2"/>
              <a:buNone/>
            </a:pPr>
            <a:r>
              <a:rPr lang="de-DE" sz="1900"/>
              <a:t>hat Bedeutung für Afa/ Sonderausgaben: maßgeblich ist das Erlangen</a:t>
            </a:r>
          </a:p>
          <a:p>
            <a:pPr>
              <a:buFont typeface="Wingdings" pitchFamily="2" charset="2"/>
              <a:buNone/>
            </a:pPr>
            <a:r>
              <a:rPr lang="de-DE" sz="1900"/>
              <a:t>der wirtschaftlichen Verfügungsmacht.</a:t>
            </a:r>
          </a:p>
          <a:p>
            <a:pPr>
              <a:spcBef>
                <a:spcPct val="50000"/>
              </a:spcBef>
              <a:buClrTx/>
              <a:buSzTx/>
              <a:buFontTx/>
              <a:buNone/>
            </a:pPr>
            <a:endParaRPr lang="de-DE" sz="1900"/>
          </a:p>
        </p:txBody>
      </p:sp>
      <p:pic>
        <p:nvPicPr>
          <p:cNvPr id="516101" name="Picture 5" descr="ecbleoic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73363" y="4005263"/>
            <a:ext cx="3238500" cy="18319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1035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0F825-2806-4B06-8FAE-13B42F211458}" type="slidenum">
              <a:rPr lang="de-DE" altLang="en-US"/>
              <a:pPr/>
              <a:t>21</a:t>
            </a:fld>
            <a:endParaRPr lang="de-DE" altLang="en-US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3562"/>
          </a:xfrm>
        </p:spPr>
        <p:txBody>
          <a:bodyPr/>
          <a:lstStyle/>
          <a:p>
            <a:r>
              <a:rPr lang="de-DE" sz="2500" b="1" dirty="0" smtClean="0">
                <a:latin typeface="Arial" charset="0"/>
              </a:rPr>
              <a:t>Kosten </a:t>
            </a:r>
            <a:r>
              <a:rPr lang="de-DE" sz="2500" b="1" dirty="0">
                <a:latin typeface="Arial" charset="0"/>
              </a:rPr>
              <a:t>und Steuern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765175"/>
            <a:ext cx="8229600" cy="51498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de-DE" sz="1800"/>
              <a:t>i.d.R., trägt</a:t>
            </a:r>
          </a:p>
          <a:p>
            <a:pPr algn="ctr">
              <a:buFont typeface="Wingdings" pitchFamily="2" charset="2"/>
              <a:buNone/>
            </a:pPr>
            <a:r>
              <a:rPr lang="de-DE" sz="2100" u="sng"/>
              <a:t>Käufer</a:t>
            </a:r>
            <a:r>
              <a:rPr lang="de-DE" sz="2100"/>
              <a:t>					</a:t>
            </a:r>
            <a:r>
              <a:rPr lang="de-DE" sz="2100" u="sng"/>
              <a:t>Verkäufer</a:t>
            </a:r>
          </a:p>
          <a:p>
            <a:pPr>
              <a:buFontTx/>
              <a:buChar char="-"/>
            </a:pPr>
            <a:endParaRPr lang="de-DE" sz="2100"/>
          </a:p>
        </p:txBody>
      </p:sp>
      <p:sp>
        <p:nvSpPr>
          <p:cNvPr id="184324" name="Line 4"/>
          <p:cNvSpPr>
            <a:spLocks noChangeShapeType="1"/>
          </p:cNvSpPr>
          <p:nvPr/>
        </p:nvSpPr>
        <p:spPr bwMode="auto">
          <a:xfrm>
            <a:off x="2051050" y="1125538"/>
            <a:ext cx="46085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4327" name="Line 7"/>
          <p:cNvSpPr>
            <a:spLocks noChangeShapeType="1"/>
          </p:cNvSpPr>
          <p:nvPr/>
        </p:nvSpPr>
        <p:spPr bwMode="auto">
          <a:xfrm>
            <a:off x="1979613" y="15573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4328" name="Line 8"/>
          <p:cNvSpPr>
            <a:spLocks noChangeShapeType="1"/>
          </p:cNvSpPr>
          <p:nvPr/>
        </p:nvSpPr>
        <p:spPr bwMode="auto">
          <a:xfrm>
            <a:off x="6805613" y="15573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4329" name="Text Box 9"/>
          <p:cNvSpPr txBox="1">
            <a:spLocks noChangeArrowheads="1"/>
          </p:cNvSpPr>
          <p:nvPr/>
        </p:nvSpPr>
        <p:spPr bwMode="auto">
          <a:xfrm>
            <a:off x="323850" y="1773238"/>
            <a:ext cx="381635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de-DE" sz="1700"/>
              <a:t> Kosten der Beurkundung des </a:t>
            </a:r>
          </a:p>
          <a:p>
            <a:pPr>
              <a:buClr>
                <a:schemeClr val="accent1"/>
              </a:buClr>
              <a:buFont typeface="Wingdings" pitchFamily="2" charset="2"/>
              <a:buNone/>
            </a:pPr>
            <a:r>
              <a:rPr lang="de-DE" sz="1700"/>
              <a:t>    Kaufvertrages, § 448 BGB</a:t>
            </a: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de-DE" sz="1700"/>
              <a:t> Kosten der Genehmigung und   </a:t>
            </a:r>
          </a:p>
          <a:p>
            <a:pPr>
              <a:buClr>
                <a:schemeClr val="accent1"/>
              </a:buClr>
              <a:buFont typeface="Wingdings" pitchFamily="2" charset="2"/>
              <a:buNone/>
            </a:pPr>
            <a:r>
              <a:rPr lang="de-DE" sz="1700"/>
              <a:t>    Erklärungen, die für Wirksamkeit</a:t>
            </a:r>
          </a:p>
          <a:p>
            <a:pPr>
              <a:buClr>
                <a:schemeClr val="accent1"/>
              </a:buClr>
              <a:buFont typeface="Wingdings" pitchFamily="2" charset="2"/>
              <a:buNone/>
            </a:pPr>
            <a:r>
              <a:rPr lang="de-DE" sz="1700"/>
              <a:t>    des Kaufvertrages (Genehmigung)</a:t>
            </a:r>
          </a:p>
          <a:p>
            <a:pPr>
              <a:buClr>
                <a:schemeClr val="accent1"/>
              </a:buClr>
              <a:buFont typeface="Wingdings" pitchFamily="2" charset="2"/>
              <a:buNone/>
            </a:pPr>
            <a:r>
              <a:rPr lang="de-DE" sz="1700"/>
              <a:t>    bzw. seinen Bestand (Nichtaus-</a:t>
            </a:r>
          </a:p>
          <a:p>
            <a:pPr>
              <a:buClr>
                <a:schemeClr val="accent1"/>
              </a:buClr>
              <a:buFont typeface="Wingdings" pitchFamily="2" charset="2"/>
              <a:buNone/>
            </a:pPr>
            <a:r>
              <a:rPr lang="de-DE" sz="1700"/>
              <a:t>    übung eines Vorkaufsrechts) </a:t>
            </a:r>
          </a:p>
          <a:p>
            <a:pPr>
              <a:buClr>
                <a:schemeClr val="accent1"/>
              </a:buClr>
              <a:buFont typeface="Wingdings" pitchFamily="2" charset="2"/>
              <a:buNone/>
            </a:pPr>
            <a:r>
              <a:rPr lang="de-DE" sz="1700"/>
              <a:t>    erforderlich sind </a:t>
            </a: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de-DE" sz="1700"/>
              <a:t> Kosten der Auflassung, § 448 BGB</a:t>
            </a: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de-DE" sz="1700"/>
              <a:t> Kosten der Eintragung, § 448 BGB</a:t>
            </a: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de-DE" sz="1700"/>
              <a:t> Kosten für Bestellung von</a:t>
            </a:r>
          </a:p>
          <a:p>
            <a:pPr>
              <a:buClr>
                <a:schemeClr val="accent1"/>
              </a:buClr>
              <a:buFont typeface="Wingdings" pitchFamily="2" charset="2"/>
              <a:buNone/>
            </a:pPr>
            <a:r>
              <a:rPr lang="de-DE" sz="1700"/>
              <a:t>    Grundschulden/ Hypotheken zur</a:t>
            </a:r>
          </a:p>
          <a:p>
            <a:pPr>
              <a:buClr>
                <a:schemeClr val="accent1"/>
              </a:buClr>
              <a:buFont typeface="Wingdings" pitchFamily="2" charset="2"/>
              <a:buNone/>
            </a:pPr>
            <a:r>
              <a:rPr lang="de-DE" sz="1700"/>
              <a:t>    Kaufpreisfinanzierung</a:t>
            </a: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de-DE" sz="1700"/>
              <a:t> Grunderwerbssteuer (=3,5% des </a:t>
            </a:r>
          </a:p>
          <a:p>
            <a:pPr>
              <a:buClr>
                <a:schemeClr val="accent1"/>
              </a:buClr>
              <a:buFont typeface="Wingdings" pitchFamily="2" charset="2"/>
              <a:buNone/>
            </a:pPr>
            <a:r>
              <a:rPr lang="de-DE" sz="1700"/>
              <a:t>    Kaufpreises, § 11 GrEStG)</a:t>
            </a:r>
          </a:p>
          <a:p>
            <a:pPr>
              <a:spcBef>
                <a:spcPct val="50000"/>
              </a:spcBef>
            </a:pPr>
            <a:endParaRPr lang="de-DE" sz="1700"/>
          </a:p>
        </p:txBody>
      </p:sp>
      <p:sp>
        <p:nvSpPr>
          <p:cNvPr id="184330" name="Text Box 10"/>
          <p:cNvSpPr txBox="1">
            <a:spLocks noChangeArrowheads="1"/>
          </p:cNvSpPr>
          <p:nvPr/>
        </p:nvSpPr>
        <p:spPr bwMode="auto">
          <a:xfrm>
            <a:off x="5364163" y="1989138"/>
            <a:ext cx="302418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de-DE"/>
              <a:t> Kosten für Vermessung</a:t>
            </a:r>
          </a:p>
          <a:p>
            <a:pPr>
              <a:buClr>
                <a:schemeClr val="accent1"/>
              </a:buClr>
              <a:buFont typeface="Wingdings" pitchFamily="2" charset="2"/>
              <a:buChar char="v"/>
            </a:pPr>
            <a:r>
              <a:rPr lang="de-DE"/>
              <a:t> Kosten für Löschung von</a:t>
            </a:r>
          </a:p>
          <a:p>
            <a:pPr>
              <a:buClr>
                <a:schemeClr val="accent1"/>
              </a:buClr>
              <a:buFont typeface="Wingdings" pitchFamily="2" charset="2"/>
              <a:buNone/>
            </a:pPr>
            <a:r>
              <a:rPr lang="de-DE"/>
              <a:t>    Belastungen, die der</a:t>
            </a:r>
          </a:p>
          <a:p>
            <a:pPr>
              <a:buClr>
                <a:schemeClr val="accent1"/>
              </a:buClr>
              <a:buFont typeface="Wingdings" pitchFamily="2" charset="2"/>
              <a:buNone/>
            </a:pPr>
            <a:r>
              <a:rPr lang="de-DE"/>
              <a:t>    Käufer nicht übernimmt</a:t>
            </a:r>
          </a:p>
        </p:txBody>
      </p:sp>
      <p:sp>
        <p:nvSpPr>
          <p:cNvPr id="184331" name="Text Box 11"/>
          <p:cNvSpPr txBox="1">
            <a:spLocks noChangeArrowheads="1"/>
          </p:cNvSpPr>
          <p:nvPr/>
        </p:nvSpPr>
        <p:spPr bwMode="auto">
          <a:xfrm>
            <a:off x="4787900" y="3933825"/>
            <a:ext cx="3816350" cy="1165225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700"/>
              <a:t>An weiteren Kosten können anfallen: Maklerprovision, öffentliche und private Erschließungskosten bei unbebauten Grundstücken.</a:t>
            </a:r>
          </a:p>
        </p:txBody>
      </p:sp>
    </p:spTree>
    <p:extLst>
      <p:ext uri="{BB962C8B-B14F-4D97-AF65-F5344CB8AC3E}">
        <p14:creationId xmlns:p14="http://schemas.microsoft.com/office/powerpoint/2010/main" val="93297317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GBO im Verhältnis zum BGB</a:t>
            </a:r>
            <a:endParaRPr lang="de-DE" dirty="0"/>
          </a:p>
        </p:txBody>
      </p:sp>
      <p:graphicFrame>
        <p:nvGraphicFramePr>
          <p:cNvPr id="5" name="Diagramm 4"/>
          <p:cNvGraphicFramePr/>
          <p:nvPr/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81192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Grundbuchordnung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71500" indent="-571500">
              <a:lnSpc>
                <a:spcPct val="80000"/>
              </a:lnSpc>
              <a:buSzTx/>
              <a:buFont typeface="Wingdings" pitchFamily="2" charset="2"/>
              <a:buNone/>
            </a:pPr>
            <a:r>
              <a:rPr lang="de-DE" b="1" dirty="0" smtClean="0"/>
              <a:t>Zuständigkeit  (§ 1 I GBO)</a:t>
            </a:r>
          </a:p>
          <a:p>
            <a:pPr marL="571500" indent="-571500">
              <a:lnSpc>
                <a:spcPct val="80000"/>
              </a:lnSpc>
              <a:buSzTx/>
              <a:buFont typeface="Wingdings" pitchFamily="2" charset="2"/>
              <a:buNone/>
            </a:pPr>
            <a:endParaRPr lang="de-DE" b="1" dirty="0" smtClean="0"/>
          </a:p>
          <a:p>
            <a:pPr marL="571500" indent="-571500">
              <a:lnSpc>
                <a:spcPct val="80000"/>
              </a:lnSpc>
              <a:buSzTx/>
              <a:buFont typeface="Wingdings" pitchFamily="2" charset="2"/>
              <a:buNone/>
            </a:pPr>
            <a:r>
              <a:rPr lang="de-DE" dirty="0" smtClean="0"/>
              <a:t>Die Grundbücher werden von den Grundbuchämtern geführt. Diese sind</a:t>
            </a:r>
          </a:p>
          <a:p>
            <a:pPr marL="571500" indent="-571500">
              <a:lnSpc>
                <a:spcPct val="80000"/>
              </a:lnSpc>
              <a:buSzTx/>
              <a:buFont typeface="Wingdings" pitchFamily="2" charset="2"/>
              <a:buNone/>
            </a:pPr>
            <a:r>
              <a:rPr lang="de-DE" dirty="0" smtClean="0"/>
              <a:t>Abteilungen der Amtsgerichte. Örtlich zuständig sind Grundbuchämter jeweils</a:t>
            </a:r>
          </a:p>
          <a:p>
            <a:pPr marL="571500" indent="-571500">
              <a:lnSpc>
                <a:spcPct val="80000"/>
              </a:lnSpc>
              <a:buSzTx/>
              <a:buFont typeface="Wingdings" pitchFamily="2" charset="2"/>
              <a:buNone/>
            </a:pPr>
            <a:r>
              <a:rPr lang="de-DE" dirty="0" smtClean="0"/>
              <a:t>für die in ihrem Bezirk gelegenen  Grundstücke. </a:t>
            </a:r>
          </a:p>
          <a:p>
            <a:pPr marL="571500" indent="-571500">
              <a:lnSpc>
                <a:spcPct val="80000"/>
              </a:lnSpc>
              <a:buSzTx/>
              <a:buFont typeface="Wingdings" pitchFamily="2" charset="2"/>
              <a:buNone/>
            </a:pPr>
            <a:r>
              <a:rPr lang="de-DE" dirty="0" smtClean="0"/>
              <a:t>Funktional zuständig: Rechtspfleger (§ 3 Nr. 1h RPflG, §§ 4 I, 9 RPflG); diese</a:t>
            </a:r>
          </a:p>
          <a:p>
            <a:pPr marL="571500" indent="-571500">
              <a:lnSpc>
                <a:spcPct val="80000"/>
              </a:lnSpc>
              <a:buSzTx/>
              <a:buFont typeface="Wingdings" pitchFamily="2" charset="2"/>
              <a:buNone/>
            </a:pPr>
            <a:r>
              <a:rPr lang="de-DE" dirty="0" smtClean="0"/>
              <a:t>werden von den Urkundsbeamten der </a:t>
            </a:r>
            <a:r>
              <a:rPr lang="de-DE" dirty="0" err="1" smtClean="0"/>
              <a:t>Geschäftstelle</a:t>
            </a:r>
            <a:r>
              <a:rPr lang="de-DE" dirty="0" smtClean="0"/>
              <a:t> unterstützt. </a:t>
            </a:r>
          </a:p>
          <a:p>
            <a:pPr marL="571500" indent="-571500">
              <a:lnSpc>
                <a:spcPct val="80000"/>
              </a:lnSpc>
              <a:buSzTx/>
              <a:buFont typeface="Wingdings" pitchFamily="2" charset="2"/>
              <a:buNone/>
            </a:pPr>
            <a:endParaRPr lang="de-DE" dirty="0" smtClean="0"/>
          </a:p>
          <a:p>
            <a:pPr marL="571500" indent="-571500">
              <a:lnSpc>
                <a:spcPct val="80000"/>
              </a:lnSpc>
              <a:buSzTx/>
              <a:buFont typeface="Wingdings" pitchFamily="2" charset="2"/>
              <a:buNone/>
            </a:pPr>
            <a:r>
              <a:rPr lang="de-DE" b="1" dirty="0" smtClean="0"/>
              <a:t>Form </a:t>
            </a:r>
          </a:p>
          <a:p>
            <a:pPr marL="571500" indent="-571500">
              <a:lnSpc>
                <a:spcPct val="80000"/>
              </a:lnSpc>
              <a:buSzTx/>
              <a:buFont typeface="Wingdings" pitchFamily="2" charset="2"/>
              <a:buNone/>
            </a:pPr>
            <a:endParaRPr lang="de-DE" b="1" dirty="0" smtClean="0"/>
          </a:p>
          <a:p>
            <a:pPr marL="571500" indent="-571500">
              <a:lnSpc>
                <a:spcPct val="80000"/>
              </a:lnSpc>
              <a:buSzTx/>
              <a:buFont typeface="Wingdings" pitchFamily="2" charset="2"/>
              <a:buChar char="v"/>
            </a:pPr>
            <a:r>
              <a:rPr lang="de-DE" dirty="0" smtClean="0"/>
              <a:t>früher zunächst in festen Bänden</a:t>
            </a:r>
          </a:p>
          <a:p>
            <a:pPr marL="571500" indent="-571500">
              <a:lnSpc>
                <a:spcPct val="80000"/>
              </a:lnSpc>
              <a:buSzTx/>
              <a:buFont typeface="Wingdings" pitchFamily="2" charset="2"/>
              <a:buChar char="v"/>
            </a:pPr>
            <a:r>
              <a:rPr lang="de-DE" dirty="0" smtClean="0"/>
              <a:t>seit 1961 sog. „Loseblattgrundbuch“, § 2 GBV</a:t>
            </a:r>
          </a:p>
          <a:p>
            <a:pPr marL="571500" indent="-571500">
              <a:lnSpc>
                <a:spcPct val="80000"/>
              </a:lnSpc>
              <a:buSzTx/>
              <a:buFont typeface="Wingdings" pitchFamily="2" charset="2"/>
              <a:buChar char="v"/>
            </a:pPr>
            <a:r>
              <a:rPr lang="de-DE" dirty="0" smtClean="0"/>
              <a:t>durch </a:t>
            </a:r>
            <a:r>
              <a:rPr lang="de-DE" dirty="0" err="1" smtClean="0"/>
              <a:t>RegisterverfahrensbeschleunigungsG</a:t>
            </a:r>
            <a:r>
              <a:rPr lang="de-DE" dirty="0" smtClean="0"/>
              <a:t> vom 20.12.93: Rechtsgrundlage für die flächendeckende Einführung des EDV-Grundbuchs („maschinell geführtes Grundbuch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3854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Grundbuchordnung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71500" indent="-571500">
              <a:buFont typeface="Wingdings" pitchFamily="2" charset="2"/>
              <a:buNone/>
            </a:pPr>
            <a:r>
              <a:rPr lang="de-DE" dirty="0" smtClean="0"/>
              <a:t>Grundsatz: Realfoliensystem, § 3 I S1 GBO:</a:t>
            </a:r>
          </a:p>
          <a:p>
            <a:pPr marL="571500" indent="-571500">
              <a:buFont typeface="Wingdings" pitchFamily="2" charset="2"/>
              <a:buNone/>
            </a:pPr>
            <a:r>
              <a:rPr lang="de-DE" dirty="0" smtClean="0"/>
              <a:t>jedes Grundstück erhält ein eigenes Grundbuchblatt</a:t>
            </a:r>
          </a:p>
          <a:p>
            <a:pPr marL="571500" indent="-571500">
              <a:buFont typeface="Wingdings" pitchFamily="2" charset="2"/>
              <a:buNone/>
            </a:pPr>
            <a:endParaRPr lang="de-DE" dirty="0" smtClean="0"/>
          </a:p>
          <a:p>
            <a:pPr marL="571500" indent="-571500">
              <a:buFont typeface="Wingdings" pitchFamily="2" charset="2"/>
              <a:buNone/>
            </a:pPr>
            <a:r>
              <a:rPr lang="de-DE" dirty="0" smtClean="0">
                <a:solidFill>
                  <a:srgbClr val="FF0000"/>
                </a:solidFill>
              </a:rPr>
              <a:t>Ausnahme:</a:t>
            </a:r>
          </a:p>
          <a:p>
            <a:pPr marL="571500" indent="-571500">
              <a:buFont typeface="Wingdings" pitchFamily="2" charset="2"/>
              <a:buNone/>
            </a:pPr>
            <a:r>
              <a:rPr lang="de-DE" dirty="0" smtClean="0"/>
              <a:t>sog. </a:t>
            </a:r>
            <a:r>
              <a:rPr lang="de-DE" dirty="0" err="1" smtClean="0"/>
              <a:t>Personalfolium</a:t>
            </a:r>
            <a:r>
              <a:rPr lang="de-DE" dirty="0" smtClean="0"/>
              <a:t>, § 4 I GBO: mehrere Grundstücke einer Person</a:t>
            </a:r>
          </a:p>
          <a:p>
            <a:pPr marL="571500" indent="-571500">
              <a:buFont typeface="Wingdings" pitchFamily="2" charset="2"/>
              <a:buNone/>
            </a:pPr>
            <a:r>
              <a:rPr lang="de-DE" dirty="0" smtClean="0"/>
              <a:t>im Bereich desselben Grundbuchamtes können auf einem</a:t>
            </a:r>
          </a:p>
          <a:p>
            <a:pPr marL="571500" indent="-571500">
              <a:buFont typeface="Wingdings" pitchFamily="2" charset="2"/>
              <a:buNone/>
            </a:pPr>
            <a:r>
              <a:rPr lang="de-DE" dirty="0" smtClean="0"/>
              <a:t>gemeinschaftlichen Grundbuchblatt zusammengefasst werden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4869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Aufbau des Grundbuchs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122960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Grundprinzipien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Prioritätsprinzip</a:t>
            </a:r>
          </a:p>
          <a:p>
            <a:r>
              <a:rPr lang="de-DE" dirty="0" smtClean="0"/>
              <a:t>Antragsgrundsatz (§ 13 Abs. 1 GBO)</a:t>
            </a:r>
          </a:p>
          <a:p>
            <a:r>
              <a:rPr lang="de-DE" dirty="0" smtClean="0"/>
              <a:t>Bewilligungsgrundsatz/formelles Konsensprinzip (§§ 19,29 GBO)</a:t>
            </a:r>
          </a:p>
          <a:p>
            <a:r>
              <a:rPr lang="de-DE" dirty="0" smtClean="0"/>
              <a:t>Erklärungen in öffentlich beglaubigter Form (§ 29 GBO)</a:t>
            </a:r>
          </a:p>
          <a:p>
            <a:r>
              <a:rPr lang="de-DE" dirty="0" smtClean="0"/>
              <a:t>Voreintragungsgrundsatz (§ 39 GBO)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847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Grundsätze des Eintragungsverfahrens</a:t>
            </a:r>
            <a:endParaRPr lang="de-DE" dirty="0"/>
          </a:p>
        </p:txBody>
      </p:sp>
      <p:pic>
        <p:nvPicPr>
          <p:cNvPr id="4" name="Inhaltsplatzhalt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1256125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Schema </a:t>
            </a:r>
            <a:r>
              <a:rPr lang="de-DE" dirty="0"/>
              <a:t>Anspruch auf Zustimmung zur Grundbuchberichtigung gem. § 894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  <a:buSzTx/>
              <a:buFont typeface="Wingdings" pitchFamily="2" charset="2"/>
              <a:buAutoNum type="arabicPeriod"/>
            </a:pPr>
            <a:r>
              <a:rPr lang="de-DE" sz="2400" dirty="0" smtClean="0"/>
              <a:t>Grundbuch unrichtig</a:t>
            </a:r>
          </a:p>
          <a:p>
            <a:pPr marL="1076325" lvl="1" indent="-676275">
              <a:lnSpc>
                <a:spcPct val="90000"/>
              </a:lnSpc>
              <a:buNone/>
            </a:pPr>
            <a:r>
              <a:rPr lang="de-DE" sz="2400" dirty="0" err="1" smtClean="0"/>
              <a:t>Def</a:t>
            </a:r>
            <a:r>
              <a:rPr lang="de-DE" sz="2400" i="1" dirty="0" smtClean="0"/>
              <a:t>.: Das Grundbuch ist unrichtig, wenn die darin abgebildete formelle Rechtslage nicht mit der materiellen, tatsächlichen Rechtslage übereinstimmt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de-DE" sz="2400" dirty="0" smtClean="0"/>
              <a:t>Anspruchsteller ist materiell Berechtigter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de-DE" sz="2400" dirty="0" smtClean="0"/>
              <a:t>Anspruchsgegner ist formell Berechtigter</a:t>
            </a:r>
          </a:p>
          <a:p>
            <a:pPr marL="457200" indent="-457200">
              <a:lnSpc>
                <a:spcPct val="90000"/>
              </a:lnSpc>
              <a:buAutoNum type="arabicPeriod"/>
            </a:pPr>
            <a:r>
              <a:rPr lang="de-DE" sz="2400" dirty="0" smtClean="0"/>
              <a:t>Rechtsfolge</a:t>
            </a:r>
          </a:p>
          <a:p>
            <a:pPr marL="857250" lvl="1" indent="-457200">
              <a:lnSpc>
                <a:spcPct val="90000"/>
              </a:lnSpc>
              <a:buFont typeface="Arial" pitchFamily="34" charset="0"/>
              <a:buChar char="•"/>
            </a:pPr>
            <a:r>
              <a:rPr lang="de-DE" sz="2400" dirty="0" smtClean="0"/>
              <a:t>Anspruchsteller hat Anspruch auf Zustimmung des Anspruchsgegners zur Grundbuchänderung</a:t>
            </a:r>
          </a:p>
          <a:p>
            <a:pPr marL="1009650" lvl="1" indent="-457200">
              <a:buFontTx/>
              <a:buAutoNum type="arabicPeriod" startAt="6"/>
            </a:pPr>
            <a:endParaRPr lang="de-DE" sz="2200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4844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843</Words>
  <Application>Microsoft Office PowerPoint</Application>
  <PresentationFormat>Bildschirmpräsentation (4:3)</PresentationFormat>
  <Paragraphs>160</Paragraphs>
  <Slides>21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2" baseType="lpstr">
      <vt:lpstr>Larissa</vt:lpstr>
      <vt:lpstr>Unirep: Grundbuch und Grundstückskauf</vt:lpstr>
      <vt:lpstr>Das Grundbuch</vt:lpstr>
      <vt:lpstr>Die GBO im Verhältnis zum BGB</vt:lpstr>
      <vt:lpstr>Die Grundbuchordnung</vt:lpstr>
      <vt:lpstr>Die Grundbuchordnung</vt:lpstr>
      <vt:lpstr>Aufbau des Grundbuchs</vt:lpstr>
      <vt:lpstr>Grundprinzipien</vt:lpstr>
      <vt:lpstr>Grundsätze des Eintragungsverfahrens</vt:lpstr>
      <vt:lpstr> Schema Anspruch auf Zustimmung zur Grundbuchberichtigung gem. § 894 </vt:lpstr>
      <vt:lpstr>PowerPoint-Präsentation</vt:lpstr>
      <vt:lpstr>PowerPoint-Präsentation</vt:lpstr>
      <vt:lpstr>Der Weg zum eigenen Grundstück</vt:lpstr>
      <vt:lpstr>Grundstückskaufvertrag</vt:lpstr>
      <vt:lpstr>Was soll die notarielle Form </vt:lpstr>
      <vt:lpstr>Grundstückskaufvertrag</vt:lpstr>
      <vt:lpstr>Grundstückskaufvertrag</vt:lpstr>
      <vt:lpstr>Sonderfall Bauträgervertrag</vt:lpstr>
      <vt:lpstr>Bedingungen</vt:lpstr>
      <vt:lpstr>Übergang von Besitz, Nutzen, Lasten, Gefahr</vt:lpstr>
      <vt:lpstr> Besitzübergang</vt:lpstr>
      <vt:lpstr>Kosten und Steuern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Unirep: Grundbuch und Grundstückskauf</dc:title>
  <dc:creator>Thomas Hoeren</dc:creator>
  <cp:lastModifiedBy>Thomas Hoeren</cp:lastModifiedBy>
  <cp:revision>1</cp:revision>
  <dcterms:created xsi:type="dcterms:W3CDTF">2020-04-04T09:34:20Z</dcterms:created>
  <dcterms:modified xsi:type="dcterms:W3CDTF">2020-04-04T09:35:42Z</dcterms:modified>
</cp:coreProperties>
</file>