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66759ED-0CB1-4269-BE9A-ADAABFDA110F}" type="datetimeFigureOut">
              <a:rPr lang="de-DE" smtClean="0"/>
              <a:t>05.04.2020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107438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66759ED-0CB1-4269-BE9A-ADAABFDA110F}" type="datetimeFigureOut">
              <a:rPr lang="de-DE" smtClean="0"/>
              <a:t>05.04.2020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2088426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66759ED-0CB1-4269-BE9A-ADAABFDA110F}" type="datetimeFigureOut">
              <a:rPr lang="de-DE" smtClean="0"/>
              <a:t>05.04.2020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339114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66759ED-0CB1-4269-BE9A-ADAABFDA110F}" type="datetimeFigureOut">
              <a:rPr lang="de-DE" smtClean="0"/>
              <a:t>05.04.2020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210568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66759ED-0CB1-4269-BE9A-ADAABFDA110F}" type="datetimeFigureOut">
              <a:rPr lang="de-DE" smtClean="0"/>
              <a:t>05.04.2020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161300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66759ED-0CB1-4269-BE9A-ADAABFDA110F}" type="datetimeFigureOut">
              <a:rPr lang="de-DE" smtClean="0"/>
              <a:t>05.04.2020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231645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66759ED-0CB1-4269-BE9A-ADAABFDA110F}" type="datetimeFigureOut">
              <a:rPr lang="de-DE" smtClean="0"/>
              <a:t>05.04.2020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255055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66759ED-0CB1-4269-BE9A-ADAABFDA110F}" type="datetimeFigureOut">
              <a:rPr lang="de-DE" smtClean="0"/>
              <a:t>05.04.2020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133573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66759ED-0CB1-4269-BE9A-ADAABFDA110F}" type="datetimeFigureOut">
              <a:rPr lang="de-DE" smtClean="0"/>
              <a:t>05.04.2020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52736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66759ED-0CB1-4269-BE9A-ADAABFDA110F}" type="datetimeFigureOut">
              <a:rPr lang="de-DE" smtClean="0"/>
              <a:t>05.04.2020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388008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66759ED-0CB1-4269-BE9A-ADAABFDA110F}" type="datetimeFigureOut">
              <a:rPr lang="de-DE" smtClean="0"/>
              <a:t>05.04.2020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5D86824-83B8-4B6C-929C-26ADF31787EC}" type="slidenum">
              <a:rPr lang="de-DE" smtClean="0"/>
              <a:t>‹Nr.›</a:t>
            </a:fld>
            <a:endParaRPr lang="de-DE"/>
          </a:p>
        </p:txBody>
      </p:sp>
    </p:spTree>
    <p:extLst>
      <p:ext uri="{BB962C8B-B14F-4D97-AF65-F5344CB8AC3E}">
        <p14:creationId xmlns:p14="http://schemas.microsoft.com/office/powerpoint/2010/main" val="159517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759ED-0CB1-4269-BE9A-ADAABFDA110F}" type="datetimeFigureOut">
              <a:rPr lang="de-DE" smtClean="0"/>
              <a:t>05.04.2020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86824-83B8-4B6C-929C-26ADF31787EC}" type="slidenum">
              <a:rPr lang="de-DE" smtClean="0"/>
              <a:t>‹Nr.›</a:t>
            </a:fld>
            <a:endParaRPr lang="de-DE"/>
          </a:p>
        </p:txBody>
      </p:sp>
    </p:spTree>
    <p:extLst>
      <p:ext uri="{BB962C8B-B14F-4D97-AF65-F5344CB8AC3E}">
        <p14:creationId xmlns:p14="http://schemas.microsoft.com/office/powerpoint/2010/main" val="1231358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Unirep</a:t>
            </a:r>
            <a:endParaRPr lang="de-DE" dirty="0"/>
          </a:p>
        </p:txBody>
      </p:sp>
      <p:sp>
        <p:nvSpPr>
          <p:cNvPr id="3" name="Untertitel 2"/>
          <p:cNvSpPr>
            <a:spLocks noGrp="1"/>
          </p:cNvSpPr>
          <p:nvPr>
            <p:ph type="subTitle" idx="1"/>
          </p:nvPr>
        </p:nvSpPr>
        <p:spPr/>
        <p:txBody>
          <a:bodyPr/>
          <a:lstStyle/>
          <a:p>
            <a:r>
              <a:rPr lang="de-DE" dirty="0" smtClean="0"/>
              <a:t>Thomas </a:t>
            </a:r>
            <a:r>
              <a:rPr lang="de-DE" dirty="0" err="1" smtClean="0"/>
              <a:t>Hoeren</a:t>
            </a:r>
            <a:endParaRPr lang="de-DE" dirty="0"/>
          </a:p>
        </p:txBody>
      </p:sp>
    </p:spTree>
    <p:extLst>
      <p:ext uri="{BB962C8B-B14F-4D97-AF65-F5344CB8AC3E}">
        <p14:creationId xmlns:p14="http://schemas.microsoft.com/office/powerpoint/2010/main" val="2261444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r>
              <a:rPr lang="de-DE" dirty="0" smtClean="0"/>
              <a:t/>
            </a:r>
            <a:br>
              <a:rPr lang="de-DE" dirty="0" smtClean="0"/>
            </a:br>
            <a:r>
              <a:rPr lang="de-DE" dirty="0" smtClean="0"/>
              <a:t>Schema </a:t>
            </a:r>
            <a:r>
              <a:rPr lang="de-DE" dirty="0"/>
              <a:t>Eigentumserwerb an Grundstücken vom Berechtigten</a:t>
            </a:r>
            <a:br>
              <a:rPr lang="de-DE" dirty="0"/>
            </a:br>
            <a:endParaRPr lang="de-DE" dirty="0"/>
          </a:p>
        </p:txBody>
      </p:sp>
      <p:sp>
        <p:nvSpPr>
          <p:cNvPr id="3" name="Inhaltsplatzhalter 2"/>
          <p:cNvSpPr>
            <a:spLocks noGrp="1"/>
          </p:cNvSpPr>
          <p:nvPr>
            <p:ph idx="1"/>
          </p:nvPr>
        </p:nvSpPr>
        <p:spPr/>
        <p:txBody>
          <a:bodyPr>
            <a:normAutofit lnSpcReduction="10000"/>
          </a:bodyPr>
          <a:lstStyle/>
          <a:p>
            <a:pPr marL="457200" indent="-457200">
              <a:buSzTx/>
              <a:buFont typeface="Wingdings" pitchFamily="2" charset="2"/>
              <a:buAutoNum type="arabicPeriod"/>
            </a:pPr>
            <a:r>
              <a:rPr lang="de-DE" sz="2200" b="1" dirty="0" smtClean="0"/>
              <a:t>Einigung in der Form der Auflassung, §§ 873, 925 </a:t>
            </a:r>
          </a:p>
          <a:p>
            <a:pPr marL="857250" lvl="1" indent="-381000">
              <a:buFont typeface="Arial" pitchFamily="34" charset="0"/>
              <a:buChar char="•"/>
            </a:pPr>
            <a:r>
              <a:rPr lang="de-DE" sz="2200" dirty="0" smtClean="0"/>
              <a:t>Einigung über Eigentumsübergang</a:t>
            </a:r>
          </a:p>
          <a:p>
            <a:pPr marL="857250" lvl="1" indent="-381000">
              <a:buFont typeface="Arial" pitchFamily="34" charset="0"/>
              <a:buChar char="•"/>
            </a:pPr>
            <a:r>
              <a:rPr lang="de-DE" sz="2200" dirty="0" smtClean="0"/>
              <a:t>Form: </a:t>
            </a:r>
            <a:r>
              <a:rPr lang="de-DE" sz="2200" dirty="0" smtClean="0">
                <a:solidFill>
                  <a:srgbClr val="FF0000"/>
                </a:solidFill>
              </a:rPr>
              <a:t>§ 925 </a:t>
            </a:r>
            <a:r>
              <a:rPr lang="de-DE" sz="2200" dirty="0" smtClean="0">
                <a:sym typeface="Wingdings" pitchFamily="2" charset="2"/>
              </a:rPr>
              <a:t> </a:t>
            </a:r>
            <a:r>
              <a:rPr lang="de-DE" sz="2200" dirty="0" smtClean="0">
                <a:solidFill>
                  <a:srgbClr val="FF0000"/>
                </a:solidFill>
                <a:sym typeface="Wingdings" pitchFamily="2" charset="2"/>
              </a:rPr>
              <a:t>sonst: Nichtigkeit gem. § 125 S. 1 </a:t>
            </a:r>
          </a:p>
          <a:p>
            <a:pPr marL="857250" lvl="1" indent="-381000">
              <a:buFont typeface="Arial" pitchFamily="34" charset="0"/>
              <a:buChar char="•"/>
            </a:pPr>
            <a:r>
              <a:rPr lang="de-DE" sz="2200" dirty="0" smtClean="0">
                <a:sym typeface="Wingdings" pitchFamily="2" charset="2"/>
              </a:rPr>
              <a:t>bedingungsfeindlich</a:t>
            </a:r>
            <a:endParaRPr lang="de-DE" sz="2200" dirty="0" smtClean="0"/>
          </a:p>
          <a:p>
            <a:pPr marL="457200" indent="-457200">
              <a:buSzTx/>
              <a:buFontTx/>
              <a:buAutoNum type="arabicPeriod"/>
            </a:pPr>
            <a:r>
              <a:rPr lang="de-DE" sz="2200" b="1" dirty="0" smtClean="0"/>
              <a:t>Grundbucheintragung</a:t>
            </a:r>
          </a:p>
          <a:p>
            <a:pPr marL="819150" lvl="1" indent="-342900">
              <a:buFont typeface="Arial" panose="020B0604020202020204" pitchFamily="34" charset="0"/>
              <a:buChar char="•"/>
            </a:pPr>
            <a:r>
              <a:rPr lang="de-DE" sz="2200" dirty="0" smtClean="0">
                <a:solidFill>
                  <a:srgbClr val="FF0000"/>
                </a:solidFill>
              </a:rPr>
              <a:t>Publizitätsträger</a:t>
            </a:r>
            <a:r>
              <a:rPr lang="de-DE" sz="2200" dirty="0" smtClean="0"/>
              <a:t> ist </a:t>
            </a:r>
            <a:r>
              <a:rPr lang="de-DE" sz="2200" dirty="0" smtClean="0">
                <a:solidFill>
                  <a:srgbClr val="FF0000"/>
                </a:solidFill>
              </a:rPr>
              <a:t>Grundbuch</a:t>
            </a:r>
            <a:r>
              <a:rPr lang="de-DE" sz="2200" dirty="0" smtClean="0"/>
              <a:t>, </a:t>
            </a:r>
            <a:r>
              <a:rPr lang="de-DE" sz="2200" u="sng" dirty="0" smtClean="0"/>
              <a:t>nicht</a:t>
            </a:r>
            <a:r>
              <a:rPr lang="de-DE" sz="2200" dirty="0" smtClean="0"/>
              <a:t> Besitz</a:t>
            </a:r>
          </a:p>
          <a:p>
            <a:pPr marL="457200" indent="-457200">
              <a:lnSpc>
                <a:spcPct val="90000"/>
              </a:lnSpc>
              <a:buSzTx/>
              <a:buFont typeface="Wingdings" pitchFamily="2" charset="2"/>
              <a:buAutoNum type="arabicPeriod" startAt="3"/>
            </a:pPr>
            <a:r>
              <a:rPr lang="de-DE" sz="2200" b="1" dirty="0" err="1" smtClean="0"/>
              <a:t>Einigsein</a:t>
            </a:r>
            <a:endParaRPr lang="de-DE" sz="2200" b="1" dirty="0" smtClean="0"/>
          </a:p>
          <a:p>
            <a:pPr marL="819150" lvl="1" indent="-342900">
              <a:lnSpc>
                <a:spcPct val="90000"/>
              </a:lnSpc>
              <a:buFont typeface="Arial" panose="020B0604020202020204" pitchFamily="34" charset="0"/>
              <a:buChar char="•"/>
            </a:pPr>
            <a:r>
              <a:rPr lang="de-DE" sz="2200" dirty="0" smtClean="0"/>
              <a:t>Einigung frei widerrufbar, Ausnahme: </a:t>
            </a:r>
            <a:r>
              <a:rPr lang="de-DE" sz="2200" dirty="0" smtClean="0">
                <a:solidFill>
                  <a:srgbClr val="FF0000"/>
                </a:solidFill>
              </a:rPr>
              <a:t>§ 873 Abs. 2 </a:t>
            </a:r>
          </a:p>
          <a:p>
            <a:pPr marL="457200" indent="-457200">
              <a:lnSpc>
                <a:spcPct val="90000"/>
              </a:lnSpc>
              <a:buSzTx/>
              <a:buFontTx/>
              <a:buAutoNum type="arabicPeriod" startAt="4"/>
            </a:pPr>
            <a:r>
              <a:rPr lang="de-DE" sz="2200" b="1" dirty="0" smtClean="0"/>
              <a:t>Berechtigung</a:t>
            </a:r>
          </a:p>
          <a:p>
            <a:pPr marL="857250" lvl="1" indent="-381000">
              <a:lnSpc>
                <a:spcPct val="90000"/>
              </a:lnSpc>
              <a:buFont typeface="Arial" panose="020B0604020202020204" pitchFamily="34" charset="0"/>
              <a:buChar char="•"/>
            </a:pPr>
            <a:r>
              <a:rPr lang="de-DE" sz="2200" dirty="0" smtClean="0"/>
              <a:t>Verfügung des berechtigen Eigentümers?</a:t>
            </a:r>
          </a:p>
          <a:p>
            <a:pPr marL="857250" lvl="1" indent="-381000">
              <a:lnSpc>
                <a:spcPct val="90000"/>
              </a:lnSpc>
              <a:buFont typeface="Arial" panose="020B0604020202020204" pitchFamily="34" charset="0"/>
              <a:buChar char="•"/>
            </a:pPr>
            <a:r>
              <a:rPr lang="de-DE" sz="2200" dirty="0" smtClean="0">
                <a:sym typeface="Wingdings" pitchFamily="2" charset="2"/>
              </a:rPr>
              <a:t>Wenn (-)  </a:t>
            </a:r>
            <a:r>
              <a:rPr lang="de-DE" sz="2200" dirty="0" smtClean="0">
                <a:solidFill>
                  <a:srgbClr val="FF0000"/>
                </a:solidFill>
              </a:rPr>
              <a:t>Berechtigung nach § 185?</a:t>
            </a:r>
          </a:p>
          <a:p>
            <a:pPr marL="896938" lvl="1" indent="-420688">
              <a:lnSpc>
                <a:spcPct val="90000"/>
              </a:lnSpc>
              <a:buFont typeface="Arial" panose="020B0604020202020204" pitchFamily="34" charset="0"/>
              <a:buChar char="•"/>
            </a:pPr>
            <a:r>
              <a:rPr lang="de-DE" sz="2200" dirty="0" smtClean="0"/>
              <a:t>Wenn (-) </a:t>
            </a:r>
            <a:r>
              <a:rPr lang="de-DE" sz="2200" dirty="0" smtClean="0">
                <a:sym typeface="Wingdings" pitchFamily="2" charset="2"/>
              </a:rPr>
              <a:t> </a:t>
            </a:r>
            <a:r>
              <a:rPr lang="de-DE" sz="2200" dirty="0" smtClean="0">
                <a:solidFill>
                  <a:srgbClr val="FF0000"/>
                </a:solidFill>
              </a:rPr>
              <a:t>Prüfung abbrechen und gutgläubigen Erwerb nach    §§ 892, 891 prüfen</a:t>
            </a:r>
          </a:p>
          <a:p>
            <a:pPr marL="857250" lvl="1" indent="-381000">
              <a:lnSpc>
                <a:spcPct val="90000"/>
              </a:lnSpc>
              <a:buSzTx/>
              <a:buFontTx/>
              <a:buAutoNum type="arabicPeriod"/>
            </a:pPr>
            <a:endParaRPr lang="de-DE" sz="2200" dirty="0" smtClean="0"/>
          </a:p>
          <a:p>
            <a:endParaRPr lang="de-DE" dirty="0"/>
          </a:p>
        </p:txBody>
      </p:sp>
    </p:spTree>
    <p:extLst>
      <p:ext uri="{BB962C8B-B14F-4D97-AF65-F5344CB8AC3E}">
        <p14:creationId xmlns:p14="http://schemas.microsoft.com/office/powerpoint/2010/main" val="2278201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r>
              <a:rPr lang="de-DE" dirty="0" smtClean="0"/>
              <a:t/>
            </a:r>
            <a:br>
              <a:rPr lang="de-DE" dirty="0" smtClean="0"/>
            </a:br>
            <a:r>
              <a:rPr lang="de-DE" dirty="0" smtClean="0"/>
              <a:t>Schema </a:t>
            </a:r>
            <a:r>
              <a:rPr lang="de-DE" dirty="0"/>
              <a:t>Eigentumserwerb an Grundstücken vom Nichtberechtigten</a:t>
            </a:r>
            <a:br>
              <a:rPr lang="de-DE" dirty="0"/>
            </a:br>
            <a:endParaRPr lang="de-DE" dirty="0"/>
          </a:p>
        </p:txBody>
      </p:sp>
      <p:sp>
        <p:nvSpPr>
          <p:cNvPr id="3" name="Inhaltsplatzhalter 2"/>
          <p:cNvSpPr>
            <a:spLocks noGrp="1"/>
          </p:cNvSpPr>
          <p:nvPr>
            <p:ph idx="1"/>
          </p:nvPr>
        </p:nvSpPr>
        <p:spPr/>
        <p:txBody>
          <a:bodyPr>
            <a:normAutofit lnSpcReduction="10000"/>
          </a:bodyPr>
          <a:lstStyle/>
          <a:p>
            <a:pPr marL="457200" indent="-457200">
              <a:lnSpc>
                <a:spcPct val="90000"/>
              </a:lnSpc>
              <a:buSzTx/>
              <a:buFont typeface="Wingdings" pitchFamily="2" charset="2"/>
              <a:buAutoNum type="arabicPeriod"/>
            </a:pPr>
            <a:r>
              <a:rPr lang="de-DE" sz="2400" dirty="0" smtClean="0"/>
              <a:t>Vor. der §§ 873, 925 außer Berechtigung</a:t>
            </a:r>
          </a:p>
          <a:p>
            <a:pPr marL="457200" indent="-457200">
              <a:lnSpc>
                <a:spcPct val="90000"/>
              </a:lnSpc>
              <a:buSzTx/>
              <a:buFont typeface="Wingdings" pitchFamily="2" charset="2"/>
              <a:buAutoNum type="arabicPeriod"/>
            </a:pPr>
            <a:r>
              <a:rPr lang="de-DE" sz="2400" dirty="0" smtClean="0"/>
              <a:t>Rechtsgeschäft </a:t>
            </a:r>
            <a:r>
              <a:rPr lang="de-DE" sz="2400" dirty="0" err="1" smtClean="0"/>
              <a:t>i.S.e</a:t>
            </a:r>
            <a:r>
              <a:rPr lang="de-DE" sz="2400" dirty="0" smtClean="0"/>
              <a:t>. Verkehrsgeschäftes</a:t>
            </a:r>
          </a:p>
          <a:p>
            <a:pPr marL="457200" indent="-457200">
              <a:lnSpc>
                <a:spcPct val="90000"/>
              </a:lnSpc>
              <a:buSzTx/>
              <a:buFont typeface="Wingdings" pitchFamily="2" charset="2"/>
              <a:buAutoNum type="arabicPeriod"/>
            </a:pPr>
            <a:r>
              <a:rPr lang="de-DE" sz="2400" dirty="0" smtClean="0"/>
              <a:t>Grundbuch unrichtig</a:t>
            </a:r>
          </a:p>
          <a:p>
            <a:pPr marL="457200" indent="-457200">
              <a:lnSpc>
                <a:spcPct val="90000"/>
              </a:lnSpc>
              <a:buSzTx/>
              <a:buFont typeface="Wingdings" pitchFamily="2" charset="2"/>
              <a:buAutoNum type="arabicPeriod"/>
            </a:pPr>
            <a:r>
              <a:rPr lang="de-DE" sz="2400" dirty="0" smtClean="0"/>
              <a:t>Verfügender aus dem Grundbuch als Berechtigter legitimiert</a:t>
            </a:r>
          </a:p>
          <a:p>
            <a:pPr marL="457200" indent="-457200">
              <a:lnSpc>
                <a:spcPct val="90000"/>
              </a:lnSpc>
              <a:buSzTx/>
              <a:buFont typeface="Wingdings" pitchFamily="2" charset="2"/>
              <a:buAutoNum type="arabicPeriod"/>
            </a:pPr>
            <a:r>
              <a:rPr lang="de-DE" sz="2400" dirty="0" smtClean="0"/>
              <a:t>Gutgläubigkeit</a:t>
            </a:r>
          </a:p>
          <a:p>
            <a:pPr marL="857250" lvl="1" indent="-457200">
              <a:lnSpc>
                <a:spcPct val="90000"/>
              </a:lnSpc>
              <a:buFont typeface="Arial" pitchFamily="34" charset="0"/>
              <a:buChar char="•"/>
            </a:pPr>
            <a:r>
              <a:rPr lang="de-DE" sz="2400" dirty="0" smtClean="0"/>
              <a:t>Es schadet nur pos. Kenntnis!</a:t>
            </a:r>
          </a:p>
          <a:p>
            <a:pPr marL="857250" lvl="1" indent="-457200">
              <a:lnSpc>
                <a:spcPct val="90000"/>
              </a:lnSpc>
              <a:buFont typeface="Arial" pitchFamily="34" charset="0"/>
              <a:buChar char="•"/>
            </a:pPr>
            <a:r>
              <a:rPr lang="de-DE" sz="2400" dirty="0" smtClean="0">
                <a:solidFill>
                  <a:srgbClr val="FF0000"/>
                </a:solidFill>
              </a:rPr>
              <a:t>Zeitpunkt</a:t>
            </a:r>
            <a:r>
              <a:rPr lang="de-DE" sz="2400" dirty="0" smtClean="0"/>
              <a:t>?</a:t>
            </a:r>
          </a:p>
          <a:p>
            <a:pPr marL="1257300" lvl="2" indent="-457200">
              <a:lnSpc>
                <a:spcPct val="90000"/>
              </a:lnSpc>
            </a:pPr>
            <a:r>
              <a:rPr lang="de-DE" dirty="0" err="1" smtClean="0">
                <a:solidFill>
                  <a:srgbClr val="FF0000"/>
                </a:solidFill>
              </a:rPr>
              <a:t>grds</a:t>
            </a:r>
            <a:r>
              <a:rPr lang="de-DE" dirty="0" smtClean="0">
                <a:solidFill>
                  <a:srgbClr val="FF0000"/>
                </a:solidFill>
              </a:rPr>
              <a:t>.: Zeitpunkt des Vollerwerbs, d.h. Eintragung</a:t>
            </a:r>
          </a:p>
          <a:p>
            <a:pPr marL="1295400" lvl="2" indent="-342900">
              <a:buFontTx/>
              <a:buChar char="•"/>
            </a:pPr>
            <a:r>
              <a:rPr lang="de-DE" dirty="0" smtClean="0">
                <a:solidFill>
                  <a:srgbClr val="FF0000"/>
                </a:solidFill>
              </a:rPr>
              <a:t>Ausnahme 1: § 892 Abs. 2 </a:t>
            </a:r>
          </a:p>
          <a:p>
            <a:pPr marL="1295400" lvl="2" indent="-342900">
              <a:buFontTx/>
              <a:buChar char="•"/>
            </a:pPr>
            <a:r>
              <a:rPr lang="de-DE" dirty="0" smtClean="0">
                <a:solidFill>
                  <a:srgbClr val="FF0000"/>
                </a:solidFill>
              </a:rPr>
              <a:t>Ausnahme 2: § 883 Abs. 2 analog</a:t>
            </a:r>
          </a:p>
          <a:p>
            <a:pPr marL="152400" indent="0">
              <a:buNone/>
            </a:pPr>
            <a:r>
              <a:rPr lang="de-DE" sz="2400" dirty="0" smtClean="0"/>
              <a:t>6. Kein Widerspruch ins Grundbuch eingetragen, § 899 </a:t>
            </a:r>
          </a:p>
          <a:p>
            <a:pPr marL="1009650" lvl="1" indent="-457200">
              <a:buFontTx/>
              <a:buAutoNum type="arabicPeriod" startAt="6"/>
            </a:pPr>
            <a:endParaRPr lang="de-DE" sz="2200" dirty="0" smtClean="0"/>
          </a:p>
          <a:p>
            <a:pPr marL="895350" lvl="1" indent="-342900">
              <a:buFontTx/>
              <a:buNone/>
            </a:pPr>
            <a:endParaRPr lang="de-DE" sz="2200" dirty="0" smtClean="0"/>
          </a:p>
          <a:p>
            <a:endParaRPr lang="de-DE" dirty="0"/>
          </a:p>
        </p:txBody>
      </p:sp>
    </p:spTree>
    <p:extLst>
      <p:ext uri="{BB962C8B-B14F-4D97-AF65-F5344CB8AC3E}">
        <p14:creationId xmlns:p14="http://schemas.microsoft.com/office/powerpoint/2010/main" val="965001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Sonderproblem: Verkehrsgeschäft</a:t>
            </a:r>
            <a:endParaRPr lang="de-DE" dirty="0"/>
          </a:p>
        </p:txBody>
      </p:sp>
      <p:sp>
        <p:nvSpPr>
          <p:cNvPr id="3" name="Inhaltsplatzhalter 2"/>
          <p:cNvSpPr>
            <a:spLocks noGrp="1"/>
          </p:cNvSpPr>
          <p:nvPr>
            <p:ph idx="1"/>
          </p:nvPr>
        </p:nvSpPr>
        <p:spPr/>
        <p:txBody>
          <a:bodyPr>
            <a:normAutofit fontScale="92500" lnSpcReduction="20000"/>
          </a:bodyPr>
          <a:lstStyle/>
          <a:p>
            <a:r>
              <a:rPr lang="de-DE" dirty="0"/>
              <a:t>Ein Erwerb vom Nichtberechtigten kommt danach nicht in Betracht, wenn eine personelle oder wirtschaftliche Identität von Veräußerer und Erwerber gegeben ist. Diese Voraussetzung ergibt sich aus dem Sinn und Zweck des § 892 BGB. Die Vorschrift soll solche Personen schützen, die auf den Informationsgehalt des Grundbuchs angewiesen sind. Das trifft aber für einen Erwerber nicht zu, dem aufgrund seiner (sei es auch nur wirtschaftlichen) Zugehörigkeit zur </a:t>
            </a:r>
            <a:r>
              <a:rPr lang="de-DE" dirty="0" err="1"/>
              <a:t>Veräußererseite</a:t>
            </a:r>
            <a:r>
              <a:rPr lang="de-DE" dirty="0"/>
              <a:t> anderweitige Informationsmöglichkeiten offenstehen. </a:t>
            </a:r>
          </a:p>
        </p:txBody>
      </p:sp>
    </p:spTree>
    <p:extLst>
      <p:ext uri="{BB962C8B-B14F-4D97-AF65-F5344CB8AC3E}">
        <p14:creationId xmlns:p14="http://schemas.microsoft.com/office/powerpoint/2010/main" val="4122075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Sonderproblem: Verkehrsgeschäft</a:t>
            </a:r>
            <a:endParaRPr lang="de-DE" dirty="0"/>
          </a:p>
        </p:txBody>
      </p:sp>
      <p:sp>
        <p:nvSpPr>
          <p:cNvPr id="3" name="Inhaltsplatzhalter 2"/>
          <p:cNvSpPr>
            <a:spLocks noGrp="1"/>
          </p:cNvSpPr>
          <p:nvPr>
            <p:ph idx="1"/>
          </p:nvPr>
        </p:nvSpPr>
        <p:spPr/>
        <p:txBody>
          <a:bodyPr>
            <a:normAutofit fontScale="85000" lnSpcReduction="10000"/>
          </a:bodyPr>
          <a:lstStyle/>
          <a:p>
            <a:r>
              <a:rPr lang="de-DE" dirty="0"/>
              <a:t>Nicht unter § 892 BGB fällt demnach der </a:t>
            </a:r>
            <a:r>
              <a:rPr lang="de-DE" b="1" dirty="0"/>
              <a:t>gesetzliche Erwerb</a:t>
            </a:r>
            <a:r>
              <a:rPr lang="de-DE" dirty="0"/>
              <a:t>, z. B. durch Zwangsversteigerung (§ 90 ZVG) oder Erbfolge (§ 1922 BGB). </a:t>
            </a:r>
            <a:endParaRPr lang="de-DE" dirty="0" smtClean="0"/>
          </a:p>
          <a:p>
            <a:r>
              <a:rPr lang="de-DE" dirty="0" smtClean="0"/>
              <a:t>Umstritten </a:t>
            </a:r>
            <a:r>
              <a:rPr lang="de-DE" dirty="0"/>
              <a:t>ist, wie die </a:t>
            </a:r>
            <a:r>
              <a:rPr lang="de-DE" b="1" dirty="0"/>
              <a:t>vorweggenommene Erbfolge</a:t>
            </a:r>
            <a:r>
              <a:rPr lang="de-DE" dirty="0"/>
              <a:t> zu behandeln </a:t>
            </a:r>
            <a:r>
              <a:rPr lang="de-DE" dirty="0" smtClean="0"/>
              <a:t>ist. </a:t>
            </a:r>
            <a:r>
              <a:rPr lang="de-DE" dirty="0"/>
              <a:t>Einer Ansicht nach kann ein gutgläubiger Erwerb stattfinden, weil es sich (letztlich) um eine Schenkung handelt. Die h. M. qualifiziert die vorweggenommene Erbfolge hingegen als Umgehungsgeschäft und lässt einen Erwerb vom Nichtberechtigten nicht zu, da danach kein Verkehrsgeschäft vorliege</a:t>
            </a:r>
            <a:r>
              <a:rPr lang="de-DE" dirty="0" smtClean="0"/>
              <a:t>.</a:t>
            </a:r>
            <a:endParaRPr lang="de-DE" dirty="0"/>
          </a:p>
        </p:txBody>
      </p:sp>
    </p:spTree>
    <p:extLst>
      <p:ext uri="{BB962C8B-B14F-4D97-AF65-F5344CB8AC3E}">
        <p14:creationId xmlns:p14="http://schemas.microsoft.com/office/powerpoint/2010/main" val="104917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a:t>
            </a:r>
            <a:endParaRPr lang="de-DE" dirty="0"/>
          </a:p>
        </p:txBody>
      </p:sp>
      <p:sp>
        <p:nvSpPr>
          <p:cNvPr id="3" name="Inhaltsplatzhalter 2"/>
          <p:cNvSpPr>
            <a:spLocks noGrp="1"/>
          </p:cNvSpPr>
          <p:nvPr>
            <p:ph idx="1"/>
          </p:nvPr>
        </p:nvSpPr>
        <p:spPr/>
        <p:txBody>
          <a:bodyPr/>
          <a:lstStyle/>
          <a:p>
            <a:r>
              <a:rPr lang="de-DE" dirty="0" smtClean="0"/>
              <a:t>B ist Eigentümer von vier Grundstücken. Er überträgt je ein Teilstück durch notariellen Überlassungsvertrag schenkweise seinen Kindern C und D, nachdem irrtümlicherweise im Grundbuch das Rohrleitungsrecht der Stadt K gelöscht worden war. Nach der Eigentumsumschreibung verlangt K, dass C und D die Wiedereintragung des gelöschten Rohrleitungsrechts zu bewilligen</a:t>
            </a:r>
            <a:endParaRPr lang="de-DE" dirty="0"/>
          </a:p>
        </p:txBody>
      </p:sp>
    </p:spTree>
    <p:extLst>
      <p:ext uri="{BB962C8B-B14F-4D97-AF65-F5344CB8AC3E}">
        <p14:creationId xmlns:p14="http://schemas.microsoft.com/office/powerpoint/2010/main" val="1546224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Falllösung</a:t>
            </a:r>
            <a:endParaRPr lang="de-DE" dirty="0"/>
          </a:p>
        </p:txBody>
      </p:sp>
      <p:sp>
        <p:nvSpPr>
          <p:cNvPr id="3" name="Inhaltsplatzhalter 2"/>
          <p:cNvSpPr>
            <a:spLocks noGrp="1"/>
          </p:cNvSpPr>
          <p:nvPr>
            <p:ph idx="1"/>
          </p:nvPr>
        </p:nvSpPr>
        <p:spPr/>
        <p:txBody>
          <a:bodyPr/>
          <a:lstStyle/>
          <a:p>
            <a:r>
              <a:rPr lang="de-DE" dirty="0" smtClean="0"/>
              <a:t>Anspruch K gegen D aus 894</a:t>
            </a:r>
          </a:p>
          <a:p>
            <a:pPr lvl="1"/>
            <a:r>
              <a:rPr lang="de-DE" dirty="0" smtClean="0"/>
              <a:t>Grundbuch unrichtig?</a:t>
            </a:r>
          </a:p>
          <a:p>
            <a:pPr lvl="2"/>
            <a:r>
              <a:rPr lang="de-DE" dirty="0" smtClean="0"/>
              <a:t>Rohrleitungsrechts als beschränkte persönliche Dienstbarkeit entstanden, § 1090</a:t>
            </a:r>
          </a:p>
          <a:p>
            <a:pPr lvl="2"/>
            <a:r>
              <a:rPr lang="de-DE" dirty="0" smtClean="0"/>
              <a:t>Erloschen durch gutgläubigen lastenfreien Erwerbs nach 873, 925, 892</a:t>
            </a:r>
          </a:p>
          <a:p>
            <a:pPr lvl="2"/>
            <a:r>
              <a:rPr lang="de-DE" dirty="0" smtClean="0"/>
              <a:t>Problem Verkehrsgeschäft, vorweggenommene Erbfolge, hier bloße Schenkung einzelner Teile</a:t>
            </a:r>
          </a:p>
          <a:p>
            <a:r>
              <a:rPr lang="de-DE" dirty="0" smtClean="0"/>
              <a:t>Aber Anspruch aus 816 Abs. 1 Satz 2</a:t>
            </a:r>
            <a:endParaRPr lang="de-DE" dirty="0"/>
          </a:p>
        </p:txBody>
      </p:sp>
    </p:spTree>
    <p:extLst>
      <p:ext uri="{BB962C8B-B14F-4D97-AF65-F5344CB8AC3E}">
        <p14:creationId xmlns:p14="http://schemas.microsoft.com/office/powerpoint/2010/main" val="3095262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Eigentumserwerb kraft Hoheitsakt</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Bei der Grundstückszwangsversteigerung erwirbt der </a:t>
            </a:r>
            <a:r>
              <a:rPr lang="de-DE" dirty="0" err="1" smtClean="0"/>
              <a:t>Ersteigerer</a:t>
            </a:r>
            <a:r>
              <a:rPr lang="de-DE" dirty="0" smtClean="0"/>
              <a:t> nach § 90 Abs. 1 ZVG das Eigentum mit dem Zuschlag.</a:t>
            </a:r>
          </a:p>
          <a:p>
            <a:r>
              <a:rPr lang="de-DE" dirty="0" smtClean="0"/>
              <a:t>Nach §§ 90 Abs. 2, 55 Abs. 1, 20 Abs. 2 ZVG </a:t>
            </a:r>
            <a:r>
              <a:rPr lang="de-DE" dirty="0" err="1" smtClean="0"/>
              <a:t>i.V.m</a:t>
            </a:r>
            <a:r>
              <a:rPr lang="de-DE" dirty="0" smtClean="0"/>
              <a:t>. §§ 1120 erwirbt der </a:t>
            </a:r>
            <a:r>
              <a:rPr lang="de-DE" dirty="0" err="1" smtClean="0"/>
              <a:t>Ersteigerer</a:t>
            </a:r>
            <a:r>
              <a:rPr lang="de-DE" dirty="0" smtClean="0"/>
              <a:t> mit dem Zuschlag gleichzeitig die Gegenstände, auf die sich bei einem Grundstück die Hypothek erstreckt, insbesondere die vom Grundstück getrennten Erzeugnisse und sonstigen getrennten Bestandteile, sowie das Zubehör.</a:t>
            </a:r>
            <a:endParaRPr lang="de-DE" dirty="0"/>
          </a:p>
        </p:txBody>
      </p:sp>
    </p:spTree>
    <p:extLst>
      <p:ext uri="{BB962C8B-B14F-4D97-AF65-F5344CB8AC3E}">
        <p14:creationId xmlns:p14="http://schemas.microsoft.com/office/powerpoint/2010/main" val="306483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Anwartschaftsrecht</a:t>
            </a:r>
            <a:endParaRPr lang="de-DE" dirty="0"/>
          </a:p>
        </p:txBody>
      </p:sp>
      <p:sp>
        <p:nvSpPr>
          <p:cNvPr id="3" name="Inhaltsplatzhalter 2"/>
          <p:cNvSpPr>
            <a:spLocks noGrp="1"/>
          </p:cNvSpPr>
          <p:nvPr>
            <p:ph idx="1"/>
          </p:nvPr>
        </p:nvSpPr>
        <p:spPr/>
        <p:txBody>
          <a:bodyPr>
            <a:normAutofit/>
          </a:bodyPr>
          <a:lstStyle/>
          <a:p>
            <a:r>
              <a:rPr lang="de-DE" dirty="0" smtClean="0"/>
              <a:t>Gesicherte Rechtsposition, nicht mehr einseitig zerstörbar</a:t>
            </a:r>
          </a:p>
          <a:p>
            <a:r>
              <a:rPr lang="de-DE" dirty="0" smtClean="0"/>
              <a:t>Bloßer Kaufvertrag reicht nicht aus</a:t>
            </a:r>
          </a:p>
          <a:p>
            <a:r>
              <a:rPr lang="de-DE" dirty="0" smtClean="0"/>
              <a:t>Kaufvertrag und Vormerkung?</a:t>
            </a:r>
          </a:p>
          <a:p>
            <a:r>
              <a:rPr lang="de-DE" dirty="0" smtClean="0"/>
              <a:t>Anwartschaftsrecht, wenn Auflassung bindend und </a:t>
            </a:r>
            <a:r>
              <a:rPr lang="de-DE" b="1" dirty="0" smtClean="0"/>
              <a:t>Erwerber</a:t>
            </a:r>
            <a:r>
              <a:rPr lang="de-DE" dirty="0" smtClean="0"/>
              <a:t> den Antrag auf Umschreibung gestellt hat</a:t>
            </a:r>
          </a:p>
          <a:p>
            <a:r>
              <a:rPr lang="de-DE" dirty="0" smtClean="0"/>
              <a:t>Anderer Ansicht:  nein</a:t>
            </a:r>
            <a:endParaRPr lang="de-DE" dirty="0"/>
          </a:p>
        </p:txBody>
      </p:sp>
    </p:spTree>
    <p:extLst>
      <p:ext uri="{BB962C8B-B14F-4D97-AF65-F5344CB8AC3E}">
        <p14:creationId xmlns:p14="http://schemas.microsoft.com/office/powerpoint/2010/main" val="784605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Words>
  <Application>Microsoft Office PowerPoint</Application>
  <PresentationFormat>Bildschirmpräsentation (4:3)</PresentationFormat>
  <Paragraphs>51</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Unirep</vt:lpstr>
      <vt:lpstr> Schema Eigentumserwerb an Grundstücken vom Berechtigten </vt:lpstr>
      <vt:lpstr> Schema Eigentumserwerb an Grundstücken vom Nichtberechtigten </vt:lpstr>
      <vt:lpstr>Sonderproblem: Verkehrsgeschäft</vt:lpstr>
      <vt:lpstr>Sonderproblem: Verkehrsgeschäft</vt:lpstr>
      <vt:lpstr>Fall</vt:lpstr>
      <vt:lpstr>Falllösung</vt:lpstr>
      <vt:lpstr>Eigentumserwerb kraft Hoheitsakt</vt:lpstr>
      <vt:lpstr>Anwartschaftsrecht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Unirep</dc:title>
  <dc:creator>TH</dc:creator>
  <cp:lastModifiedBy>TH</cp:lastModifiedBy>
  <cp:revision>1</cp:revision>
  <dcterms:created xsi:type="dcterms:W3CDTF">2020-04-05T15:46:40Z</dcterms:created>
  <dcterms:modified xsi:type="dcterms:W3CDTF">2020-04-05T15:47:23Z</dcterms:modified>
</cp:coreProperties>
</file>